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AE_658DF577.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omments/modernComment_7FFFFEA1_E784B94F.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modernComment_1AF_71C9338E.xml" ContentType="application/vnd.ms-powerpoint.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3" r:id="rId1"/>
  </p:sldMasterIdLst>
  <p:notesMasterIdLst>
    <p:notesMasterId r:id="rId96"/>
  </p:notesMasterIdLst>
  <p:sldIdLst>
    <p:sldId id="256" r:id="rId2"/>
    <p:sldId id="276" r:id="rId3"/>
    <p:sldId id="2109380956" r:id="rId4"/>
    <p:sldId id="2109380957" r:id="rId5"/>
    <p:sldId id="2147483366" r:id="rId6"/>
    <p:sldId id="2147478149" r:id="rId7"/>
    <p:sldId id="2109380964" r:id="rId8"/>
    <p:sldId id="2109380965" r:id="rId9"/>
    <p:sldId id="2109380966" r:id="rId10"/>
    <p:sldId id="2147483183" r:id="rId11"/>
    <p:sldId id="2147483369" r:id="rId12"/>
    <p:sldId id="2147483367" r:id="rId13"/>
    <p:sldId id="2147483368" r:id="rId14"/>
    <p:sldId id="2109380975" r:id="rId15"/>
    <p:sldId id="2147483342" r:id="rId16"/>
    <p:sldId id="2147483344" r:id="rId17"/>
    <p:sldId id="2147483345" r:id="rId18"/>
    <p:sldId id="2147483346" r:id="rId19"/>
    <p:sldId id="2147483351" r:id="rId20"/>
    <p:sldId id="2147483347" r:id="rId21"/>
    <p:sldId id="2147483348" r:id="rId22"/>
    <p:sldId id="2147483349" r:id="rId23"/>
    <p:sldId id="2147483350" r:id="rId24"/>
    <p:sldId id="2147483357" r:id="rId25"/>
    <p:sldId id="2147483359" r:id="rId26"/>
    <p:sldId id="2147483361" r:id="rId27"/>
    <p:sldId id="2147483360" r:id="rId28"/>
    <p:sldId id="2147483371" r:id="rId29"/>
    <p:sldId id="2147483370" r:id="rId30"/>
    <p:sldId id="2109380958" r:id="rId31"/>
    <p:sldId id="2147483302" r:id="rId32"/>
    <p:sldId id="2147483337" r:id="rId33"/>
    <p:sldId id="2147483343" r:id="rId34"/>
    <p:sldId id="2109380962" r:id="rId35"/>
    <p:sldId id="2147483293" r:id="rId36"/>
    <p:sldId id="430" r:id="rId37"/>
    <p:sldId id="2147483294" r:id="rId38"/>
    <p:sldId id="304" r:id="rId39"/>
    <p:sldId id="2147483303" r:id="rId40"/>
    <p:sldId id="380" r:id="rId41"/>
    <p:sldId id="2147483300" r:id="rId42"/>
    <p:sldId id="2147483297" r:id="rId43"/>
    <p:sldId id="2147483299" r:id="rId44"/>
    <p:sldId id="2147483298" r:id="rId45"/>
    <p:sldId id="2109380979" r:id="rId46"/>
    <p:sldId id="2109380960" r:id="rId47"/>
    <p:sldId id="356" r:id="rId48"/>
    <p:sldId id="365" r:id="rId49"/>
    <p:sldId id="357" r:id="rId50"/>
    <p:sldId id="363" r:id="rId51"/>
    <p:sldId id="359" r:id="rId52"/>
    <p:sldId id="360" r:id="rId53"/>
    <p:sldId id="361" r:id="rId54"/>
    <p:sldId id="358" r:id="rId55"/>
    <p:sldId id="2109380961" r:id="rId56"/>
    <p:sldId id="425" r:id="rId57"/>
    <p:sldId id="427" r:id="rId58"/>
    <p:sldId id="426" r:id="rId59"/>
    <p:sldId id="431" r:id="rId60"/>
    <p:sldId id="2147483301" r:id="rId61"/>
    <p:sldId id="2147483056" r:id="rId62"/>
    <p:sldId id="2109380978" r:id="rId63"/>
    <p:sldId id="2147483364" r:id="rId64"/>
    <p:sldId id="2147483365" r:id="rId65"/>
    <p:sldId id="2109380980" r:id="rId66"/>
    <p:sldId id="2147483274" r:id="rId67"/>
    <p:sldId id="2147483329" r:id="rId68"/>
    <p:sldId id="2147483352" r:id="rId69"/>
    <p:sldId id="2147483353" r:id="rId70"/>
    <p:sldId id="2109380977" r:id="rId71"/>
    <p:sldId id="2147483354" r:id="rId72"/>
    <p:sldId id="2147483355" r:id="rId73"/>
    <p:sldId id="2147483362" r:id="rId74"/>
    <p:sldId id="2109380959" r:id="rId75"/>
    <p:sldId id="2109380967" r:id="rId76"/>
    <p:sldId id="2147483341" r:id="rId77"/>
    <p:sldId id="2109380968" r:id="rId78"/>
    <p:sldId id="2109380969" r:id="rId79"/>
    <p:sldId id="2109380970" r:id="rId80"/>
    <p:sldId id="2109380971" r:id="rId81"/>
    <p:sldId id="2109380972" r:id="rId82"/>
    <p:sldId id="2147483339" r:id="rId83"/>
    <p:sldId id="2147483340" r:id="rId84"/>
    <p:sldId id="2147483338" r:id="rId85"/>
    <p:sldId id="2109380973" r:id="rId86"/>
    <p:sldId id="2147483311" r:id="rId87"/>
    <p:sldId id="2147483312" r:id="rId88"/>
    <p:sldId id="2147483332" r:id="rId89"/>
    <p:sldId id="2147483315" r:id="rId90"/>
    <p:sldId id="2147483313" r:id="rId91"/>
    <p:sldId id="2147483333" r:id="rId92"/>
    <p:sldId id="2147483336" r:id="rId93"/>
    <p:sldId id="2147483316" r:id="rId94"/>
    <p:sldId id="2109380955" r:id="rId95"/>
  </p:sldIdLst>
  <p:sldSz cx="9144000" cy="5143500" type="screen16x9"/>
  <p:notesSz cx="6858000" cy="9144000"/>
  <p:embeddedFontLst>
    <p:embeddedFont>
      <p:font typeface="ADLaM Display" panose="02010000000000000000" pitchFamily="2" charset="0"/>
      <p:regular r:id="rId97"/>
    </p:embeddedFont>
    <p:embeddedFont>
      <p:font typeface="Ink Free" panose="03080402000500000000" pitchFamily="66" charset="0"/>
      <p:regular r:id="rId98"/>
    </p:embeddedFont>
    <p:embeddedFont>
      <p:font typeface="Montserrat" panose="00000500000000000000" pitchFamily="2" charset="0"/>
      <p:regular r:id="rId99"/>
      <p:bold r:id="rId100"/>
      <p:italic r:id="rId101"/>
      <p:boldItalic r:id="rId102"/>
    </p:embeddedFont>
    <p:embeddedFont>
      <p:font typeface="Montserrat ExtraLight" panose="00000300000000000000" pitchFamily="2" charset="0"/>
      <p:regular r:id="rId103"/>
      <p:bold r:id="rId104"/>
      <p:italic r:id="rId105"/>
      <p:boldItalic r:id="rId106"/>
    </p:embeddedFont>
    <p:embeddedFont>
      <p:font typeface="Montserrat SemiBold" panose="00000700000000000000" pitchFamily="2" charset="0"/>
      <p:regular r:id="rId107"/>
      <p:bold r:id="rId108"/>
      <p:italic r:id="rId109"/>
      <p:boldItalic r:id="rId110"/>
    </p:embeddedFont>
    <p:embeddedFont>
      <p:font typeface="Roboto" panose="02000000000000000000" pitchFamily="2" charset="0"/>
      <p:regular r:id="rId111"/>
      <p:bold r:id="rId112"/>
      <p:italic r:id="rId113"/>
      <p:boldItalic r:id="rId114"/>
    </p:embeddedFont>
    <p:embeddedFont>
      <p:font typeface="Segoe UI" panose="020B0502040204020203" pitchFamily="3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F0A1D0F-A157-F446-AAF2-D1618E0B3B43}">
          <p14:sldIdLst>
            <p14:sldId id="256"/>
            <p14:sldId id="276"/>
            <p14:sldId id="2109380956"/>
          </p14:sldIdLst>
        </p14:section>
        <p14:section name="GL" id="{B0B1442D-A8E1-E249-866B-B58877221027}">
          <p14:sldIdLst>
            <p14:sldId id="2109380957"/>
            <p14:sldId id="2147483366"/>
            <p14:sldId id="2147478149"/>
            <p14:sldId id="2109380964"/>
            <p14:sldId id="2109380965"/>
            <p14:sldId id="2109380966"/>
            <p14:sldId id="2147483183"/>
            <p14:sldId id="2147483369"/>
            <p14:sldId id="2147483367"/>
            <p14:sldId id="2147483368"/>
            <p14:sldId id="2109380975"/>
            <p14:sldId id="2147483342"/>
            <p14:sldId id="2147483344"/>
            <p14:sldId id="2147483345"/>
            <p14:sldId id="2147483346"/>
            <p14:sldId id="2147483351"/>
            <p14:sldId id="2147483347"/>
            <p14:sldId id="2147483348"/>
            <p14:sldId id="2147483349"/>
            <p14:sldId id="2147483350"/>
            <p14:sldId id="2147483357"/>
            <p14:sldId id="2147483359"/>
            <p14:sldId id="2147483361"/>
            <p14:sldId id="2147483360"/>
            <p14:sldId id="2147483371"/>
            <p14:sldId id="2147483370"/>
          </p14:sldIdLst>
        </p14:section>
        <p14:section name="CJ" id="{1FBE74BC-53C8-4C46-AAD7-AEF131161EA4}">
          <p14:sldIdLst>
            <p14:sldId id="2109380958"/>
            <p14:sldId id="2147483302"/>
            <p14:sldId id="2147483337"/>
            <p14:sldId id="2147483343"/>
            <p14:sldId id="2109380962"/>
            <p14:sldId id="2147483293"/>
            <p14:sldId id="430"/>
            <p14:sldId id="2147483294"/>
            <p14:sldId id="304"/>
            <p14:sldId id="2147483303"/>
            <p14:sldId id="380"/>
            <p14:sldId id="2147483300"/>
            <p14:sldId id="2147483297"/>
            <p14:sldId id="2147483299"/>
            <p14:sldId id="2147483298"/>
          </p14:sldIdLst>
        </p14:section>
        <p14:section name="CJ" id="{D97FFC1E-E526-BF45-B25E-D91A6CDF5097}">
          <p14:sldIdLst>
            <p14:sldId id="2109380979"/>
            <p14:sldId id="2109380960"/>
            <p14:sldId id="356"/>
            <p14:sldId id="365"/>
            <p14:sldId id="357"/>
            <p14:sldId id="363"/>
            <p14:sldId id="359"/>
            <p14:sldId id="360"/>
            <p14:sldId id="361"/>
            <p14:sldId id="358"/>
          </p14:sldIdLst>
        </p14:section>
        <p14:section name="GL" id="{BA4C42E0-1FD9-724A-8F9B-8E9BE5A7623A}">
          <p14:sldIdLst>
            <p14:sldId id="2109380961"/>
            <p14:sldId id="425"/>
            <p14:sldId id="427"/>
            <p14:sldId id="426"/>
            <p14:sldId id="431"/>
            <p14:sldId id="2147483301"/>
            <p14:sldId id="2147483056"/>
            <p14:sldId id="2109380978"/>
            <p14:sldId id="2147483364"/>
            <p14:sldId id="2147483365"/>
          </p14:sldIdLst>
        </p14:section>
        <p14:section name="CJ" id="{7C3EAC30-22C5-8A44-9796-ECA89F95E26C}">
          <p14:sldIdLst>
            <p14:sldId id="2109380980"/>
            <p14:sldId id="2147483274"/>
            <p14:sldId id="2147483329"/>
            <p14:sldId id="2147483352"/>
            <p14:sldId id="2147483353"/>
            <p14:sldId id="2109380977"/>
            <p14:sldId id="2147483354"/>
            <p14:sldId id="2147483355"/>
            <p14:sldId id="2147483362"/>
          </p14:sldIdLst>
        </p14:section>
        <p14:section name="GL" id="{EAD66F50-2728-D044-91CB-1DFE132366EF}">
          <p14:sldIdLst>
            <p14:sldId id="2109380959"/>
            <p14:sldId id="2109380967"/>
            <p14:sldId id="2147483341"/>
            <p14:sldId id="2109380968"/>
            <p14:sldId id="2109380969"/>
            <p14:sldId id="2109380970"/>
            <p14:sldId id="2109380971"/>
            <p14:sldId id="2109380972"/>
            <p14:sldId id="2147483339"/>
            <p14:sldId id="2147483340"/>
            <p14:sldId id="2147483338"/>
          </p14:sldIdLst>
        </p14:section>
        <p14:section name="CJ" id="{673E4002-7F1D-F542-9318-2F8A01F4D8A6}">
          <p14:sldIdLst>
            <p14:sldId id="2109380973"/>
            <p14:sldId id="2147483311"/>
            <p14:sldId id="2147483312"/>
            <p14:sldId id="2147483332"/>
            <p14:sldId id="2147483315"/>
            <p14:sldId id="2147483313"/>
            <p14:sldId id="2147483333"/>
            <p14:sldId id="2147483336"/>
            <p14:sldId id="2147483316"/>
            <p14:sldId id="210938095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849C845-9376-DDE0-9E4F-D8FEB9232567}" name="Wolfgang Huse" initials="WH" userId="S::wolfgang.huse@nutanix.com::46fb7dfb-fb14-4996-a1a0-0eed93fb5478" providerId="AD"/>
  <p188:author id="{BFBF15AF-9463-92F3-6E7C-D0BB20675586}" name="Kapil Anandani" initials="" userId="S::kapil.anandani@nutanix.com::63f731b6-08bb-4c92-8d02-af32ac564b57" providerId="AD"/>
  <p188:author id="{B4A393CF-3FCC-9350-CCB5-AE51E0071BF4}" name="Christophe Jauffret" initials="CJ" userId="S::christophe.jauffret@nutanix.com::0e32cb77-7651-48b4-b906-b353fd635b1f" providerId="AD"/>
  <p188:author id="{CA4B96F0-7E72-AECB-82D9-CD2C3D84CC1D}" name="Winson Sou" initials="" userId="S::winson.sou@nutanix.com::bc6b223d-0d70-4e79-aab2-0c174b60464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239F"/>
    <a:srgbClr val="FFFFEB"/>
    <a:srgbClr val="FFFFCC"/>
    <a:srgbClr val="CC3300"/>
    <a:srgbClr val="391699"/>
    <a:srgbClr val="1FDDE9"/>
    <a:srgbClr val="7855FA"/>
    <a:srgbClr val="14A2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2727E3-B27B-44DB-A71A-C9EC40779695}" v="1092" dt="2025-10-03T15:30:33.619"/>
    <p1510:client id="{480A463F-7C8A-D842-93E8-6181B3E21633}" v="278" dt="2025-10-03T16:13:26.962"/>
  </p1510:revLst>
</p1510:revInfo>
</file>

<file path=ppt/tableStyles.xml><?xml version="1.0" encoding="utf-8"?>
<a:tblStyleLst xmlns:a="http://schemas.openxmlformats.org/drawingml/2006/main" def="{0F7B7C2D-9DE2-4BD2-8DCE-063E85576355}">
  <a:tblStyle styleId="{0F7B7C2D-9DE2-4BD2-8DCE-063E8557635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9"/>
          </a:solidFill>
        </a:fill>
      </a:tcStyle>
    </a:wholeTbl>
    <a:band1H>
      <a:tcTxStyle b="off" i="off"/>
      <a:tcStyle>
        <a:tcBdr/>
        <a:fill>
          <a:solidFill>
            <a:srgbClr val="CAD5F4"/>
          </a:solidFill>
        </a:fill>
      </a:tcStyle>
    </a:band1H>
    <a:band2H>
      <a:tcTxStyle b="off" i="off"/>
      <a:tcStyle>
        <a:tcBdr/>
      </a:tcStyle>
    </a:band2H>
    <a:band1V>
      <a:tcTxStyle b="off" i="off"/>
      <a:tcStyle>
        <a:tcBdr/>
        <a:fill>
          <a:solidFill>
            <a:srgbClr val="CAD5F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7.fntdata"/><Relationship Id="rId118" Type="http://schemas.openxmlformats.org/officeDocument/2006/relationships/font" Target="fonts/font2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124" Type="http://schemas.microsoft.com/office/2018/10/relationships/authors" Targe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8.fntdata"/><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115"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122" Type="http://schemas.openxmlformats.org/officeDocument/2006/relationships/tableStyles" Target="tableStyles.xml"/></Relationships>
</file>

<file path=ppt/comments/modernComment_1AE_658DF577.xml><?xml version="1.0" encoding="utf-8"?>
<p188:cmLst xmlns:a="http://schemas.openxmlformats.org/drawingml/2006/main" xmlns:r="http://schemas.openxmlformats.org/officeDocument/2006/relationships" xmlns:p188="http://schemas.microsoft.com/office/powerpoint/2018/8/main">
  <p188:cm id="{DC9F4398-0B20-9149-8694-6AEEC475750A}" authorId="{B4A393CF-3FCC-9350-CCB5-AE51E0071BF4}" status="resolved" created="2025-09-29T09:14:21.573" complete="100000">
    <ac:deMkLst xmlns:ac="http://schemas.microsoft.com/office/drawing/2013/main/command">
      <pc:docMk xmlns:pc="http://schemas.microsoft.com/office/powerpoint/2013/main/command"/>
      <pc:sldMk xmlns:pc="http://schemas.microsoft.com/office/powerpoint/2013/main/command" cId="1703802231" sldId="430"/>
      <ac:picMk id="18" creationId="{2C0C0B74-A1F0-63F2-8ADE-4B026AA1A33E}"/>
    </ac:deMkLst>
    <p188:txBody>
      <a:bodyPr/>
      <a:lstStyle/>
      <a:p>
        <a:r>
          <a:rPr lang="en-US"/>
          <a:t>[@Christophe Jauffret] changer le dernier screenshot</a:t>
        </a:r>
      </a:p>
    </p188:txBody>
  </p188:cm>
</p188:cmLst>
</file>

<file path=ppt/comments/modernComment_1AF_71C9338E.xml><?xml version="1.0" encoding="utf-8"?>
<p188:cmLst xmlns:a="http://schemas.openxmlformats.org/drawingml/2006/main" xmlns:r="http://schemas.openxmlformats.org/officeDocument/2006/relationships" xmlns:p188="http://schemas.microsoft.com/office/powerpoint/2018/8/main">
  <p188:cm id="{1A3C82D2-3685-474B-8E80-5313921164AC}" authorId="{5849C845-9376-DDE0-9E4F-D8FEB9232567}" created="2025-01-08T10:12:06.053">
    <ac:txMkLst xmlns:ac="http://schemas.microsoft.com/office/drawing/2013/main/command">
      <pc:docMk xmlns:pc="http://schemas.microsoft.com/office/powerpoint/2013/main/command"/>
      <pc:sldMk xmlns:pc="http://schemas.microsoft.com/office/powerpoint/2013/main/command" cId="1909011342" sldId="431"/>
      <ac:spMk id="2" creationId="{560BA0F5-55BD-24E3-E217-F853FB609677}"/>
      <ac:txMk cp="106">
        <ac:context len="107" hash="1822318450"/>
      </ac:txMk>
    </ac:txMkLst>
    <p188:pos x="5277681" y="1612150"/>
    <p188:txBody>
      <a:bodyPr/>
      <a:lstStyle/>
      <a:p>
        <a:r>
          <a:rPr lang="de-DE"/>
          <a:t>Please remove Step 1-4 and only show the flowchart from step 5… </a:t>
        </a:r>
      </a:p>
    </p188:txBody>
  </p188:cm>
  <p188:cm id="{E4D60BA1-8691-724F-A678-D96146C65867}" authorId="{5849C845-9376-DDE0-9E4F-D8FEB9232567}" created="2025-01-08T10:15:15.685">
    <ac:txMkLst xmlns:ac="http://schemas.microsoft.com/office/drawing/2013/main/command">
      <pc:docMk xmlns:pc="http://schemas.microsoft.com/office/powerpoint/2013/main/command"/>
      <pc:sldMk xmlns:pc="http://schemas.microsoft.com/office/powerpoint/2013/main/command" cId="1909011342" sldId="431"/>
      <ac:spMk id="2" creationId="{560BA0F5-55BD-24E3-E217-F853FB609677}"/>
      <ac:txMk cp="106">
        <ac:context len="107" hash="1822318450"/>
      </ac:txMk>
    </ac:txMkLst>
    <p188:pos x="5277681" y="1612150"/>
    <p188:txBody>
      <a:bodyPr/>
      <a:lstStyle/>
      <a:p>
        <a:r>
          <a:rPr lang="de-DE"/>
          <a:t>Maybe mention 3rd Party Tool like skopeo
</a:t>
        </a:r>
      </a:p>
    </p188:txBody>
  </p188:cm>
</p188:cmLst>
</file>

<file path=ppt/comments/modernComment_7FFFFEA1_E784B94F.xml><?xml version="1.0" encoding="utf-8"?>
<p188:cmLst xmlns:a="http://schemas.openxmlformats.org/drawingml/2006/main" xmlns:r="http://schemas.openxmlformats.org/officeDocument/2006/relationships" xmlns:p188="http://schemas.microsoft.com/office/powerpoint/2018/8/main">
  <p188:cm id="{BAC90F8F-17F5-4A2B-9ABF-4A8E0323B6A6}" authorId="{5849C845-9376-DDE0-9E4F-D8FEB9232567}" status="resolved" created="2025-01-10T12:34:10.726">
    <ac:deMkLst xmlns:ac="http://schemas.microsoft.com/office/drawing/2013/main/command">
      <pc:docMk xmlns:pc="http://schemas.microsoft.com/office/powerpoint/2013/main/command"/>
      <pc:sldMk xmlns:pc="http://schemas.microsoft.com/office/powerpoint/2013/main/command" cId="3884235087" sldId="2147483297"/>
      <ac:picMk id="83" creationId="{C7CCE559-EF89-8D6B-76F3-B7747F4E5BB7}"/>
    </ac:deMkLst>
    <p188:replyLst>
      <p188:reply id="{5318D10F-82BB-3A47-8A6B-9C4254204E53}" authorId="{BFBF15AF-9463-92F3-6E7C-D0BB20675586}" created="2025-01-10T12:46:44.133">
        <p188:txBody>
          <a:bodyPr/>
          <a:lstStyle/>
          <a:p>
            <a:r>
              <a:rPr lang="en-US"/>
              <a:t>They should be inside this case</a:t>
            </a:r>
          </a:p>
        </p188:txBody>
      </p188:reply>
    </p188:replyLst>
    <p188:txBody>
      <a:bodyPr/>
      <a:lstStyle/>
      <a:p>
        <a:r>
          <a:rPr lang="de-DE"/>
          <a:t>these developers should be sitting outside of VPC</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1f5d66a211c_2_8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Super session 1h30</a:t>
            </a:r>
            <a:endParaRPr/>
          </a:p>
        </p:txBody>
      </p:sp>
      <p:sp>
        <p:nvSpPr>
          <p:cNvPr id="833" name="Google Shape;833;g1f5d66a211c_2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a:p>
        </p:txBody>
      </p:sp>
    </p:spTree>
    <p:extLst>
      <p:ext uri="{BB962C8B-B14F-4D97-AF65-F5344CB8AC3E}">
        <p14:creationId xmlns:p14="http://schemas.microsoft.com/office/powerpoint/2010/main" val="3354007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a:p>
        </p:txBody>
      </p:sp>
    </p:spTree>
    <p:extLst>
      <p:ext uri="{BB962C8B-B14F-4D97-AF65-F5344CB8AC3E}">
        <p14:creationId xmlns:p14="http://schemas.microsoft.com/office/powerpoint/2010/main" val="3980910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a:t>ACME =&gt; </a:t>
            </a:r>
            <a:r>
              <a:rPr lang="fr-FR" sz="1100" err="1"/>
              <a:t>only</a:t>
            </a:r>
            <a:r>
              <a:rPr lang="fr-FR" sz="1100"/>
              <a:t> si serveur expose =&gt; challenge </a:t>
            </a:r>
            <a:r>
              <a:rPr lang="en-US" sz="1000">
                <a:solidFill>
                  <a:srgbClr val="000000"/>
                </a:solidFill>
                <a:latin typeface="Arial"/>
                <a:ea typeface="Arial"/>
                <a:cs typeface="Arial"/>
                <a:sym typeface="Arial"/>
              </a:rPr>
              <a:t>HTTP-01</a:t>
            </a:r>
            <a:r>
              <a:rPr lang="en-US" sz="1000" b="1">
                <a:solidFill>
                  <a:srgbClr val="000000"/>
                </a:solidFill>
                <a:latin typeface="Arial"/>
                <a:ea typeface="Arial"/>
                <a:cs typeface="Arial"/>
                <a:sym typeface="Arial"/>
              </a:rPr>
              <a:t>=&gt; </a:t>
            </a:r>
            <a:r>
              <a:rPr lang="fr-FR" sz="1100"/>
              <a:t> </a:t>
            </a:r>
            <a:r>
              <a:rPr lang="fr-FR" sz="1100" err="1"/>
              <a:t>bad</a:t>
            </a:r>
            <a:r>
              <a:rPr lang="fr-FR" sz="1100"/>
              <a:t> </a:t>
            </a:r>
            <a:r>
              <a:rPr lang="fr-FR" sz="1100" err="1"/>
              <a:t>idea</a:t>
            </a:r>
            <a:endParaRPr lang="fr-FR" sz="1100"/>
          </a:p>
          <a:p>
            <a:endParaRPr lang="en-GB"/>
          </a:p>
          <a:p>
            <a:r>
              <a:rPr lang="en-GB"/>
              <a:t> --acme-email string                                  Email address the ACME server can use to contact you.</a:t>
            </a:r>
          </a:p>
          <a:p>
            <a:r>
              <a:rPr lang="en-GB"/>
              <a:t>      --acme-server string </a:t>
            </a:r>
          </a:p>
        </p:txBody>
      </p:sp>
    </p:spTree>
    <p:extLst>
      <p:ext uri="{BB962C8B-B14F-4D97-AF65-F5344CB8AC3E}">
        <p14:creationId xmlns:p14="http://schemas.microsoft.com/office/powerpoint/2010/main" val="32257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a:p>
        </p:txBody>
      </p:sp>
    </p:spTree>
    <p:extLst>
      <p:ext uri="{BB962C8B-B14F-4D97-AF65-F5344CB8AC3E}">
        <p14:creationId xmlns:p14="http://schemas.microsoft.com/office/powerpoint/2010/main" val="1984476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A4D04-81A3-3855-5FC3-9DF04DF82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ACF1D-64DE-5FCE-8B4A-6D3D1D1499E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40A213-724E-9244-9BE1-CCE28DA27DB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a:p>
        </p:txBody>
      </p:sp>
    </p:spTree>
    <p:extLst>
      <p:ext uri="{BB962C8B-B14F-4D97-AF65-F5344CB8AC3E}">
        <p14:creationId xmlns:p14="http://schemas.microsoft.com/office/powerpoint/2010/main" val="3860679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A4D04-81A3-3855-5FC3-9DF04DF82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ACF1D-64DE-5FCE-8B4A-6D3D1D1499E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40A213-724E-9244-9BE1-CCE28DA27DB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a:p>
        </p:txBody>
      </p:sp>
    </p:spTree>
    <p:extLst>
      <p:ext uri="{BB962C8B-B14F-4D97-AF65-F5344CB8AC3E}">
        <p14:creationId xmlns:p14="http://schemas.microsoft.com/office/powerpoint/2010/main" val="2071031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A4D04-81A3-3855-5FC3-9DF04DF82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ACF1D-64DE-5FCE-8B4A-6D3D1D1499E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40A213-724E-9244-9BE1-CCE28DA27DB5}"/>
              </a:ext>
            </a:extLst>
          </p:cNvPr>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GB"/>
          </a:p>
        </p:txBody>
      </p:sp>
    </p:spTree>
    <p:extLst>
      <p:ext uri="{BB962C8B-B14F-4D97-AF65-F5344CB8AC3E}">
        <p14:creationId xmlns:p14="http://schemas.microsoft.com/office/powerpoint/2010/main" val="3747113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983555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932429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CD527-930E-0625-48C2-3A01EAA4B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11ECA-5311-5D28-DF5A-24A3E014338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522361-BB16-927D-9054-CF3ED67607ED}"/>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116554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E4C268-4F94-471C-9DA7-9442F2A8365A}" type="slidenum">
              <a:rPr lang="en-US" smtClean="0"/>
              <a:pPr/>
              <a:t>2</a:t>
            </a:fld>
            <a:endParaRPr lang="en-US"/>
          </a:p>
        </p:txBody>
      </p:sp>
    </p:spTree>
    <p:extLst>
      <p:ext uri="{BB962C8B-B14F-4D97-AF65-F5344CB8AC3E}">
        <p14:creationId xmlns:p14="http://schemas.microsoft.com/office/powerpoint/2010/main" val="41021036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BF35C-3CD8-6E2D-88D1-E0F684F89B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D25CEC-502B-C75B-0AB3-BE2AEFA6D85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E1D8BD8-FEE8-9344-8236-6AD32421512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0"/>
              </a:spcAft>
              <a:buClr>
                <a:srgbClr val="53565A"/>
              </a:buClr>
              <a:buSzPts val="1200"/>
              <a:buFont typeface="Roboto"/>
              <a:buNone/>
              <a:tabLst/>
              <a:defRPr/>
            </a:pPr>
            <a:endParaRPr lang="en-US" sz="1100">
              <a:solidFill>
                <a:schemeClr val="dk1"/>
              </a:solidFill>
            </a:endParaRPr>
          </a:p>
        </p:txBody>
      </p:sp>
    </p:spTree>
    <p:extLst>
      <p:ext uri="{BB962C8B-B14F-4D97-AF65-F5344CB8AC3E}">
        <p14:creationId xmlns:p14="http://schemas.microsoft.com/office/powerpoint/2010/main" val="38164106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Adresser </a:t>
            </a:r>
            <a:r>
              <a:rPr lang="fr-FR" err="1"/>
              <a:t>airgap</a:t>
            </a:r>
            <a:r>
              <a:rPr lang="fr-FR"/>
              <a:t> first pour NKP2.16+</a:t>
            </a:r>
          </a:p>
        </p:txBody>
      </p:sp>
    </p:spTree>
    <p:extLst>
      <p:ext uri="{BB962C8B-B14F-4D97-AF65-F5344CB8AC3E}">
        <p14:creationId xmlns:p14="http://schemas.microsoft.com/office/powerpoint/2010/main" val="509977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400">
                <a:solidFill>
                  <a:schemeClr val="dk1"/>
                </a:solidFill>
              </a:rPr>
              <a:t>There are a lot of circumstances in which you need to operate in an air-gapped environment . . . </a:t>
            </a:r>
            <a:endParaRPr lang="en-US" sz="1100">
              <a:solidFill>
                <a:schemeClr val="dk1"/>
              </a:solidFill>
            </a:endParaRPr>
          </a:p>
          <a:p>
            <a:pPr marL="0" lvl="0" indent="0" algn="l" rtl="0">
              <a:spcBef>
                <a:spcPts val="0"/>
              </a:spcBef>
              <a:spcAft>
                <a:spcPts val="0"/>
              </a:spcAft>
              <a:buNone/>
            </a:pPr>
            <a:endParaRPr lang="en-US" sz="1100">
              <a:solidFill>
                <a:schemeClr val="dk1"/>
              </a:solidFill>
            </a:endParaRPr>
          </a:p>
          <a:p>
            <a:pPr marL="0" lvl="0" indent="0" algn="l" rtl="0">
              <a:spcBef>
                <a:spcPts val="0"/>
              </a:spcBef>
              <a:spcAft>
                <a:spcPts val="0"/>
              </a:spcAft>
              <a:buNone/>
            </a:pPr>
            <a:r>
              <a:rPr lang="en-US" sz="1100">
                <a:solidFill>
                  <a:schemeClr val="dk1"/>
                </a:solidFill>
              </a:rPr>
              <a:t>There are times, for reasons of security, regulatory compliance, or necessity, that you must operate in an air-gapped environment. We are experts in helping our customers meet the challenges of that kind of environment; we have listed some here. Which reasons are driving you to consider an air-gapped deployment? [discuss]</a:t>
            </a:r>
          </a:p>
          <a:p>
            <a:pPr marL="0" lvl="0" indent="0" algn="l" rtl="0">
              <a:spcBef>
                <a:spcPts val="0"/>
              </a:spcBef>
              <a:spcAft>
                <a:spcPts val="0"/>
              </a:spcAft>
              <a:buNone/>
            </a:pPr>
            <a:endParaRPr lang="en-US" sz="1100">
              <a:solidFill>
                <a:schemeClr val="dk1"/>
              </a:solidFill>
            </a:endParaRPr>
          </a:p>
          <a:p>
            <a:pPr marL="0" lvl="0" indent="0" algn="l" rtl="0">
              <a:spcBef>
                <a:spcPts val="0"/>
              </a:spcBef>
              <a:spcAft>
                <a:spcPts val="0"/>
              </a:spcAft>
              <a:buNone/>
            </a:pPr>
            <a:r>
              <a:rPr lang="en-US" sz="1100">
                <a:solidFill>
                  <a:schemeClr val="dk1"/>
                </a:solidFill>
                <a:latin typeface="Calibri"/>
                <a:ea typeface="Calibri"/>
                <a:cs typeface="Calibri"/>
                <a:sym typeface="Calibri"/>
              </a:rPr>
              <a:t>Running production Kubernetes in an air-gapped environment requires both the right technology and the expertise to use it. That includes a Kubernetes distribution developed from the ground up with air-gapped installations in mind, the automation necessary to make air-gapped installations simple and repeatable, with the ability to meet complex requirements through configuration, not customization, thoroughly tested and well-documented processes, and an expert partner with a history of success: why waste your time learning through trial, error, and repeated failure the lessons we have already learned and built into our products and procedures? We provide all of these things--which is why we have repeatedly beaten our (much larger) competitors and supplanted failed customer DIY attempts in some of the most challenging environments around.</a:t>
            </a:r>
            <a:endParaRPr lang="en-US">
              <a:solidFill>
                <a:schemeClr val="dk1"/>
              </a:solidFill>
            </a:endParaRPr>
          </a:p>
          <a:p>
            <a:pPr marL="0" lvl="0" indent="0" algn="l" rtl="0">
              <a:lnSpc>
                <a:spcPct val="118000"/>
              </a:lnSpc>
              <a:spcBef>
                <a:spcPts val="0"/>
              </a:spcBef>
              <a:spcAft>
                <a:spcPts val="0"/>
              </a:spcAft>
              <a:buNone/>
            </a:pPr>
            <a:endParaRPr lang="en-US" sz="15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Some of the complexity may be easier to understand when pictured. You typically think of an air-gapped environment on-premises . . . </a:t>
            </a:r>
          </a:p>
          <a:p>
            <a:pPr marL="0" lvl="0" indent="0" algn="l" rtl="0">
              <a:spcBef>
                <a:spcPts val="0"/>
              </a:spcBef>
              <a:spcAft>
                <a:spcPts val="0"/>
              </a:spcAft>
              <a:buClr>
                <a:schemeClr val="dk1"/>
              </a:buClr>
              <a:buSzPts val="1100"/>
              <a:buFont typeface="Arial"/>
              <a:buNone/>
            </a:pPr>
            <a:endParaRPr lang="en-US" sz="1100">
              <a:solidFill>
                <a:schemeClr val="dk1"/>
              </a:solidFill>
            </a:endParaRPr>
          </a:p>
          <a:p>
            <a:pPr marL="0" lvl="0" indent="0" algn="l" rtl="0">
              <a:spcBef>
                <a:spcPts val="0"/>
              </a:spcBef>
              <a:spcAft>
                <a:spcPts val="0"/>
              </a:spcAft>
              <a:buClr>
                <a:schemeClr val="dk1"/>
              </a:buClr>
              <a:buSzPts val="1100"/>
              <a:buFont typeface="Arial"/>
              <a:buNone/>
            </a:pPr>
            <a:r>
              <a:rPr lang="en-US" sz="1100">
                <a:solidFill>
                  <a:schemeClr val="dk1"/>
                </a:solidFill>
              </a:rPr>
              <a:t>Some of the ways we remove risk and accelerate deployment: </a:t>
            </a:r>
          </a:p>
          <a:p>
            <a:pPr marL="457200" lvl="0" indent="-304800" algn="l" rtl="0">
              <a:lnSpc>
                <a:spcPct val="100000"/>
              </a:lnSpc>
              <a:spcBef>
                <a:spcPts val="0"/>
              </a:spcBef>
              <a:spcAft>
                <a:spcPts val="0"/>
              </a:spcAft>
              <a:buClr>
                <a:srgbClr val="53565A"/>
              </a:buClr>
              <a:buSzPts val="1200"/>
              <a:buFont typeface="Roboto"/>
              <a:buChar char="●"/>
            </a:pPr>
            <a:r>
              <a:rPr lang="en-US" sz="1100">
                <a:solidFill>
                  <a:srgbClr val="53565A"/>
                </a:solidFill>
              </a:rPr>
              <a:t>We provide tooling that prepares a machine using a local rpm repo and image registry</a:t>
            </a:r>
          </a:p>
          <a:p>
            <a:pPr marL="0" lvl="0" indent="0" algn="l" rtl="0">
              <a:lnSpc>
                <a:spcPct val="100000"/>
              </a:lnSpc>
              <a:spcBef>
                <a:spcPts val="600"/>
              </a:spcBef>
              <a:spcAft>
                <a:spcPts val="0"/>
              </a:spcAft>
              <a:buClr>
                <a:schemeClr val="dk1"/>
              </a:buClr>
              <a:buSzPts val="1100"/>
              <a:buFont typeface="Arial"/>
              <a:buNone/>
            </a:pPr>
            <a:endParaRPr lang="en-US" sz="1100">
              <a:solidFill>
                <a:srgbClr val="53565A"/>
              </a:solidFill>
            </a:endParaRPr>
          </a:p>
          <a:p>
            <a:pPr marL="457200" lvl="0" indent="-304800" algn="l" rtl="0">
              <a:lnSpc>
                <a:spcPct val="100000"/>
              </a:lnSpc>
              <a:spcBef>
                <a:spcPts val="600"/>
              </a:spcBef>
              <a:spcAft>
                <a:spcPts val="0"/>
              </a:spcAft>
              <a:buClr>
                <a:srgbClr val="53565A"/>
              </a:buClr>
              <a:buSzPts val="1200"/>
              <a:buFont typeface="Roboto"/>
              <a:buChar char="●"/>
            </a:pPr>
            <a:r>
              <a:rPr lang="en-US" sz="1100">
                <a:solidFill>
                  <a:srgbClr val="53565A"/>
                </a:solidFill>
              </a:rPr>
              <a:t>We also built the tooling to run a pre-flight check to make it fast and easy to validate that the environment is correct for installation</a:t>
            </a:r>
          </a:p>
          <a:p>
            <a:pPr marL="0" lvl="0" indent="0" algn="l" rtl="0">
              <a:lnSpc>
                <a:spcPct val="100000"/>
              </a:lnSpc>
              <a:spcBef>
                <a:spcPts val="600"/>
              </a:spcBef>
              <a:spcAft>
                <a:spcPts val="0"/>
              </a:spcAft>
              <a:buClr>
                <a:schemeClr val="dk1"/>
              </a:buClr>
              <a:buSzPts val="1100"/>
              <a:buFont typeface="Arial"/>
              <a:buNone/>
            </a:pPr>
            <a:endParaRPr lang="en-US" sz="1100">
              <a:solidFill>
                <a:srgbClr val="53565A"/>
              </a:solidFill>
            </a:endParaRPr>
          </a:p>
          <a:p>
            <a:pPr marL="457200" lvl="0" indent="-304800" algn="l" rtl="0">
              <a:lnSpc>
                <a:spcPct val="100000"/>
              </a:lnSpc>
              <a:spcBef>
                <a:spcPts val="600"/>
              </a:spcBef>
              <a:spcAft>
                <a:spcPts val="0"/>
              </a:spcAft>
              <a:buClr>
                <a:srgbClr val="53565A"/>
              </a:buClr>
              <a:buSzPts val="1200"/>
              <a:buFont typeface="Roboto"/>
              <a:buChar char="●"/>
            </a:pPr>
            <a:r>
              <a:rPr lang="en-US" sz="1100">
                <a:solidFill>
                  <a:srgbClr val="53565A"/>
                </a:solidFill>
              </a:rPr>
              <a:t>We documented the entire workflow, step-by-step, to make it easy for anyone to provision an air-gapped cluster</a:t>
            </a:r>
          </a:p>
          <a:p>
            <a:pPr marL="457200" lvl="0" indent="-304800" algn="l" rtl="0">
              <a:lnSpc>
                <a:spcPct val="100000"/>
              </a:lnSpc>
              <a:spcBef>
                <a:spcPts val="600"/>
              </a:spcBef>
              <a:spcAft>
                <a:spcPts val="0"/>
              </a:spcAft>
              <a:buClr>
                <a:srgbClr val="53565A"/>
              </a:buClr>
              <a:buSzPts val="1200"/>
              <a:buFont typeface="Roboto"/>
              <a:buChar char="●"/>
            </a:pPr>
            <a:endParaRPr lang="en-US" sz="1100">
              <a:solidFill>
                <a:srgbClr val="53565A"/>
              </a:solidFill>
            </a:endParaRPr>
          </a:p>
          <a:p>
            <a:pPr marL="0" marR="0" lvl="0" indent="0" algn="l" defTabSz="914400" rtl="0" eaLnBrk="1" fontAlgn="auto" latinLnBrk="0" hangingPunct="1">
              <a:lnSpc>
                <a:spcPct val="100000"/>
              </a:lnSpc>
              <a:spcBef>
                <a:spcPts val="600"/>
              </a:spcBef>
              <a:spcAft>
                <a:spcPts val="0"/>
              </a:spcAft>
              <a:buClr>
                <a:srgbClr val="53565A"/>
              </a:buClr>
              <a:buSzPts val="1200"/>
              <a:buFont typeface="Roboto"/>
              <a:buNone/>
              <a:tabLst/>
              <a:defRPr/>
            </a:pPr>
            <a:r>
              <a:rPr lang="en-US" sz="1100">
                <a:solidFill>
                  <a:schemeClr val="dk1"/>
                </a:solidFill>
              </a:rPr>
              <a:t>But while it seems oxymoronic, you can also create air-gapped environments in the cloud—it’s very much like running on-premises, only the premises belong to Amazon or Microsoft, or Google--with a few extra twists in place of the physical air-gapped network boundary.</a:t>
            </a:r>
            <a:endParaRPr lang="en-US" sz="1100">
              <a:solidFill>
                <a:srgbClr val="53565A"/>
              </a:solidFill>
            </a:endParaRPr>
          </a:p>
          <a:p>
            <a:pPr marL="0" marR="0" lvl="0" indent="0" algn="l" defTabSz="914400" rtl="0" eaLnBrk="1" fontAlgn="auto" latinLnBrk="0" hangingPunct="1">
              <a:lnSpc>
                <a:spcPct val="100000"/>
              </a:lnSpc>
              <a:spcBef>
                <a:spcPts val="600"/>
              </a:spcBef>
              <a:spcAft>
                <a:spcPts val="0"/>
              </a:spcAft>
              <a:buClr>
                <a:srgbClr val="53565A"/>
              </a:buClr>
              <a:buSzPts val="1200"/>
              <a:buFont typeface="Roboto"/>
              <a:buNone/>
              <a:tabLst/>
              <a:defRPr/>
            </a:pPr>
            <a:endParaRPr lang="en-US" sz="1100">
              <a:solidFill>
                <a:srgbClr val="53565A"/>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ONLY IF CUSTOMER ASK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License tier: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a:t>NKP: All</a:t>
            </a:r>
          </a:p>
          <a:p>
            <a:pPr marL="0" lvl="0" indent="0" algn="l" rtl="0">
              <a:spcBef>
                <a:spcPts val="0"/>
              </a:spcBef>
              <a:spcAft>
                <a:spcPts val="0"/>
              </a:spcAft>
              <a:buNone/>
            </a:pPr>
            <a:r>
              <a:rPr lang="en-US" sz="1100">
                <a:solidFill>
                  <a:schemeClr val="dk1"/>
                </a:solidFill>
              </a:rPr>
              <a:t>---</a:t>
            </a:r>
          </a:p>
          <a:p>
            <a:pPr marL="0" marR="0" lvl="0" indent="0" algn="l" defTabSz="914400" rtl="0" eaLnBrk="1" fontAlgn="auto" latinLnBrk="0" hangingPunct="1">
              <a:lnSpc>
                <a:spcPct val="100000"/>
              </a:lnSpc>
              <a:spcBef>
                <a:spcPts val="600"/>
              </a:spcBef>
              <a:spcAft>
                <a:spcPts val="0"/>
              </a:spcAft>
              <a:buClr>
                <a:srgbClr val="53565A"/>
              </a:buClr>
              <a:buSzPts val="1200"/>
              <a:buFont typeface="Roboto"/>
              <a:buNone/>
              <a:tabLst/>
              <a:defRPr/>
            </a:pPr>
            <a:endParaRPr lang="en-US" sz="1100">
              <a:solidFill>
                <a:schemeClr val="dk1"/>
              </a:solidFill>
            </a:endParaRPr>
          </a:p>
        </p:txBody>
      </p:sp>
    </p:spTree>
    <p:extLst>
      <p:ext uri="{BB962C8B-B14F-4D97-AF65-F5344CB8AC3E}">
        <p14:creationId xmlns:p14="http://schemas.microsoft.com/office/powerpoint/2010/main" val="348071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CDBD1-FB76-0186-8CB8-38D416C1E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02E03-D068-67A8-F133-979D0948B4F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1D88D77-2C61-89B1-08DB-CC7190FCF73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88461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17B96-317A-3542-44A4-FC9AFC44D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DEB149-FCC0-157C-D8A6-67848FF1AE8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9365BF-08BE-F1AA-CDD7-527A08936D4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68801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One of the biggest pain points in restricted or greenfield environments is having to stand up a private registry before you can even start deploying Kubernetes. With NKP on AHV, that complexity goes away because the installation bundle includes everything you need, including an internal registry. The registry automatically hosts all the images required to set up the cluster – this means you get </a:t>
            </a:r>
            <a:r>
              <a:rPr lang="en-GB" b="0"/>
              <a:t>faster time to deploy, fewer moving parts to manage</a:t>
            </a:r>
            <a:r>
              <a:rPr lang="en-GB"/>
              <a:t>, and a system that’s </a:t>
            </a:r>
            <a:r>
              <a:rPr lang="en-GB" b="0"/>
              <a:t>secure by default </a:t>
            </a:r>
            <a:r>
              <a:rPr lang="en-GB"/>
              <a:t>because you don’t need to expose the cluster to public registries or the internet. And importantly, it works flexibly in any environment, whether you are fully disconnected or connected.</a:t>
            </a:r>
          </a:p>
          <a:p>
            <a:pPr marL="0" lvl="0" indent="0" algn="l" rtl="0">
              <a:spcBef>
                <a:spcPts val="0"/>
              </a:spcBef>
              <a:spcAft>
                <a:spcPts val="0"/>
              </a:spcAft>
              <a:buNone/>
            </a:pPr>
            <a:endParaRPr lang="en-US" sz="1100">
              <a:solidFill>
                <a:schemeClr val="dk1"/>
              </a:solidFill>
            </a:endParaRPr>
          </a:p>
          <a:p>
            <a:pPr marL="0" lvl="0" indent="0" algn="l" rtl="0">
              <a:spcBef>
                <a:spcPts val="0"/>
              </a:spcBef>
              <a:spcAft>
                <a:spcPts val="0"/>
              </a:spcAft>
              <a:buNone/>
            </a:pPr>
            <a:r>
              <a:rPr lang="en-GB"/>
              <a:t>There is no lock-in at all! If you already have a private registry, you can continue using it. If you are comfortable relying on public registries, you can do that too.</a:t>
            </a:r>
          </a:p>
          <a:p>
            <a:pPr marL="0" lvl="0" indent="0" algn="l" rtl="0">
              <a:spcBef>
                <a:spcPts val="0"/>
              </a:spcBef>
              <a:spcAft>
                <a:spcPts val="0"/>
              </a:spcAft>
              <a:buNone/>
            </a:pPr>
            <a:r>
              <a:rPr lang="en-GB"/>
              <a:t>This design makes NKP a perfect fit for </a:t>
            </a:r>
            <a:r>
              <a:rPr lang="en-GB" b="1"/>
              <a:t>secure, regulated, or disconnected environments</a:t>
            </a:r>
            <a:r>
              <a:rPr lang="en-GB"/>
              <a:t>, while still offering the freedom of choice for customers who want to integrate with their existing registries.</a:t>
            </a:r>
          </a:p>
          <a:p>
            <a:pPr marL="0" lvl="0" indent="0" algn="l" rtl="0">
              <a:spcBef>
                <a:spcPts val="0"/>
              </a:spcBef>
              <a:spcAft>
                <a:spcPts val="0"/>
              </a:spcAft>
              <a:buNone/>
            </a:pPr>
            <a:endParaRPr lang="en-GB" sz="1100">
              <a:solidFill>
                <a:schemeClr val="dk1"/>
              </a:solidFill>
            </a:endParaRPr>
          </a:p>
          <a:p>
            <a:pPr marL="0" lvl="0" indent="0" algn="l" rtl="0">
              <a:spcBef>
                <a:spcPts val="0"/>
              </a:spcBef>
              <a:spcAft>
                <a:spcPts val="0"/>
              </a:spcAft>
              <a:buNone/>
            </a:pPr>
            <a:endParaRPr lang="en-GB" sz="1100">
              <a:solidFill>
                <a:schemeClr val="dk1"/>
              </a:solidFill>
            </a:endParaRPr>
          </a:p>
          <a:p>
            <a:pPr marL="0" lvl="0" indent="0" algn="l" rtl="0">
              <a:spcBef>
                <a:spcPts val="0"/>
              </a:spcBef>
              <a:spcAft>
                <a:spcPts val="0"/>
              </a:spcAft>
              <a:buNone/>
            </a:pPr>
            <a:r>
              <a:rPr lang="en-GB" sz="1100" b="1">
                <a:solidFill>
                  <a:schemeClr val="dk1"/>
                </a:solidFill>
              </a:rPr>
              <a:t>How it works</a:t>
            </a:r>
          </a:p>
          <a:p>
            <a:pPr marL="0" lvl="0" indent="0" algn="l" rtl="0">
              <a:spcBef>
                <a:spcPts val="0"/>
              </a:spcBef>
              <a:spcAft>
                <a:spcPts val="0"/>
              </a:spcAft>
              <a:buNone/>
            </a:pPr>
            <a:r>
              <a:rPr lang="en-GB" sz="1100">
                <a:solidFill>
                  <a:schemeClr val="dk1"/>
                </a:solidFill>
              </a:rPr>
              <a:t>1. Pass the –bundle flag at deployment time pointing to the downloaded NKP installation bundle.</a:t>
            </a:r>
          </a:p>
          <a:p>
            <a:pPr marL="0" lvl="0" indent="0" algn="l" rtl="0">
              <a:spcBef>
                <a:spcPts val="0"/>
              </a:spcBef>
              <a:spcAft>
                <a:spcPts val="0"/>
              </a:spcAft>
              <a:buNone/>
            </a:pPr>
            <a:r>
              <a:rPr lang="en-GB" sz="1100">
                <a:solidFill>
                  <a:schemeClr val="dk1"/>
                </a:solidFill>
              </a:rPr>
              <a:t>2. The bundle is mounted into the kind bootstrap cluster.</a:t>
            </a:r>
          </a:p>
          <a:p>
            <a:pPr marL="0" lvl="0" indent="0" algn="l" rtl="0">
              <a:spcBef>
                <a:spcPts val="0"/>
              </a:spcBef>
              <a:spcAft>
                <a:spcPts val="0"/>
              </a:spcAft>
              <a:buNone/>
            </a:pPr>
            <a:r>
              <a:rPr lang="en-GB" sz="1100">
                <a:solidFill>
                  <a:schemeClr val="dk1"/>
                </a:solidFill>
              </a:rPr>
              <a:t>3. The NKP management cluster’s first control plane node boots up, and the registry pod is created.</a:t>
            </a:r>
          </a:p>
          <a:p>
            <a:pPr marL="0" lvl="0" indent="0" algn="l" rtl="0">
              <a:spcBef>
                <a:spcPts val="0"/>
              </a:spcBef>
              <a:spcAft>
                <a:spcPts val="0"/>
              </a:spcAft>
              <a:buNone/>
            </a:pPr>
            <a:r>
              <a:rPr lang="en-GB" sz="1100">
                <a:solidFill>
                  <a:schemeClr val="dk1"/>
                </a:solidFill>
              </a:rPr>
              <a:t>4. The image bundle is copied from the bootstrap cluster to the registry in the management cluster.</a:t>
            </a:r>
          </a:p>
          <a:p>
            <a:pPr marL="0" lvl="0" indent="0" algn="l" rtl="0">
              <a:spcBef>
                <a:spcPts val="0"/>
              </a:spcBef>
              <a:spcAft>
                <a:spcPts val="0"/>
              </a:spcAft>
              <a:buNone/>
            </a:pPr>
            <a:r>
              <a:rPr lang="en-GB" sz="1100">
                <a:solidFill>
                  <a:schemeClr val="dk1"/>
                </a:solidFill>
              </a:rPr>
              <a:t>5. All the remaining nodes and platform applications will pull images from the registry and come up.</a:t>
            </a:r>
          </a:p>
          <a:p>
            <a:pPr marL="0" lvl="0" indent="0" algn="l" rtl="0">
              <a:spcBef>
                <a:spcPts val="0"/>
              </a:spcBef>
              <a:spcAft>
                <a:spcPts val="0"/>
              </a:spcAft>
              <a:buNone/>
            </a:pPr>
            <a:endParaRPr lang="en-GB" sz="1100">
              <a:solidFill>
                <a:schemeClr val="dk1"/>
              </a:solidFill>
            </a:endParaRPr>
          </a:p>
          <a:p>
            <a:pPr marL="0" lvl="0" indent="0" algn="l" rtl="0">
              <a:spcBef>
                <a:spcPts val="0"/>
              </a:spcBef>
              <a:spcAft>
                <a:spcPts val="0"/>
              </a:spcAft>
              <a:buNone/>
            </a:pPr>
            <a:r>
              <a:rPr lang="en-GB" sz="1100">
                <a:solidFill>
                  <a:schemeClr val="dk1"/>
                </a:solidFill>
              </a:rPr>
              <a:t>When creating a managed cluster, the workflow is similar – A registry </a:t>
            </a:r>
            <a:r>
              <a:rPr lang="en-GB" sz="1100" err="1">
                <a:solidFill>
                  <a:schemeClr val="dk1"/>
                </a:solidFill>
              </a:rPr>
              <a:t>syncer</a:t>
            </a:r>
            <a:r>
              <a:rPr lang="en-GB" sz="1100">
                <a:solidFill>
                  <a:schemeClr val="dk1"/>
                </a:solidFill>
              </a:rPr>
              <a:t> job is created in the management cluster that copies the images from the management cluster to the registry pod in the workload cluster.</a:t>
            </a:r>
          </a:p>
          <a:p>
            <a:pPr marL="0" lvl="0" indent="0" algn="l" rtl="0">
              <a:spcBef>
                <a:spcPts val="0"/>
              </a:spcBef>
              <a:spcAft>
                <a:spcPts val="0"/>
              </a:spcAft>
              <a:buNone/>
            </a:pPr>
            <a:endParaRPr lang="en-GB" sz="1100">
              <a:solidFill>
                <a:schemeClr val="dk1"/>
              </a:solidFill>
            </a:endParaRPr>
          </a:p>
          <a:p>
            <a:pPr marL="0" lvl="0" indent="0" algn="l" rtl="0">
              <a:spcBef>
                <a:spcPts val="0"/>
              </a:spcBef>
              <a:spcAft>
                <a:spcPts val="0"/>
              </a:spcAft>
              <a:buNone/>
            </a:pPr>
            <a:endParaRPr lang="en-GB" sz="110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i="0" u="none" strike="noStrike" cap="none">
                <a:solidFill>
                  <a:srgbClr val="000000"/>
                </a:solidFill>
                <a:effectLst/>
                <a:latin typeface="Arial"/>
                <a:ea typeface="Arial"/>
                <a:cs typeface="Arial"/>
                <a:sym typeface="Arial"/>
              </a:rPr>
              <a:t>Best practise: </a:t>
            </a:r>
            <a:r>
              <a:rPr lang="en-GB" sz="1100" b="0" i="0" u="none" strike="noStrike" cap="none">
                <a:solidFill>
                  <a:srgbClr val="000000"/>
                </a:solidFill>
                <a:effectLst/>
                <a:latin typeface="Arial"/>
                <a:ea typeface="Arial"/>
                <a:cs typeface="Arial"/>
                <a:sym typeface="Arial"/>
              </a:rPr>
              <a:t>Keep the bootstrap cluster (in the jump host or local machine) as close as possible to the AOS cluster hosting the NKP management cluster to minimize the time taken in copying images.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NL"/>
              <a:t>Note: If the NKP management cluster has been created using the airgapped first workflow, then the </a:t>
            </a:r>
            <a:r>
              <a:rPr lang="en-US" sz="1100">
                <a:latin typeface="Montserrat"/>
                <a:ea typeface="Montserrat"/>
                <a:cs typeface="Montserrat"/>
                <a:sym typeface="Montserrat"/>
              </a:rPr>
              <a:t>managed clusters will use it as well by default. However, if you would like to use a private registry, you can override it by passing the </a:t>
            </a:r>
            <a:r>
              <a:rPr kumimoji="0" lang="en-US" sz="1100" b="0" u="none" strike="noStrike" kern="0" cap="none" spc="0" normalizeH="0" baseline="0" noProof="0">
                <a:ln>
                  <a:noFill/>
                </a:ln>
                <a:solidFill>
                  <a:srgbClr val="000000"/>
                </a:solidFill>
                <a:effectLst/>
                <a:uLnTx/>
                <a:uFillTx/>
                <a:latin typeface="Montserrat"/>
                <a:ea typeface="Montserrat"/>
                <a:cs typeface="Montserrat"/>
                <a:sym typeface="Montserrat"/>
              </a:rPr>
              <a:t>mirror registry flag.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u="none" strike="noStrike" kern="0" cap="none" spc="0" normalizeH="0" baseline="0" noProof="0">
              <a:ln>
                <a:noFill/>
              </a:ln>
              <a:solidFill>
                <a:srgbClr val="000000"/>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u="none" strike="noStrike" kern="0" cap="none" spc="0" normalizeH="0" baseline="0" noProof="0">
              <a:ln>
                <a:noFill/>
              </a:ln>
              <a:solidFill>
                <a:srgbClr val="000000"/>
              </a:solidFill>
              <a:effectLst/>
              <a:uLnTx/>
              <a:uFillTx/>
              <a:latin typeface="Montserrat"/>
              <a:ea typeface="Montserrat"/>
              <a:cs typeface="Montserrat"/>
              <a:sym typeface="Montserrat"/>
            </a:endParaRPr>
          </a:p>
          <a:p>
            <a:pPr marL="0" lvl="0" indent="0" algn="l" rtl="0">
              <a:spcBef>
                <a:spcPts val="0"/>
              </a:spcBef>
              <a:spcAft>
                <a:spcPts val="0"/>
              </a:spcAft>
              <a:buNone/>
            </a:pPr>
            <a:r>
              <a:rPr lang="en-GB" sz="1100" b="1">
                <a:solidFill>
                  <a:schemeClr val="dk1"/>
                </a:solidFill>
              </a:rPr>
              <a:t>Change to OS images</a:t>
            </a:r>
          </a:p>
          <a:p>
            <a:pPr marL="0" lvl="0" indent="0" algn="l" rtl="0">
              <a:spcBef>
                <a:spcPts val="0"/>
              </a:spcBef>
              <a:spcAft>
                <a:spcPts val="0"/>
              </a:spcAft>
              <a:buNone/>
            </a:pPr>
            <a:r>
              <a:rPr lang="en-GB" sz="1100">
                <a:solidFill>
                  <a:schemeClr val="dk1"/>
                </a:solidFill>
              </a:rPr>
              <a:t>The OOTB OS images available in Nutanix portal will have certain container images baked into it to bootstrap the OS (CNI, CSI etc). Alternatively, when creating custom images, pass in the –bundle flag when running “</a:t>
            </a:r>
            <a:r>
              <a:rPr lang="en-GB" sz="1100" err="1">
                <a:solidFill>
                  <a:schemeClr val="dk1"/>
                </a:solidFill>
              </a:rPr>
              <a:t>nkp</a:t>
            </a:r>
            <a:r>
              <a:rPr lang="en-GB" sz="1100">
                <a:solidFill>
                  <a:schemeClr val="dk1"/>
                </a:solidFill>
              </a:rPr>
              <a:t> create image”.</a:t>
            </a:r>
          </a:p>
          <a:p>
            <a:pPr marL="0" lvl="0" indent="0" algn="l" rtl="0">
              <a:spcBef>
                <a:spcPts val="0"/>
              </a:spcBef>
              <a:spcAft>
                <a:spcPts val="0"/>
              </a:spcAft>
              <a:buNone/>
            </a:pPr>
            <a:endParaRPr lang="en-GB" sz="110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ONLY IF CUSTOMER ASK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License tier: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a:t>NKP: All</a:t>
            </a:r>
          </a:p>
          <a:p>
            <a:pPr marL="0" lvl="0" indent="0" algn="l" rtl="0">
              <a:spcBef>
                <a:spcPts val="0"/>
              </a:spcBef>
              <a:spcAft>
                <a:spcPts val="0"/>
              </a:spcAft>
              <a:buNone/>
            </a:pPr>
            <a:r>
              <a:rPr lang="en-US" sz="1100">
                <a:solidFill>
                  <a:schemeClr val="dk1"/>
                </a:solidFill>
              </a:rPr>
              <a:t>---</a:t>
            </a:r>
          </a:p>
          <a:p>
            <a:pPr marL="0" lvl="0" indent="0" algn="l" rtl="0">
              <a:spcBef>
                <a:spcPts val="0"/>
              </a:spcBef>
              <a:spcAft>
                <a:spcPts val="0"/>
              </a:spcAft>
              <a:buNone/>
            </a:pPr>
            <a:endParaRPr lang="en-US" sz="1100">
              <a:solidFill>
                <a:schemeClr val="dk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i="0" u="none" strike="noStrike" cap="none">
              <a:solidFill>
                <a:srgbClr val="000000"/>
              </a:solidFill>
              <a:effectLst/>
              <a:latin typeface="Arial"/>
              <a:ea typeface="Arial"/>
              <a:cs typeface="Arial"/>
              <a:sym typeface="Arial"/>
            </a:endParaRPr>
          </a:p>
          <a:p>
            <a:pPr marL="158750" indent="0">
              <a:buNone/>
            </a:pPr>
            <a:endParaRPr lang="en-NL"/>
          </a:p>
        </p:txBody>
      </p:sp>
    </p:spTree>
    <p:extLst>
      <p:ext uri="{BB962C8B-B14F-4D97-AF65-F5344CB8AC3E}">
        <p14:creationId xmlns:p14="http://schemas.microsoft.com/office/powerpoint/2010/main" val="3093758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3D96-7221-11D6-3773-48244582A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7B4739-BF60-BA1C-8A84-9336EBDCE2B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ECB8CE-D634-A817-325A-5AFA0F33B2EF}"/>
              </a:ext>
            </a:extLst>
          </p:cNvPr>
          <p:cNvSpPr>
            <a:spLocks noGrp="1"/>
          </p:cNvSpPr>
          <p:nvPr>
            <p:ph type="body" idx="1"/>
          </p:nvPr>
        </p:nvSpPr>
        <p:spPr/>
        <p:txBody>
          <a:bodyPr/>
          <a:lstStyle/>
          <a:p>
            <a:r>
              <a:rPr lang="fr-FR"/>
              <a:t>Adresser </a:t>
            </a:r>
            <a:r>
              <a:rPr lang="fr-FR" err="1"/>
              <a:t>airgap</a:t>
            </a:r>
            <a:r>
              <a:rPr lang="fr-FR"/>
              <a:t> first pour NKP2.16+</a:t>
            </a:r>
          </a:p>
        </p:txBody>
      </p:sp>
    </p:spTree>
    <p:extLst>
      <p:ext uri="{BB962C8B-B14F-4D97-AF65-F5344CB8AC3E}">
        <p14:creationId xmlns:p14="http://schemas.microsoft.com/office/powerpoint/2010/main" val="24546421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Segoe UI" panose="020B0502040204020203" pitchFamily="34" charset="0"/>
                <a:ea typeface="Aptos" panose="020B0004020202020204" pitchFamily="34" charset="0"/>
              </a:rPr>
              <a:t>Before we go into multiple scenarios, Lets understand why it matters </a:t>
            </a:r>
            <a:endParaRPr lang="en-US"/>
          </a:p>
        </p:txBody>
      </p:sp>
    </p:spTree>
    <p:extLst>
      <p:ext uri="{BB962C8B-B14F-4D97-AF65-F5344CB8AC3E}">
        <p14:creationId xmlns:p14="http://schemas.microsoft.com/office/powerpoint/2010/main" val="2255082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4">
          <a:extLst>
            <a:ext uri="{FF2B5EF4-FFF2-40B4-BE49-F238E27FC236}">
              <a16:creationId xmlns:a16="http://schemas.microsoft.com/office/drawing/2014/main" id="{A29EB9B5-DBD9-3114-012C-05D2AF772AF0}"/>
            </a:ext>
          </a:extLst>
        </p:cNvPr>
        <p:cNvGrpSpPr/>
        <p:nvPr/>
      </p:nvGrpSpPr>
      <p:grpSpPr>
        <a:xfrm>
          <a:off x="0" y="0"/>
          <a:ext cx="0" cy="0"/>
          <a:chOff x="0" y="0"/>
          <a:chExt cx="0" cy="0"/>
        </a:xfrm>
      </p:grpSpPr>
      <p:sp>
        <p:nvSpPr>
          <p:cNvPr id="6915" name="Google Shape;6915;g2bceda0c626_4_757:notes">
            <a:extLst>
              <a:ext uri="{FF2B5EF4-FFF2-40B4-BE49-F238E27FC236}">
                <a16:creationId xmlns:a16="http://schemas.microsoft.com/office/drawing/2014/main" id="{DC4EE932-C1F5-95A8-E299-C9E9CCA7B4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16" name="Google Shape;6916;g2bceda0c626_4_757:notes">
            <a:extLst>
              <a:ext uri="{FF2B5EF4-FFF2-40B4-BE49-F238E27FC236}">
                <a16:creationId xmlns:a16="http://schemas.microsoft.com/office/drawing/2014/main" id="{32868BB1-EAD1-D7AD-193F-6B505A839E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182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a:effectLst/>
                <a:latin typeface="Montserrat" pitchFamily="2" charset="77"/>
              </a:rPr>
              <a:t>we're looking at a deployment architecture for NKP clusters in a NAT-restricted VPC environment. The key component here is the Bastion VM, which serves as our secure gateway. When deploying in this configuration, the control plane and multi-tenant service provider are completely isolated from external access, making it highly secure</a:t>
            </a:r>
          </a:p>
          <a:p>
            <a:pPr algn="l"/>
            <a:r>
              <a:rPr lang="en-US">
                <a:effectLst/>
                <a:latin typeface="Montserrat" pitchFamily="2" charset="77"/>
              </a:rPr>
              <a:t>The Bastion VM provides controlled access to the NKP environment and houses all essential components for cluster installation, including images and local repositories</a:t>
            </a:r>
          </a:p>
          <a:p>
            <a:pPr algn="l"/>
            <a:r>
              <a:rPr lang="en-US">
                <a:effectLst/>
                <a:latin typeface="Montserrat" pitchFamily="2" charset="77"/>
              </a:rPr>
              <a:t>A critical feature is the floating IP that's assigned to the Bastion VM for administrative access. The diagram shows the NAT network topology with a VPC restriction, where developers can access the NKP cluster through overlay APIs, and the NKP cluster itself is self-managed with its control plane and worker nodes properly segregated</a:t>
            </a:r>
          </a:p>
          <a:p>
            <a:pPr algn="l"/>
            <a:r>
              <a:rPr lang="en-US">
                <a:effectLst/>
                <a:latin typeface="Montserrat" pitchFamily="2" charset="77"/>
              </a:rPr>
              <a:t>This architecture ensures both security and functionality while maintaining proper access controls.</a:t>
            </a:r>
          </a:p>
          <a:p>
            <a:pPr algn="l"/>
            <a:endParaRPr lang="en-US">
              <a:effectLst/>
              <a:latin typeface="Montserrat" pitchFamily="2" charset="77"/>
            </a:endParaRPr>
          </a:p>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US" sz="1400" b="1" i="0" u="none" strike="noStrike" kern="0" cap="none" spc="0" normalizeH="0" baseline="0" noProof="0">
                <a:ln>
                  <a:noFill/>
                </a:ln>
                <a:solidFill>
                  <a:srgbClr val="131313"/>
                </a:solidFill>
                <a:effectLst/>
                <a:uLnTx/>
                <a:uFillTx/>
                <a:latin typeface="Montserrat" pitchFamily="2" charset="77"/>
                <a:cs typeface="Arial"/>
                <a:sym typeface="Arial"/>
              </a:rPr>
              <a:t>NKP clusters in NAT (Restricted)</a:t>
            </a:r>
          </a:p>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r>
              <a:rPr lang="en-US" sz="1100">
                <a:solidFill>
                  <a:srgbClr val="131313"/>
                </a:solidFill>
                <a:latin typeface="Montserrat" pitchFamily="2" charset="77"/>
                <a:ea typeface="Montserrat"/>
                <a:cs typeface="Montserrat"/>
                <a:sym typeface="Montserrat"/>
              </a:rPr>
              <a:t>No control plane and UI accessible from outside VPC makes it highly secure</a:t>
            </a:r>
          </a:p>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r>
              <a:rPr lang="en-US" sz="1100">
                <a:solidFill>
                  <a:srgbClr val="131313"/>
                </a:solidFill>
                <a:latin typeface="Montserrat" pitchFamily="2" charset="77"/>
                <a:ea typeface="Montserrat"/>
                <a:cs typeface="Montserrat"/>
                <a:sym typeface="Montserrat"/>
              </a:rPr>
              <a:t>Scalable for multi-tenancy Service Provider use case</a:t>
            </a:r>
          </a:p>
          <a:p>
            <a:pPr marR="0" lvl="0" algn="l" defTabSz="1219170" rtl="0" eaLnBrk="1" fontAlgn="auto" latinLnBrk="0" hangingPunct="1">
              <a:lnSpc>
                <a:spcPct val="90000"/>
              </a:lnSpc>
              <a:spcBef>
                <a:spcPts val="0"/>
              </a:spcBef>
              <a:spcAft>
                <a:spcPts val="600"/>
              </a:spcAft>
              <a:buClr>
                <a:srgbClr val="7855FA"/>
              </a:buClr>
              <a:buSzPct val="100000"/>
              <a:tabLst/>
              <a:defRPr/>
            </a:pPr>
            <a:endParaRPr kumimoji="0" lang="en-US" sz="500" b="1" i="0" u="none" strike="noStrike" kern="0" cap="none" spc="0" normalizeH="0" baseline="0" noProof="0">
              <a:ln>
                <a:noFill/>
              </a:ln>
              <a:solidFill>
                <a:srgbClr val="131313"/>
              </a:solidFill>
              <a:effectLst/>
              <a:uLnTx/>
              <a:uFillTx/>
              <a:latin typeface="Montserrat" pitchFamily="2" charset="77"/>
              <a:cs typeface="Arial"/>
              <a:sym typeface="Arial"/>
            </a:endParaRPr>
          </a:p>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US" sz="1400" b="1" i="0" u="none" strike="noStrike" kern="0" cap="none" spc="0" normalizeH="0" baseline="0" noProof="0">
                <a:ln>
                  <a:noFill/>
                </a:ln>
                <a:solidFill>
                  <a:srgbClr val="131313"/>
                </a:solidFill>
                <a:effectLst/>
                <a:uLnTx/>
                <a:uFillTx/>
                <a:latin typeface="Montserrat" pitchFamily="2" charset="77"/>
                <a:cs typeface="Arial"/>
                <a:sym typeface="Arial"/>
              </a:rPr>
              <a:t>Bastion VM</a:t>
            </a:r>
          </a:p>
          <a:p>
            <a:pPr marL="171450" indent="-171450" defTabSz="1219170">
              <a:lnSpc>
                <a:spcPct val="90000"/>
              </a:lnSpc>
              <a:spcAft>
                <a:spcPts val="600"/>
              </a:spcAft>
              <a:buClr>
                <a:srgbClr val="7855FA"/>
              </a:buClr>
              <a:buSzPct val="100000"/>
              <a:buFont typeface="Arial" panose="020B0604020202020204" pitchFamily="34" charset="0"/>
              <a:buChar char="•"/>
              <a:defRPr/>
            </a:pPr>
            <a:r>
              <a:rPr lang="en-US" sz="1100">
                <a:solidFill>
                  <a:srgbClr val="131313"/>
                </a:solidFill>
                <a:latin typeface="Montserrat" pitchFamily="2" charset="77"/>
                <a:ea typeface="Montserrat"/>
                <a:cs typeface="Montserrat"/>
                <a:sym typeface="Montserrat"/>
              </a:rPr>
              <a:t>Allows controlled access to the NKP environment for management purposes</a:t>
            </a:r>
          </a:p>
          <a:p>
            <a:pPr marL="171450" indent="-171450" defTabSz="1219170">
              <a:lnSpc>
                <a:spcPct val="90000"/>
              </a:lnSpc>
              <a:spcAft>
                <a:spcPts val="600"/>
              </a:spcAft>
              <a:buClr>
                <a:srgbClr val="7855FA"/>
              </a:buClr>
              <a:buSzPct val="100000"/>
              <a:buFont typeface="Arial" panose="020B0604020202020204" pitchFamily="34" charset="0"/>
              <a:buChar char="•"/>
              <a:defRPr/>
            </a:pPr>
            <a:r>
              <a:rPr lang="en-US" sz="1100">
                <a:solidFill>
                  <a:srgbClr val="131313"/>
                </a:solidFill>
                <a:latin typeface="Montserrat" pitchFamily="2" charset="77"/>
              </a:rPr>
              <a:t>This model requires </a:t>
            </a:r>
            <a:r>
              <a:rPr lang="en-US" sz="1100">
                <a:solidFill>
                  <a:srgbClr val="131313"/>
                </a:solidFill>
                <a:latin typeface="Montserrat" pitchFamily="2" charset="77"/>
                <a:ea typeface="Montserrat"/>
                <a:cs typeface="Montserrat"/>
                <a:sym typeface="Montserrat"/>
              </a:rPr>
              <a:t>a floating IP to expose the bastion VM</a:t>
            </a:r>
          </a:p>
          <a:p>
            <a:pPr marL="171450" indent="-171450" defTabSz="1219170">
              <a:lnSpc>
                <a:spcPct val="90000"/>
              </a:lnSpc>
              <a:spcAft>
                <a:spcPts val="600"/>
              </a:spcAft>
              <a:buClr>
                <a:srgbClr val="7855FA"/>
              </a:buClr>
              <a:buSzPct val="100000"/>
              <a:buFont typeface="Arial" panose="020B0604020202020204" pitchFamily="34" charset="0"/>
              <a:buChar char="•"/>
              <a:defRPr/>
            </a:pPr>
            <a:r>
              <a:rPr lang="en-US" sz="1100">
                <a:solidFill>
                  <a:srgbClr val="131313"/>
                </a:solidFill>
                <a:latin typeface="Montserrat" pitchFamily="2" charset="77"/>
                <a:ea typeface="Montserrat"/>
                <a:cs typeface="Montserrat"/>
                <a:sym typeface="Montserrat"/>
              </a:rPr>
              <a:t>Hosts all the components needed to create a cluster, images, local repository, etc.</a:t>
            </a:r>
          </a:p>
          <a:p>
            <a:pPr algn="l"/>
            <a:endParaRPr lang="en-US"/>
          </a:p>
        </p:txBody>
      </p:sp>
    </p:spTree>
    <p:extLst>
      <p:ext uri="{BB962C8B-B14F-4D97-AF65-F5344CB8AC3E}">
        <p14:creationId xmlns:p14="http://schemas.microsoft.com/office/powerpoint/2010/main" val="116025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a:p>
        </p:txBody>
      </p:sp>
    </p:spTree>
    <p:extLst>
      <p:ext uri="{BB962C8B-B14F-4D97-AF65-F5344CB8AC3E}">
        <p14:creationId xmlns:p14="http://schemas.microsoft.com/office/powerpoint/2010/main" val="3217518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effectLst/>
                <a:latin typeface="Montserrat" pitchFamily="2" charset="77"/>
              </a:rPr>
              <a:t>The key here is we are exposing NKP UI and control plane through floating IP  that are accessible from outside the VPC, with flow-through security policies implemented at the VPC edge for secured cluster access. For management purposes, we utilize a Bastion VM same as earlier example, which serves as a controlled access point to the NKP infrastructure. A crucial aspect is the implementation of floating IPs to ensure consistent external network accessibility. The diagram illustrates a self-managed NKP cluster setup with distinct components including the control plane and worker nodes, all contained within a VPC with the CIDR block 172.16.0.0/24. The architecture is specifically designed to support multi-tenancy Service Provider use cases, making it highly scalable and secure. Developers can access the NKP cluster using overlay Ips or floating IPs, while platform engineers maintain control through the designated management interfaces.</a:t>
            </a:r>
          </a:p>
          <a:p>
            <a:endParaRPr lang="en-US">
              <a:effectLst/>
              <a:latin typeface="Montserrat" pitchFamily="2" charset="77"/>
            </a:endParaRPr>
          </a:p>
          <a:p>
            <a:endParaRPr lang="en-US">
              <a:effectLst/>
              <a:latin typeface="Montserrat" pitchFamily="2" charset="77"/>
            </a:endParaRPr>
          </a:p>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US" sz="1400" b="1" i="0" u="none" strike="noStrike" kern="0" cap="none" spc="0" normalizeH="0" baseline="0" noProof="0">
                <a:ln>
                  <a:noFill/>
                </a:ln>
                <a:solidFill>
                  <a:srgbClr val="131313"/>
                </a:solidFill>
                <a:effectLst/>
                <a:uLnTx/>
                <a:uFillTx/>
                <a:latin typeface="Montserrat" pitchFamily="2" charset="77"/>
                <a:cs typeface="Arial"/>
                <a:sym typeface="Arial"/>
              </a:rPr>
              <a:t>NKP clusters in NAT (Un-restricted)</a:t>
            </a:r>
          </a:p>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r>
              <a:rPr lang="en-US" sz="1100">
                <a:solidFill>
                  <a:srgbClr val="131313"/>
                </a:solidFill>
                <a:latin typeface="Montserrat" pitchFamily="2" charset="77"/>
              </a:rPr>
              <a:t>The c</a:t>
            </a:r>
            <a:r>
              <a:rPr lang="en-US" sz="1100">
                <a:solidFill>
                  <a:srgbClr val="131313"/>
                </a:solidFill>
                <a:latin typeface="Montserrat" pitchFamily="2" charset="77"/>
                <a:ea typeface="Montserrat"/>
                <a:cs typeface="Montserrat"/>
                <a:sym typeface="Montserrat"/>
              </a:rPr>
              <a:t>ontrol plane and UI are accessible from outside VPC</a:t>
            </a:r>
          </a:p>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r>
              <a:rPr lang="en-US" sz="1100">
                <a:solidFill>
                  <a:srgbClr val="131313"/>
                </a:solidFill>
                <a:latin typeface="Montserrat" pitchFamily="2" charset="77"/>
              </a:rPr>
              <a:t>Flow Network security policies can be implemented at the edge of VPC for secured access to Cluster</a:t>
            </a:r>
          </a:p>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r>
              <a:rPr lang="en-US" sz="1100">
                <a:solidFill>
                  <a:srgbClr val="131313"/>
                </a:solidFill>
                <a:latin typeface="Montserrat" pitchFamily="2" charset="77"/>
                <a:ea typeface="Montserrat"/>
                <a:cs typeface="Montserrat"/>
                <a:sym typeface="Montserrat"/>
              </a:rPr>
              <a:t>Scalable for multi-tenancy Service Provider use case</a:t>
            </a:r>
          </a:p>
          <a:p>
            <a:pPr marR="0" lvl="0" algn="l" defTabSz="1219170" rtl="0" eaLnBrk="1" fontAlgn="auto" latinLnBrk="0" hangingPunct="1">
              <a:lnSpc>
                <a:spcPct val="90000"/>
              </a:lnSpc>
              <a:spcBef>
                <a:spcPts val="0"/>
              </a:spcBef>
              <a:spcAft>
                <a:spcPts val="600"/>
              </a:spcAft>
              <a:buClr>
                <a:srgbClr val="7855FA"/>
              </a:buClr>
              <a:buSzPct val="100000"/>
              <a:tabLst/>
              <a:defRPr/>
            </a:pPr>
            <a:endParaRPr kumimoji="0" lang="en-US" sz="500" b="1" i="0" u="none" strike="noStrike" kern="0" cap="none" spc="0" normalizeH="0" baseline="0" noProof="0">
              <a:ln>
                <a:noFill/>
              </a:ln>
              <a:solidFill>
                <a:srgbClr val="131313"/>
              </a:solidFill>
              <a:effectLst/>
              <a:uLnTx/>
              <a:uFillTx/>
              <a:latin typeface="Montserrat" pitchFamily="2" charset="77"/>
              <a:cs typeface="Arial"/>
              <a:sym typeface="Arial"/>
            </a:endParaRPr>
          </a:p>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US" sz="1400" b="1" i="0" u="none" strike="noStrike" kern="0" cap="none" spc="0" normalizeH="0" baseline="0" noProof="0">
                <a:ln>
                  <a:noFill/>
                </a:ln>
                <a:solidFill>
                  <a:srgbClr val="131313"/>
                </a:solidFill>
                <a:effectLst/>
                <a:uLnTx/>
                <a:uFillTx/>
                <a:latin typeface="Montserrat" pitchFamily="2" charset="77"/>
                <a:cs typeface="Arial"/>
                <a:sym typeface="Arial"/>
              </a:rPr>
              <a:t>Bastion VM</a:t>
            </a:r>
          </a:p>
          <a:p>
            <a:pPr marL="285750" indent="-285750" defTabSz="1219170">
              <a:lnSpc>
                <a:spcPct val="90000"/>
              </a:lnSpc>
              <a:spcBef>
                <a:spcPts val="0"/>
              </a:spcBef>
              <a:spcAft>
                <a:spcPts val="600"/>
              </a:spcAft>
              <a:buClr>
                <a:srgbClr val="7855FA"/>
              </a:buClr>
              <a:buSzPct val="100000"/>
              <a:buFont typeface="Arial" panose="020B0604020202020204" pitchFamily="34" charset="0"/>
              <a:buChar char="•"/>
              <a:defRPr/>
            </a:pPr>
            <a:r>
              <a:rPr lang="en-US" sz="1100">
                <a:solidFill>
                  <a:srgbClr val="131313"/>
                </a:solidFill>
                <a:latin typeface="Montserrat" pitchFamily="2" charset="77"/>
                <a:ea typeface="Montserrat"/>
                <a:cs typeface="Montserrat"/>
                <a:sym typeface="Montserrat"/>
              </a:rPr>
              <a:t>Bastion VM (Admin VM) still recommended for deployment and controlled access to </a:t>
            </a:r>
            <a:r>
              <a:rPr lang="en-US" sz="1100">
                <a:solidFill>
                  <a:srgbClr val="131313"/>
                </a:solidFill>
                <a:latin typeface="Montserrat" pitchFamily="2" charset="77"/>
              </a:rPr>
              <a:t>the NKP for management purposes</a:t>
            </a:r>
          </a:p>
          <a:p>
            <a:pPr marL="0" indent="0" defTabSz="1219170">
              <a:lnSpc>
                <a:spcPct val="90000"/>
              </a:lnSpc>
              <a:spcBef>
                <a:spcPts val="0"/>
              </a:spcBef>
              <a:spcAft>
                <a:spcPts val="600"/>
              </a:spcAft>
              <a:buClr>
                <a:srgbClr val="7855FA"/>
              </a:buClr>
              <a:buSzPct val="100000"/>
              <a:buNone/>
              <a:defRPr/>
            </a:pPr>
            <a:endParaRPr lang="en-US" sz="500">
              <a:solidFill>
                <a:srgbClr val="131313"/>
              </a:solidFill>
              <a:latin typeface="Montserrat" pitchFamily="2" charset="77"/>
            </a:endParaRPr>
          </a:p>
          <a:p>
            <a:pPr marL="0" indent="0" defTabSz="1219170">
              <a:lnSpc>
                <a:spcPct val="90000"/>
              </a:lnSpc>
              <a:spcBef>
                <a:spcPts val="0"/>
              </a:spcBef>
              <a:spcAft>
                <a:spcPts val="600"/>
              </a:spcAft>
              <a:buClr>
                <a:srgbClr val="7855FA"/>
              </a:buClr>
              <a:buSzPct val="100000"/>
              <a:buNone/>
              <a:defRPr/>
            </a:pPr>
            <a:r>
              <a:rPr lang="en-US" b="1">
                <a:solidFill>
                  <a:srgbClr val="131313"/>
                </a:solidFill>
                <a:latin typeface="Montserrat" pitchFamily="2" charset="77"/>
                <a:cs typeface="Arial"/>
              </a:rPr>
              <a:t>Floating IPs</a:t>
            </a:r>
          </a:p>
          <a:p>
            <a:pPr marL="285750" indent="-285750" defTabSz="1219170">
              <a:lnSpc>
                <a:spcPct val="90000"/>
              </a:lnSpc>
              <a:spcBef>
                <a:spcPts val="0"/>
              </a:spcBef>
              <a:spcAft>
                <a:spcPts val="600"/>
              </a:spcAft>
              <a:buClr>
                <a:srgbClr val="7855FA"/>
              </a:buClr>
              <a:buSzPct val="100000"/>
              <a:buFont typeface="Arial" panose="020B0604020202020204" pitchFamily="34" charset="0"/>
              <a:buChar char="•"/>
              <a:defRPr/>
            </a:pPr>
            <a:r>
              <a:rPr lang="en-US" sz="1100">
                <a:solidFill>
                  <a:srgbClr val="131313"/>
                </a:solidFill>
                <a:latin typeface="Montserrat" pitchFamily="2" charset="77"/>
              </a:rPr>
              <a:t>Ensure enough floating IPs are available in the external network</a:t>
            </a:r>
          </a:p>
          <a:p>
            <a:endParaRPr lang="en-US"/>
          </a:p>
        </p:txBody>
      </p:sp>
    </p:spTree>
    <p:extLst>
      <p:ext uri="{BB962C8B-B14F-4D97-AF65-F5344CB8AC3E}">
        <p14:creationId xmlns:p14="http://schemas.microsoft.com/office/powerpoint/2010/main" val="3673444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4">
          <a:extLst>
            <a:ext uri="{FF2B5EF4-FFF2-40B4-BE49-F238E27FC236}">
              <a16:creationId xmlns:a16="http://schemas.microsoft.com/office/drawing/2014/main" id="{2FEB5BE2-5352-168D-E2E7-5A7372958E9B}"/>
            </a:ext>
          </a:extLst>
        </p:cNvPr>
        <p:cNvGrpSpPr/>
        <p:nvPr/>
      </p:nvGrpSpPr>
      <p:grpSpPr>
        <a:xfrm>
          <a:off x="0" y="0"/>
          <a:ext cx="0" cy="0"/>
          <a:chOff x="0" y="0"/>
          <a:chExt cx="0" cy="0"/>
        </a:xfrm>
      </p:grpSpPr>
      <p:sp>
        <p:nvSpPr>
          <p:cNvPr id="6915" name="Google Shape;6915;g2bceda0c626_4_757:notes">
            <a:extLst>
              <a:ext uri="{FF2B5EF4-FFF2-40B4-BE49-F238E27FC236}">
                <a16:creationId xmlns:a16="http://schemas.microsoft.com/office/drawing/2014/main" id="{CCCCFAB0-4D77-20CE-19B5-3B67DAB8E2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 shared component as external network</a:t>
            </a:r>
            <a:br>
              <a:rPr lang="en-US"/>
            </a:br>
            <a:endParaRPr/>
          </a:p>
        </p:txBody>
      </p:sp>
      <p:sp>
        <p:nvSpPr>
          <p:cNvPr id="6916" name="Google Shape;6916;g2bceda0c626_4_757:notes">
            <a:extLst>
              <a:ext uri="{FF2B5EF4-FFF2-40B4-BE49-F238E27FC236}">
                <a16:creationId xmlns:a16="http://schemas.microsoft.com/office/drawing/2014/main" id="{1F918A92-686E-E046-07B6-35F96AA212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2954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pPr marL="158750" indent="0">
              <a:buNone/>
            </a:pPr>
            <a:r>
              <a:rPr lang="de-DE"/>
              <a:t>Wolfgang:</a:t>
            </a:r>
          </a:p>
          <a:p>
            <a:pPr marL="158750" indent="0">
              <a:buNone/>
            </a:pPr>
            <a:r>
              <a:rPr lang="de-DE"/>
              <a:t>In </a:t>
            </a:r>
            <a:r>
              <a:rPr lang="de-DE" err="1"/>
              <a:t>terms</a:t>
            </a:r>
            <a:r>
              <a:rPr lang="de-DE"/>
              <a:t> </a:t>
            </a:r>
            <a:r>
              <a:rPr lang="de-DE" err="1"/>
              <a:t>of</a:t>
            </a:r>
            <a:r>
              <a:rPr lang="de-DE"/>
              <a:t> K8s in </a:t>
            </a:r>
            <a:r>
              <a:rPr lang="de-DE" err="1"/>
              <a:t>general</a:t>
            </a:r>
            <a:r>
              <a:rPr lang="de-DE"/>
              <a:t> and NKP </a:t>
            </a:r>
            <a:r>
              <a:rPr lang="de-DE" err="1"/>
              <a:t>specific</a:t>
            </a:r>
            <a:r>
              <a:rPr lang="de-DE"/>
              <a:t>, </a:t>
            </a:r>
            <a:r>
              <a:rPr lang="de-DE" err="1"/>
              <a:t>we</a:t>
            </a:r>
            <a:r>
              <a:rPr lang="de-DE"/>
              <a:t> will find </a:t>
            </a:r>
            <a:r>
              <a:rPr lang="de-DE" err="1"/>
              <a:t>certificates</a:t>
            </a:r>
            <a:r>
              <a:rPr lang="de-DE"/>
              <a:t> in </a:t>
            </a:r>
            <a:r>
              <a:rPr lang="de-DE" err="1"/>
              <a:t>these</a:t>
            </a:r>
            <a:r>
              <a:rPr lang="de-DE"/>
              <a:t> </a:t>
            </a:r>
            <a:r>
              <a:rPr lang="de-DE" err="1"/>
              <a:t>two</a:t>
            </a:r>
            <a:r>
              <a:rPr lang="de-DE"/>
              <a:t> </a:t>
            </a:r>
            <a:r>
              <a:rPr lang="de-DE" err="1"/>
              <a:t>configs</a:t>
            </a:r>
            <a:r>
              <a:rPr lang="de-DE"/>
              <a:t>:</a:t>
            </a:r>
          </a:p>
          <a:p>
            <a:pPr marL="158750" indent="0" algn="l">
              <a:buFontTx/>
              <a:buNone/>
            </a:pPr>
            <a:r>
              <a:rPr lang="de-DE"/>
              <a:t>First </a:t>
            </a:r>
            <a:r>
              <a:rPr lang="de-DE" err="1"/>
              <a:t>is</a:t>
            </a:r>
            <a:r>
              <a:rPr lang="de-DE"/>
              <a:t> API </a:t>
            </a:r>
            <a:r>
              <a:rPr lang="de-DE" err="1"/>
              <a:t>endpoint</a:t>
            </a:r>
            <a:r>
              <a:rPr lang="de-DE"/>
              <a:t>:</a:t>
            </a:r>
          </a:p>
          <a:p>
            <a:pPr marL="158750" indent="0" algn="l">
              <a:buFontTx/>
              <a:buNone/>
            </a:pPr>
            <a:r>
              <a:rPr lang="de-DE" err="1"/>
              <a:t>Thats</a:t>
            </a:r>
            <a:r>
              <a:rPr lang="de-DE"/>
              <a:t> easy </a:t>
            </a:r>
            <a:r>
              <a:rPr lang="de-DE" err="1"/>
              <a:t>because</a:t>
            </a:r>
            <a:r>
              <a:rPr lang="de-DE"/>
              <a:t> </a:t>
            </a:r>
            <a:r>
              <a:rPr lang="de-DE" err="1"/>
              <a:t>the</a:t>
            </a:r>
            <a:r>
              <a:rPr lang="de-DE"/>
              <a:t> </a:t>
            </a:r>
            <a:r>
              <a:rPr lang="de-DE" err="1"/>
              <a:t>selfsigned</a:t>
            </a:r>
            <a:r>
              <a:rPr lang="de-DE"/>
              <a:t> </a:t>
            </a:r>
            <a:r>
              <a:rPr lang="de-DE" err="1"/>
              <a:t>certificate</a:t>
            </a:r>
            <a:r>
              <a:rPr lang="de-DE"/>
              <a:t> </a:t>
            </a:r>
            <a:r>
              <a:rPr lang="de-DE" err="1"/>
              <a:t>needed</a:t>
            </a:r>
            <a:r>
              <a:rPr lang="de-DE"/>
              <a:t> </a:t>
            </a:r>
            <a:r>
              <a:rPr lang="de-DE" err="1"/>
              <a:t>for</a:t>
            </a:r>
            <a:r>
              <a:rPr lang="de-DE"/>
              <a:t> </a:t>
            </a:r>
            <a:r>
              <a:rPr lang="de-DE" err="1"/>
              <a:t>communication</a:t>
            </a:r>
            <a:r>
              <a:rPr lang="de-DE"/>
              <a:t> </a:t>
            </a:r>
            <a:r>
              <a:rPr lang="de-DE" err="1"/>
              <a:t>with</a:t>
            </a:r>
            <a:r>
              <a:rPr lang="de-DE"/>
              <a:t> </a:t>
            </a:r>
            <a:r>
              <a:rPr lang="de-DE" err="1"/>
              <a:t>the</a:t>
            </a:r>
            <a:r>
              <a:rPr lang="de-DE"/>
              <a:t> K8s API </a:t>
            </a:r>
            <a:r>
              <a:rPr lang="de-DE" err="1"/>
              <a:t>is</a:t>
            </a:r>
            <a:r>
              <a:rPr lang="de-DE"/>
              <a:t> </a:t>
            </a:r>
            <a:r>
              <a:rPr lang="de-DE" err="1"/>
              <a:t>part</a:t>
            </a:r>
            <a:r>
              <a:rPr lang="de-DE"/>
              <a:t> </a:t>
            </a:r>
            <a:r>
              <a:rPr lang="de-DE" err="1"/>
              <a:t>of</a:t>
            </a:r>
            <a:r>
              <a:rPr lang="de-DE"/>
              <a:t> </a:t>
            </a:r>
            <a:r>
              <a:rPr lang="de-DE" err="1"/>
              <a:t>kubeconfig</a:t>
            </a:r>
            <a:r>
              <a:rPr lang="de-DE"/>
              <a:t>. </a:t>
            </a:r>
            <a:r>
              <a:rPr lang="de-DE" err="1"/>
              <a:t>If</a:t>
            </a:r>
            <a:r>
              <a:rPr lang="de-DE"/>
              <a:t> you </a:t>
            </a:r>
            <a:r>
              <a:rPr lang="de-DE" err="1"/>
              <a:t>have</a:t>
            </a:r>
            <a:r>
              <a:rPr lang="de-DE"/>
              <a:t> </a:t>
            </a:r>
            <a:r>
              <a:rPr lang="de-DE" err="1"/>
              <a:t>your</a:t>
            </a:r>
            <a:r>
              <a:rPr lang="de-DE"/>
              <a:t> </a:t>
            </a:r>
            <a:r>
              <a:rPr lang="de-DE" err="1"/>
              <a:t>kubeconfig</a:t>
            </a:r>
            <a:r>
              <a:rPr lang="de-DE"/>
              <a:t>, you </a:t>
            </a:r>
            <a:r>
              <a:rPr lang="de-DE" err="1"/>
              <a:t>can</a:t>
            </a:r>
            <a:r>
              <a:rPr lang="de-DE"/>
              <a:t> </a:t>
            </a:r>
            <a:r>
              <a:rPr lang="de-DE" err="1"/>
              <a:t>securely</a:t>
            </a:r>
            <a:r>
              <a:rPr lang="de-DE"/>
              <a:t> </a:t>
            </a:r>
            <a:r>
              <a:rPr lang="de-DE" err="1"/>
              <a:t>interact</a:t>
            </a:r>
            <a:r>
              <a:rPr lang="de-DE"/>
              <a:t> </a:t>
            </a:r>
            <a:r>
              <a:rPr lang="de-DE" err="1"/>
              <a:t>with</a:t>
            </a:r>
            <a:r>
              <a:rPr lang="de-DE"/>
              <a:t> </a:t>
            </a:r>
            <a:r>
              <a:rPr lang="de-DE" err="1"/>
              <a:t>your</a:t>
            </a:r>
            <a:r>
              <a:rPr lang="de-DE"/>
              <a:t> k8s</a:t>
            </a:r>
          </a:p>
          <a:p>
            <a:pPr marL="158750" indent="0" algn="l">
              <a:buFontTx/>
              <a:buNone/>
            </a:pPr>
            <a:endParaRPr lang="de-DE"/>
          </a:p>
          <a:p>
            <a:pPr marL="158750" indent="0" algn="l">
              <a:buFontTx/>
              <a:buNone/>
            </a:pPr>
            <a:r>
              <a:rPr lang="de-DE"/>
              <a:t>Second </a:t>
            </a:r>
            <a:r>
              <a:rPr lang="de-DE" err="1"/>
              <a:t>is</a:t>
            </a:r>
            <a:r>
              <a:rPr lang="de-DE"/>
              <a:t> NKP UI </a:t>
            </a:r>
            <a:r>
              <a:rPr lang="de-DE" err="1"/>
              <a:t>which</a:t>
            </a:r>
            <a:r>
              <a:rPr lang="de-DE"/>
              <a:t> </a:t>
            </a:r>
            <a:r>
              <a:rPr lang="de-DE" err="1"/>
              <a:t>is</a:t>
            </a:r>
            <a:r>
              <a:rPr lang="de-DE"/>
              <a:t> </a:t>
            </a:r>
            <a:r>
              <a:rPr lang="de-DE" err="1"/>
              <a:t>exposed</a:t>
            </a:r>
            <a:r>
              <a:rPr lang="de-DE"/>
              <a:t> via HTTPS on </a:t>
            </a:r>
            <a:r>
              <a:rPr lang="de-DE" err="1"/>
              <a:t>first</a:t>
            </a:r>
            <a:r>
              <a:rPr lang="de-DE"/>
              <a:t> </a:t>
            </a:r>
            <a:r>
              <a:rPr lang="de-DE" err="1"/>
              <a:t>available</a:t>
            </a:r>
            <a:r>
              <a:rPr lang="de-DE"/>
              <a:t> IP </a:t>
            </a:r>
            <a:r>
              <a:rPr lang="de-DE" err="1"/>
              <a:t>from</a:t>
            </a:r>
            <a:r>
              <a:rPr lang="de-DE"/>
              <a:t> </a:t>
            </a:r>
            <a:r>
              <a:rPr lang="de-DE" err="1"/>
              <a:t>our</a:t>
            </a:r>
            <a:r>
              <a:rPr lang="de-DE"/>
              <a:t> </a:t>
            </a:r>
            <a:r>
              <a:rPr lang="de-DE" err="1"/>
              <a:t>MetalLB</a:t>
            </a:r>
            <a:r>
              <a:rPr lang="de-DE"/>
              <a:t> </a:t>
            </a:r>
            <a:r>
              <a:rPr lang="de-DE" err="1"/>
              <a:t>range</a:t>
            </a:r>
            <a:r>
              <a:rPr lang="de-DE"/>
              <a:t>, also </a:t>
            </a:r>
            <a:r>
              <a:rPr lang="de-DE" err="1"/>
              <a:t>here</a:t>
            </a:r>
            <a:r>
              <a:rPr lang="de-DE"/>
              <a:t> </a:t>
            </a:r>
            <a:r>
              <a:rPr lang="de-DE" err="1"/>
              <a:t>there</a:t>
            </a:r>
            <a:r>
              <a:rPr lang="de-DE"/>
              <a:t> </a:t>
            </a:r>
            <a:r>
              <a:rPr lang="de-DE" err="1"/>
              <a:t>is</a:t>
            </a:r>
            <a:r>
              <a:rPr lang="de-DE"/>
              <a:t> a </a:t>
            </a:r>
            <a:r>
              <a:rPr lang="de-DE" err="1"/>
              <a:t>self-signed</a:t>
            </a:r>
            <a:r>
              <a:rPr lang="de-DE"/>
              <a:t> </a:t>
            </a:r>
            <a:r>
              <a:rPr lang="de-DE" err="1"/>
              <a:t>certificate</a:t>
            </a:r>
            <a:r>
              <a:rPr lang="de-DE"/>
              <a:t> </a:t>
            </a:r>
            <a:r>
              <a:rPr lang="de-DE" err="1"/>
              <a:t>by</a:t>
            </a:r>
            <a:r>
              <a:rPr lang="de-DE"/>
              <a:t> </a:t>
            </a:r>
            <a:r>
              <a:rPr lang="de-DE" err="1"/>
              <a:t>default</a:t>
            </a:r>
            <a:r>
              <a:rPr lang="de-DE"/>
              <a:t>, and – </a:t>
            </a:r>
            <a:r>
              <a:rPr lang="de-DE" err="1"/>
              <a:t>booom</a:t>
            </a:r>
            <a:r>
              <a:rPr lang="de-DE"/>
              <a:t> – </a:t>
            </a:r>
            <a:r>
              <a:rPr lang="de-DE" err="1"/>
              <a:t>welcome</a:t>
            </a:r>
            <a:r>
              <a:rPr lang="de-DE"/>
              <a:t> </a:t>
            </a:r>
            <a:r>
              <a:rPr lang="de-DE" err="1"/>
              <a:t>to</a:t>
            </a:r>
            <a:r>
              <a:rPr lang="de-DE"/>
              <a:t> </a:t>
            </a:r>
            <a:r>
              <a:rPr lang="de-DE" err="1"/>
              <a:t>team</a:t>
            </a:r>
            <a:r>
              <a:rPr lang="de-DE"/>
              <a:t> „</a:t>
            </a:r>
            <a:r>
              <a:rPr lang="de-DE" err="1"/>
              <a:t>thisisunsafe</a:t>
            </a:r>
            <a:r>
              <a:rPr lang="de-DE"/>
              <a:t>“</a:t>
            </a:r>
          </a:p>
        </p:txBody>
      </p:sp>
    </p:spTree>
    <p:extLst>
      <p:ext uri="{BB962C8B-B14F-4D97-AF65-F5344CB8AC3E}">
        <p14:creationId xmlns:p14="http://schemas.microsoft.com/office/powerpoint/2010/main" val="2001188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A81E0-C630-8BAF-DA85-433FE8A1E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EFFE3-C3F0-FF20-3188-E5EF31E9C60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9E0F877-02D2-5277-E571-DB1A65500446}"/>
              </a:ext>
            </a:extLst>
          </p:cNvPr>
          <p:cNvSpPr>
            <a:spLocks noGrp="1"/>
          </p:cNvSpPr>
          <p:nvPr>
            <p:ph type="body" idx="1"/>
          </p:nvPr>
        </p:nvSpPr>
        <p:spPr/>
        <p:txBody>
          <a:bodyPr/>
          <a:lstStyle/>
          <a:p>
            <a:pPr marL="158750" indent="0">
              <a:buNone/>
            </a:pPr>
            <a:endParaRPr lang="en-US"/>
          </a:p>
          <a:p>
            <a:pPr marL="158750" indent="0">
              <a:buNone/>
            </a:pPr>
            <a:r>
              <a:rPr lang="en-US"/>
              <a:t>Lets do a step back and talk about how to make it better, not only for NKP, think also about certificates in </a:t>
            </a:r>
            <a:r>
              <a:rPr lang="en-US" err="1"/>
              <a:t>PrismCentral</a:t>
            </a:r>
            <a:r>
              <a:rPr lang="en-US"/>
              <a:t> or Nutanix Objects.</a:t>
            </a:r>
          </a:p>
          <a:p>
            <a:pPr marL="158750" indent="0">
              <a:buNone/>
            </a:pPr>
            <a:r>
              <a:rPr lang="en-US"/>
              <a:t>If you ever tried to use </a:t>
            </a:r>
            <a:r>
              <a:rPr lang="en-US" err="1"/>
              <a:t>Openshift</a:t>
            </a:r>
            <a:r>
              <a:rPr lang="en-US"/>
              <a:t> IPI installation you will know that they expect a valid and trusted PC certificate for successful install.</a:t>
            </a:r>
          </a:p>
          <a:p>
            <a:pPr marL="158750" indent="0">
              <a:buNone/>
            </a:pPr>
            <a:endParaRPr lang="en-US"/>
          </a:p>
          <a:p>
            <a:pPr marL="158750" indent="0">
              <a:buNone/>
            </a:pPr>
            <a:r>
              <a:rPr lang="en-US"/>
              <a:t>Step-cli is a toolset which makes it very easy to create certificates for every need.</a:t>
            </a:r>
          </a:p>
          <a:p>
            <a:pPr marL="158750" indent="0">
              <a:buNone/>
            </a:pPr>
            <a:r>
              <a:rPr lang="en-US"/>
              <a:t>You will start to create a CA-Cert, that’s something you should maybe only doing once for your labs and then try to use it always – why I will tell you later</a:t>
            </a:r>
          </a:p>
          <a:p>
            <a:pPr marL="158750" indent="0">
              <a:buNone/>
            </a:pPr>
            <a:endParaRPr lang="en-US"/>
          </a:p>
          <a:p>
            <a:pPr marL="158750" indent="0">
              <a:buNone/>
            </a:pPr>
            <a:r>
              <a:rPr lang="en-US"/>
              <a:t>After creating the CA you can create intermediate or sub-ca, which might be helpful if you want to delegate future cert creation into k8s with cert-manager.</a:t>
            </a:r>
          </a:p>
          <a:p>
            <a:pPr marL="158750" indent="0">
              <a:buNone/>
            </a:pPr>
            <a:r>
              <a:rPr lang="en-US"/>
              <a:t>Or you just create the certs itself, as example for PC or NKP UI.</a:t>
            </a:r>
          </a:p>
          <a:p>
            <a:pPr marL="158750" indent="0">
              <a:buNone/>
            </a:pPr>
            <a:endParaRPr lang="en-US"/>
          </a:p>
          <a:p>
            <a:pPr marL="158750" indent="0">
              <a:buNone/>
            </a:pPr>
            <a:r>
              <a:rPr lang="en-US"/>
              <a:t>One of the most often asked questions is how to deal with </a:t>
            </a:r>
            <a:r>
              <a:rPr lang="en-US" err="1"/>
              <a:t>fqdn</a:t>
            </a:r>
            <a:r>
              <a:rPr lang="en-US"/>
              <a:t> and </a:t>
            </a:r>
            <a:r>
              <a:rPr lang="en-US" err="1"/>
              <a:t>dns</a:t>
            </a:r>
            <a:r>
              <a:rPr lang="en-US"/>
              <a:t>-records… in HPOC you have </a:t>
            </a:r>
            <a:r>
              <a:rPr lang="en-US" err="1"/>
              <a:t>ntnxlab.local</a:t>
            </a:r>
            <a:r>
              <a:rPr lang="en-US"/>
              <a:t> </a:t>
            </a:r>
            <a:r>
              <a:rPr lang="en-US" err="1"/>
              <a:t>dns</a:t>
            </a:r>
            <a:r>
              <a:rPr lang="en-US"/>
              <a:t> but its also not always easy to configure.</a:t>
            </a:r>
          </a:p>
          <a:p>
            <a:pPr marL="158750" indent="0">
              <a:buNone/>
            </a:pPr>
            <a:r>
              <a:rPr lang="en-US"/>
              <a:t>Just build on top of a service called </a:t>
            </a:r>
            <a:r>
              <a:rPr lang="en-US" err="1"/>
              <a:t>sslip.io</a:t>
            </a:r>
            <a:r>
              <a:rPr lang="en-US"/>
              <a:t>, which can be used for almost every use-case and does not require specific </a:t>
            </a:r>
            <a:r>
              <a:rPr lang="en-US" err="1"/>
              <a:t>dns</a:t>
            </a:r>
            <a:r>
              <a:rPr lang="en-US"/>
              <a:t>-configuration in your IPAM</a:t>
            </a:r>
          </a:p>
          <a:p>
            <a:pPr marL="158750" indent="0">
              <a:buNone/>
            </a:pPr>
            <a:r>
              <a:rPr lang="en-US"/>
              <a:t>If you want your Cert to cover multiple DNS addresses, you can use –</a:t>
            </a:r>
            <a:r>
              <a:rPr lang="en-US" err="1"/>
              <a:t>san</a:t>
            </a:r>
            <a:r>
              <a:rPr lang="en-US"/>
              <a:t> option, just be ware to mention EVERY </a:t>
            </a:r>
            <a:r>
              <a:rPr lang="en-US" err="1"/>
              <a:t>dns</a:t>
            </a:r>
            <a:r>
              <a:rPr lang="en-US"/>
              <a:t> into the option</a:t>
            </a:r>
          </a:p>
          <a:p>
            <a:pPr marL="158750" indent="0">
              <a:buNone/>
            </a:pPr>
            <a:endParaRPr lang="en-US"/>
          </a:p>
          <a:p>
            <a:pPr marL="158750" indent="0">
              <a:buNone/>
            </a:pPr>
            <a:r>
              <a:rPr lang="en-US"/>
              <a:t>To finally leave team “</a:t>
            </a:r>
            <a:r>
              <a:rPr lang="en-US" err="1"/>
              <a:t>thisisunsafe</a:t>
            </a:r>
            <a:r>
              <a:rPr lang="en-US"/>
              <a:t>” you can run the last command to install the CA-cert in your local </a:t>
            </a:r>
            <a:r>
              <a:rPr lang="en-US" err="1"/>
              <a:t>truststore</a:t>
            </a:r>
            <a:r>
              <a:rPr lang="en-US"/>
              <a:t>… now every service using your certs is trusted on your workstation. That’s the reason why to create CA once and then build all your demo/lab-certificates signed by it.</a:t>
            </a:r>
          </a:p>
        </p:txBody>
      </p:sp>
    </p:spTree>
    <p:extLst>
      <p:ext uri="{BB962C8B-B14F-4D97-AF65-F5344CB8AC3E}">
        <p14:creationId xmlns:p14="http://schemas.microsoft.com/office/powerpoint/2010/main" val="40387959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a:p>
            <a:pPr marL="158750" indent="0">
              <a:buNone/>
            </a:pPr>
            <a:r>
              <a:rPr lang="en-US"/>
              <a:t>Now as we have a valid and trusted cert for NKP, how to use it ?</a:t>
            </a:r>
          </a:p>
          <a:p>
            <a:pPr marL="158750" indent="0">
              <a:buNone/>
            </a:pPr>
            <a:r>
              <a:rPr lang="en-US"/>
              <a:t>You can inject it into initial deployment during TUI interactive workflow or just passing into as cli-flags (that’s my preferred way)</a:t>
            </a:r>
          </a:p>
          <a:p>
            <a:pPr marL="158750" indent="0">
              <a:buNone/>
            </a:pPr>
            <a:r>
              <a:rPr lang="en-US"/>
              <a:t>And again, remember that your DNS/FQDN should point to first available IP from </a:t>
            </a:r>
            <a:r>
              <a:rPr lang="en-US" err="1"/>
              <a:t>MetalLB</a:t>
            </a:r>
            <a:r>
              <a:rPr lang="en-US"/>
              <a:t> range</a:t>
            </a:r>
          </a:p>
        </p:txBody>
      </p:sp>
    </p:spTree>
    <p:extLst>
      <p:ext uri="{BB962C8B-B14F-4D97-AF65-F5344CB8AC3E}">
        <p14:creationId xmlns:p14="http://schemas.microsoft.com/office/powerpoint/2010/main" val="18708300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CA6F1-56B4-BC94-BF42-4A68CEC161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7C68DD-C186-BBEB-0212-1A55E4C109A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4CA627E-EB1F-2197-7613-C1AFBAECD515}"/>
              </a:ext>
            </a:extLst>
          </p:cNvPr>
          <p:cNvSpPr>
            <a:spLocks noGrp="1"/>
          </p:cNvSpPr>
          <p:nvPr>
            <p:ph type="body" idx="1"/>
          </p:nvPr>
        </p:nvSpPr>
        <p:spPr/>
        <p:txBody>
          <a:bodyPr/>
          <a:lstStyle/>
          <a:p>
            <a:pPr marL="158750" indent="0">
              <a:buNone/>
            </a:pPr>
            <a:r>
              <a:rPr lang="en-US"/>
              <a:t>In a different scenario you might already have a cluster and after seeing this session you want to make it more secure, so you need to add certificates to an existing cluster</a:t>
            </a:r>
          </a:p>
          <a:p>
            <a:pPr marL="158750" indent="0">
              <a:buNone/>
            </a:pPr>
            <a:endParaRPr lang="en-US"/>
          </a:p>
          <a:p>
            <a:pPr marL="158750" indent="0">
              <a:buNone/>
            </a:pPr>
            <a:r>
              <a:rPr lang="en-US"/>
              <a:t>Shown above you see the command to create a Kubernetes secret which contains your certificate.</a:t>
            </a:r>
          </a:p>
          <a:p>
            <a:pPr marL="158750" indent="0">
              <a:buNone/>
            </a:pPr>
            <a:endParaRPr lang="en-US"/>
          </a:p>
          <a:p>
            <a:pPr marL="158750" indent="0">
              <a:buNone/>
            </a:pPr>
            <a:r>
              <a:rPr lang="en-US"/>
              <a:t>Next step is to tell commander which </a:t>
            </a:r>
            <a:r>
              <a:rPr lang="en-US" err="1"/>
              <a:t>fqdn</a:t>
            </a:r>
            <a:r>
              <a:rPr lang="en-US"/>
              <a:t> to use and provide the reference to the secret we have created before</a:t>
            </a:r>
          </a:p>
        </p:txBody>
      </p:sp>
    </p:spTree>
    <p:extLst>
      <p:ext uri="{BB962C8B-B14F-4D97-AF65-F5344CB8AC3E}">
        <p14:creationId xmlns:p14="http://schemas.microsoft.com/office/powerpoint/2010/main" val="30692252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9ED7A-0724-25C4-633B-575EC26CBA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A68CC2-16D4-B54D-F4AC-87684C3E5A7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7E7214D-5574-C939-4996-24E7D295D12B}"/>
              </a:ext>
            </a:extLst>
          </p:cNvPr>
          <p:cNvSpPr>
            <a:spLocks noGrp="1"/>
          </p:cNvSpPr>
          <p:nvPr>
            <p:ph type="body" idx="1"/>
          </p:nvPr>
        </p:nvSpPr>
        <p:spPr/>
        <p:txBody>
          <a:bodyPr/>
          <a:lstStyle/>
          <a:p>
            <a:pPr marL="158750" indent="0">
              <a:buNone/>
            </a:pPr>
            <a:endParaRPr lang="en-US"/>
          </a:p>
          <a:p>
            <a:pPr marL="158750" indent="0">
              <a:buNone/>
            </a:pPr>
            <a:r>
              <a:rPr lang="en-US"/>
              <a:t>In case you need to replace existing certificates you can use this command which creates the new secret from cli and then applies it to your cluster</a:t>
            </a:r>
          </a:p>
        </p:txBody>
      </p:sp>
    </p:spTree>
    <p:extLst>
      <p:ext uri="{BB962C8B-B14F-4D97-AF65-F5344CB8AC3E}">
        <p14:creationId xmlns:p14="http://schemas.microsoft.com/office/powerpoint/2010/main" val="2340144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56CDE-7FFE-C5F2-CBA8-C59B67C4A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40805-0AA1-D9EB-22E4-C3EAA25C145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94AC06E-5238-F65E-ADC1-5559ECD7D430}"/>
              </a:ext>
            </a:extLst>
          </p:cNvPr>
          <p:cNvSpPr>
            <a:spLocks noGrp="1"/>
          </p:cNvSpPr>
          <p:nvPr>
            <p:ph type="body" idx="1"/>
          </p:nvPr>
        </p:nvSpPr>
        <p:spPr/>
        <p:txBody>
          <a:bodyPr/>
          <a:lstStyle/>
          <a:p>
            <a:pPr marL="158750" indent="0">
              <a:buNone/>
            </a:pPr>
            <a:endParaRPr lang="en-US"/>
          </a:p>
          <a:p>
            <a:pPr marL="158750" indent="0">
              <a:buNone/>
            </a:pPr>
            <a:r>
              <a:rPr lang="en-US"/>
              <a:t>NKP uses cert-manager project internally so it is even possible to have NKP manage the certificates by itself.. As example by using </a:t>
            </a:r>
            <a:r>
              <a:rPr lang="en-US" err="1"/>
              <a:t>LetsEncrypt</a:t>
            </a:r>
            <a:r>
              <a:rPr lang="en-US"/>
              <a:t>, this might be helpful to highlight in customer conversations but for demo/lab setup it might be too complex.</a:t>
            </a:r>
          </a:p>
          <a:p>
            <a:pPr marL="158750" indent="0">
              <a:buNone/>
            </a:pPr>
            <a:r>
              <a:rPr lang="en-US"/>
              <a:t>Reason is that </a:t>
            </a:r>
            <a:r>
              <a:rPr lang="en-US" err="1"/>
              <a:t>LetsEncrypt</a:t>
            </a:r>
            <a:r>
              <a:rPr lang="en-US"/>
              <a:t> need to verify the FQDN, resulting in:</a:t>
            </a:r>
          </a:p>
          <a:p>
            <a:pPr marL="457200" indent="-298450">
              <a:buFontTx/>
              <a:buChar char="-"/>
            </a:pPr>
            <a:r>
              <a:rPr lang="en-US"/>
              <a:t>Exposing your NKP to public internet and use HTTP-01 challenge</a:t>
            </a:r>
          </a:p>
          <a:p>
            <a:pPr marL="457200" indent="-298450">
              <a:buFontTx/>
              <a:buChar char="-"/>
            </a:pPr>
            <a:r>
              <a:rPr lang="en-US"/>
              <a:t>Or use DNS-01 challenge which requires that you use an external DNS provider like Route53. My team is using this </a:t>
            </a:r>
            <a:r>
              <a:rPr lang="en-US" err="1"/>
              <a:t>regulary</a:t>
            </a:r>
            <a:r>
              <a:rPr lang="en-US"/>
              <a:t> because it’s the easiest way to get valid public certs. </a:t>
            </a:r>
          </a:p>
          <a:p>
            <a:pPr marL="457200" indent="-298450">
              <a:buFontTx/>
              <a:buChar char="-"/>
            </a:pPr>
            <a:endParaRPr lang="en-US"/>
          </a:p>
          <a:p>
            <a:pPr marL="158750" indent="0">
              <a:buFontTx/>
              <a:buNone/>
            </a:pPr>
            <a:r>
              <a:rPr lang="en-US"/>
              <a:t>If you don´t have access to Route53 or Cloudflare, going with </a:t>
            </a:r>
            <a:r>
              <a:rPr lang="en-US" err="1"/>
              <a:t>sslip.io</a:t>
            </a:r>
            <a:r>
              <a:rPr lang="en-US"/>
              <a:t> might be the best way.</a:t>
            </a:r>
          </a:p>
        </p:txBody>
      </p:sp>
    </p:spTree>
    <p:extLst>
      <p:ext uri="{BB962C8B-B14F-4D97-AF65-F5344CB8AC3E}">
        <p14:creationId xmlns:p14="http://schemas.microsoft.com/office/powerpoint/2010/main" val="294760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2B728-CCFD-F4D9-AE2D-BA6833F184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B00088-02D7-52A9-9883-BC24FDA34F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11D434D-1698-54B2-F86A-BBF494BC100F}"/>
              </a:ext>
            </a:extLst>
          </p:cNvPr>
          <p:cNvSpPr>
            <a:spLocks noGrp="1"/>
          </p:cNvSpPr>
          <p:nvPr>
            <p:ph type="body" idx="1"/>
          </p:nvPr>
        </p:nvSpPr>
        <p:spPr/>
        <p:txBody>
          <a:bodyPr/>
          <a:lstStyle/>
          <a:p>
            <a:pPr marL="158750" indent="0">
              <a:buNone/>
            </a:pPr>
            <a:r>
              <a:rPr lang="en-US"/>
              <a:t>However, find here how dynamic cert management can be used.</a:t>
            </a:r>
          </a:p>
          <a:p>
            <a:pPr marL="158750" indent="0">
              <a:buNone/>
            </a:pPr>
            <a:r>
              <a:rPr lang="en-US"/>
              <a:t>You create a secret containing </a:t>
            </a:r>
            <a:r>
              <a:rPr lang="en-US" err="1"/>
              <a:t>informations</a:t>
            </a:r>
            <a:r>
              <a:rPr lang="en-US"/>
              <a:t> how to access your DNS service,</a:t>
            </a:r>
          </a:p>
          <a:p>
            <a:pPr marL="158750" indent="0">
              <a:buNone/>
            </a:pPr>
            <a:r>
              <a:rPr lang="en-US"/>
              <a:t>Then you configure a </a:t>
            </a:r>
            <a:r>
              <a:rPr lang="en-US" err="1"/>
              <a:t>clusterissuer</a:t>
            </a:r>
            <a:r>
              <a:rPr lang="en-US"/>
              <a:t>, which tells cert-manager how to create new certificates, in this case by using ACME/</a:t>
            </a:r>
            <a:r>
              <a:rPr lang="en-US" err="1"/>
              <a:t>LetsEncrypt</a:t>
            </a:r>
            <a:endParaRPr lang="en-US"/>
          </a:p>
          <a:p>
            <a:pPr marL="158750" indent="0">
              <a:buNone/>
            </a:pPr>
            <a:endParaRPr lang="en-US"/>
          </a:p>
          <a:p>
            <a:pPr marL="158750" indent="0">
              <a:buNone/>
            </a:pPr>
            <a:r>
              <a:rPr lang="en-US"/>
              <a:t>The last step is similar to what we have seen on day2 actions… but this time we do not inject the cert directly but tell commander to use the configured issuer to create the right cert.</a:t>
            </a:r>
          </a:p>
          <a:p>
            <a:pPr marL="158750" indent="0">
              <a:buNone/>
            </a:pPr>
            <a:endParaRPr lang="en-US"/>
          </a:p>
          <a:p>
            <a:pPr marL="158750" indent="0">
              <a:buNone/>
            </a:pPr>
            <a:r>
              <a:rPr lang="en-US"/>
              <a:t>Remember we talked about creating intermediate certificates with step ? As a homework you can try to use this intermediate cert with a cluster issuer to get certs, trusted by your local CA.</a:t>
            </a:r>
          </a:p>
        </p:txBody>
      </p:sp>
    </p:spTree>
    <p:extLst>
      <p:ext uri="{BB962C8B-B14F-4D97-AF65-F5344CB8AC3E}">
        <p14:creationId xmlns:p14="http://schemas.microsoft.com/office/powerpoint/2010/main" val="3929705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0D175-FC89-DBB9-58AA-638C2440D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B59F3-74A8-E179-0B42-E6381FF6853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458AADF9-1702-D89C-E12D-2DCB41DCC8E4}"/>
              </a:ext>
            </a:extLst>
          </p:cNvPr>
          <p:cNvSpPr>
            <a:spLocks noGrp="1"/>
          </p:cNvSpPr>
          <p:nvPr>
            <p:ph type="body" idx="1"/>
          </p:nvPr>
        </p:nvSpPr>
        <p:spPr/>
        <p:txBody>
          <a:bodyPr/>
          <a:lstStyle/>
          <a:p>
            <a:pPr marL="158750" indent="0">
              <a:buNone/>
            </a:pPr>
            <a:endParaRPr lang="en-US"/>
          </a:p>
          <a:p>
            <a:pPr marL="158750" indent="0">
              <a:buNone/>
            </a:pPr>
            <a:r>
              <a:rPr lang="en-US"/>
              <a:t>There are some more places where secured connections are used in NKP. As example for talking to PC… most likely you will have used the insecure flag but if you have custom certs on your PC, you can add the CA here and use an encrypted connection. Remember, if you build your own CA and signed a cert for PC, it might be trusted on your workstation but not within the cluster you are about to deploy.</a:t>
            </a:r>
          </a:p>
          <a:p>
            <a:pPr marL="158750" indent="0">
              <a:buNone/>
            </a:pPr>
            <a:endParaRPr lang="en-US"/>
          </a:p>
          <a:p>
            <a:pPr marL="158750" indent="0">
              <a:buNone/>
            </a:pPr>
            <a:r>
              <a:rPr lang="en-US"/>
              <a:t>Same for a certificate you want to use as part of your local image registry, for which I now want to handover to Winson.</a:t>
            </a:r>
          </a:p>
        </p:txBody>
      </p:sp>
    </p:spTree>
    <p:extLst>
      <p:ext uri="{BB962C8B-B14F-4D97-AF65-F5344CB8AC3E}">
        <p14:creationId xmlns:p14="http://schemas.microsoft.com/office/powerpoint/2010/main" val="4097408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6234491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493324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B9E00-D397-DF65-B6E9-EDC7DE9395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687D7-E41E-8992-5955-7D02A464628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F1E122F-7F92-E342-C75B-75BA154C615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433799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70A79-2858-B1AF-7191-39F42B7DDE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937A52-0015-6BAE-0C17-6221287F50D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8774DD3-2C7A-A08F-A001-3CA086B89D70}"/>
              </a:ext>
            </a:extLst>
          </p:cNvPr>
          <p:cNvSpPr>
            <a:spLocks noGrp="1"/>
          </p:cNvSpPr>
          <p:nvPr>
            <p:ph type="body" idx="1"/>
          </p:nvPr>
        </p:nvSpPr>
        <p:spPr/>
        <p:txBody>
          <a:bodyPr/>
          <a:lstStyle/>
          <a:p>
            <a:r>
              <a:rPr lang="en-US"/>
              <a:t>We change point 3 from Secure storage by security scanning to introduce scan at the registry level avoid CVE </a:t>
            </a:r>
            <a:r>
              <a:rPr lang="en-US" err="1"/>
              <a:t>spwan</a:t>
            </a:r>
            <a:r>
              <a:rPr lang="en-US"/>
              <a:t> into infra</a:t>
            </a:r>
          </a:p>
        </p:txBody>
      </p:sp>
    </p:spTree>
    <p:extLst>
      <p:ext uri="{BB962C8B-B14F-4D97-AF65-F5344CB8AC3E}">
        <p14:creationId xmlns:p14="http://schemas.microsoft.com/office/powerpoint/2010/main" val="795781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FFC331-312F-71EF-73A7-945E33832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C8EBC-889F-B054-FA0D-D58F5ADF24E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36C2006-3146-E5E5-31D1-3EC1DD52D750}"/>
              </a:ext>
            </a:extLst>
          </p:cNvPr>
          <p:cNvSpPr>
            <a:spLocks noGrp="1"/>
          </p:cNvSpPr>
          <p:nvPr>
            <p:ph type="body" idx="1"/>
          </p:nvPr>
        </p:nvSpPr>
        <p:spPr/>
        <p:txBody>
          <a:bodyPr/>
          <a:lstStyle/>
          <a:p>
            <a:r>
              <a:rPr lang="en-US"/>
              <a:t>Replace logo by CNCF container registry landscape picture</a:t>
            </a:r>
          </a:p>
        </p:txBody>
      </p:sp>
    </p:spTree>
    <p:extLst>
      <p:ext uri="{BB962C8B-B14F-4D97-AF65-F5344CB8AC3E}">
        <p14:creationId xmlns:p14="http://schemas.microsoft.com/office/powerpoint/2010/main" val="24284002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AF070-AB5B-0278-E0B9-940E348D06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9FDAE-0C78-5238-B92B-248934D042A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999ADE13-02B6-3E21-9F07-391D020A97E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5535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a:t>Crane or not</a:t>
            </a:r>
          </a:p>
        </p:txBody>
      </p:sp>
    </p:spTree>
    <p:extLst>
      <p:ext uri="{BB962C8B-B14F-4D97-AF65-F5344CB8AC3E}">
        <p14:creationId xmlns:p14="http://schemas.microsoft.com/office/powerpoint/2010/main" val="3153414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2FD9A-6044-D171-7248-BFC5A3489F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1AA4E0-14D3-CF07-5861-BF5E3B03938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98B06EA-9CE7-A20C-4B98-8807898F9813}"/>
              </a:ext>
            </a:extLst>
          </p:cNvPr>
          <p:cNvSpPr>
            <a:spLocks noGrp="1"/>
          </p:cNvSpPr>
          <p:nvPr>
            <p:ph type="body" idx="1"/>
          </p:nvPr>
        </p:nvSpPr>
        <p:spPr/>
        <p:txBody>
          <a:bodyPr/>
          <a:lstStyle/>
          <a:p>
            <a:r>
              <a:rPr lang="en-US"/>
              <a:t>describe in this slide how you can add registry at deployment time (like mentioned in step 1) (necessary if you have separate sources for CA or already existing CA/Certs), also mention that you optional can use a cert on harbor which is signed by same CA like used already for NKP ingress.</a:t>
            </a:r>
          </a:p>
        </p:txBody>
      </p:sp>
    </p:spTree>
    <p:extLst>
      <p:ext uri="{BB962C8B-B14F-4D97-AF65-F5344CB8AC3E}">
        <p14:creationId xmlns:p14="http://schemas.microsoft.com/office/powerpoint/2010/main" val="1838735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572257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solidFill>
                  <a:srgbClr val="000000"/>
                </a:solidFill>
                <a:effectLst/>
                <a:latin typeface="Montserrat" pitchFamily="2" charset="77"/>
              </a:rPr>
              <a:t>Organizations require observability of their platform. This includes what applications are running, how they are running, and making sure that the right people can access this information at the right time. There are many commercial platforms organizations can choose from such as: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GB">
                <a:solidFill>
                  <a:srgbClr val="000000"/>
                </a:solidFill>
                <a:effectLst/>
                <a:latin typeface="Montserrat" pitchFamily="2" charset="77"/>
              </a:rPr>
              <a:t>Splunk</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GB">
                <a:solidFill>
                  <a:srgbClr val="000000"/>
                </a:solidFill>
                <a:effectLst/>
                <a:latin typeface="Montserrat" pitchFamily="2" charset="77"/>
              </a:rPr>
              <a:t>Data Dog</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GB">
                <a:solidFill>
                  <a:srgbClr val="000000"/>
                </a:solidFill>
                <a:effectLst/>
                <a:latin typeface="Montserrat" pitchFamily="2" charset="77"/>
              </a:rPr>
              <a:t>New Relic</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GB">
                <a:solidFill>
                  <a:srgbClr val="000000"/>
                </a:solidFill>
                <a:effectLst/>
                <a:latin typeface="Montserrat" pitchFamily="2" charset="77"/>
              </a:rPr>
              <a:t>Dynatrace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GB">
                <a:solidFill>
                  <a:srgbClr val="000000"/>
                </a:solidFill>
                <a:effectLst/>
                <a:latin typeface="Montserrat" pitchFamily="2" charset="77"/>
              </a:rPr>
              <a:t>Elastic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a:solidFill>
                <a:srgbClr val="000000"/>
              </a:solidFill>
              <a:effectLst/>
              <a:latin typeface="Montserrat" pitchFamily="2" charset="77"/>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solidFill>
                  <a:srgbClr val="000000"/>
                </a:solidFill>
                <a:effectLst/>
                <a:latin typeface="Montserrat" pitchFamily="2" charset="77"/>
              </a:rPr>
              <a:t>Commercial platforms usually charge by the amount of data ingested. Once a platform for observability is chosen the hard work begins. Teams must integrate the new tool into their stack and create the proper dashboards that are relevant to their business. In most organizations, this can take months to accomplish. Every time a new application is put into production, the process to integrate observability starts over again. New dashboards need to be created and put into place prior to an application moving to production.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a:solidFill>
                <a:srgbClr val="000000"/>
              </a:solidFill>
              <a:effectLst/>
              <a:latin typeface="Montserrat" pitchFamily="2" charset="77"/>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solidFill>
                  <a:srgbClr val="000000"/>
                </a:solidFill>
                <a:effectLst/>
                <a:latin typeface="Montserrat" pitchFamily="2" charset="77"/>
              </a:rPr>
              <a:t>NKP ships with 27 built in dashboards to help overcome these challenges and move to production faster.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a:solidFill>
                <a:srgbClr val="000000"/>
              </a:solidFill>
              <a:effectLst/>
              <a:latin typeface="Montserrat" pitchFamily="2" charset="77"/>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solidFill>
                  <a:srgbClr val="000000"/>
                </a:solidFill>
                <a:effectLst/>
                <a:latin typeface="Montserrat" pitchFamily="2" charset="77"/>
              </a:rPr>
              <a:t>It is not enough to just run a script off of </a:t>
            </a:r>
            <a:r>
              <a:rPr lang="en-GB" err="1">
                <a:solidFill>
                  <a:srgbClr val="000000"/>
                </a:solidFill>
                <a:effectLst/>
                <a:latin typeface="Montserrat" pitchFamily="2" charset="77"/>
              </a:rPr>
              <a:t>Github</a:t>
            </a:r>
            <a:r>
              <a:rPr lang="en-GB">
                <a:solidFill>
                  <a:srgbClr val="000000"/>
                </a:solidFill>
                <a:effectLst/>
                <a:latin typeface="Montserrat" pitchFamily="2" charset="77"/>
              </a:rPr>
              <a:t> and hope for the best. NKP not only installs and integrates Grafana into the platform, we ensure that the security configuration is correct and all critical and high CVE vulnerabilities are remediated. When we release a new platform upgrade, the platform applications are upgraded when necessary and they maintain their configuration and any needed security patches. Note that the Global 2000 and Public Sector must spend significant time on security prior to production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What do you get? </a:t>
            </a:r>
            <a:r>
              <a:rPr lang="en-GB">
                <a:solidFill>
                  <a:srgbClr val="000000"/>
                </a:solidFill>
                <a:effectLst/>
                <a:latin typeface="Montserrat" pitchFamily="2" charset="77"/>
              </a:rPr>
              <a:t>A centralized management plane enables you to visualize, monitor, and manage clusters across distributed multi-cloud, and hybrid cloud environments from a single point. Observability also includes user visualizations within three types of tenancy views for global admin, business units and developers.</a:t>
            </a:r>
            <a:endParaRPr lang="en-US" sz="1100">
              <a:solidFill>
                <a:srgbClr val="000000"/>
              </a:solidFill>
              <a:effectLst/>
              <a:latin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1"/>
              <a:t>Flexibility of Choice with Grafana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0"/>
              <a:t>Apart from pre-configured dashboards, </a:t>
            </a:r>
            <a:r>
              <a:rPr lang="en-GB"/>
              <a:t>Grafana allows you to create custom dashboards for specific monitoring requirements and preferences. You can also import community-driven dashboards. This means you can leverage a vast library of shared dashboards created by the Grafana community, saving time and benefiting from best practices and innovations developed by others.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kern="0">
                <a:solidFill>
                  <a:schemeClr val="tx1"/>
                </a:solidFill>
                <a:latin typeface="Montserrat" pitchFamily="2" charset="77"/>
                <a:cs typeface="Arial"/>
                <a:sym typeface="Arial"/>
              </a:rPr>
              <a:t>Enhanced troubleshooting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Connect to a variety of non-Nutanix data sources allowing you to pull in metrics from different systems and services. This holistic approach facilitates faster troubleshooting by enabling you to see the bigger picture and identify relationships between different performance indicators.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b="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kern="0">
                <a:solidFill>
                  <a:schemeClr val="tx1"/>
                </a:solidFill>
                <a:latin typeface="Montserrat" pitchFamily="2" charset="77"/>
                <a:cs typeface="Arial"/>
                <a:sym typeface="Arial"/>
              </a:rPr>
              <a:t>Centralized access control and authentication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Grafana provides centralized access control, allowing platform teams to secure and govern metrics dashboards effectively. You can define user roles and permissions to ensure that sensitive information is only accessible to authorized personnel</a:t>
            </a:r>
            <a:endParaRPr lang="en-US" sz="1100" b="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ONLY IF CUSTOMER ASK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License tier: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a:t>NKP: Pro/Ultimate</a:t>
            </a:r>
          </a:p>
          <a:p>
            <a:pPr marL="0" lvl="0" indent="0" algn="l" rtl="0">
              <a:spcBef>
                <a:spcPts val="0"/>
              </a:spcBef>
              <a:spcAft>
                <a:spcPts val="0"/>
              </a:spcAft>
              <a:buNone/>
            </a:pPr>
            <a:r>
              <a:rPr lang="en-US" sz="1100">
                <a:solidFill>
                  <a:schemeClr val="dk1"/>
                </a:solidFill>
              </a:rPr>
              <a:t>---</a:t>
            </a:r>
          </a:p>
          <a:p>
            <a:endParaRPr lang="en-NL"/>
          </a:p>
          <a:p>
            <a:endParaRPr lang="en-US"/>
          </a:p>
        </p:txBody>
      </p:sp>
    </p:spTree>
    <p:extLst>
      <p:ext uri="{BB962C8B-B14F-4D97-AF65-F5344CB8AC3E}">
        <p14:creationId xmlns:p14="http://schemas.microsoft.com/office/powerpoint/2010/main" val="1337116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Let’s look at the logging capabilities of our platform, which includes a pre-configured logging stack to help you manage application, infrastructure, and audit logs efficiently across your Kubernetes clusters.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b="1"/>
              <a:t>Real-Time Logging</a:t>
            </a:r>
            <a:endParaRPr lang="en-GB" sz="1100" b="1"/>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Our logging stack is built using Grafana Loki, Fluent bit and the Logging Operator, and it's installed in each Kubernetes cluster. This setup allows for seamless integration and ensures that logging is consistent and reliable across all environments. The built-in Grafana Loki dashboards provide real-time log collection and visualization with advanced filtering and parsing capabilities. You can spot patterns and correlations across multiple log lines around a log entry, giving you a more comprehensive understanding of the situation.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kern="0">
                <a:solidFill>
                  <a:schemeClr val="tx1"/>
                </a:solidFill>
                <a:latin typeface="Montserrat" pitchFamily="2" charset="77"/>
                <a:ea typeface="Montserrat"/>
                <a:cs typeface="Montserrat"/>
                <a:sym typeface="Arial"/>
              </a:rPr>
              <a:t>Support for multi-tenancy</a:t>
            </a:r>
            <a:endParaRPr lang="en-US" sz="1100" b="1"/>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The logging stack is built with multi-tenancy in mind, offering granular access control tailored to different user roles. The NKP Global Admin has visibility into logs from all NKP clusters across any workspace, while Workspace Admins can view logs only from clusters (and clusters) within their specific workspace (highly valuable for MSP’s supporting multiple tenants). Additionally, each Project namespace can be equipped with its own Logging Operator, which collects and routes pod logs to a dedicated Loki server assigned to that namespace. This structure keeps logs isolated at the Project level, enhancing data privacy and security. It ensures that developers or users with namespace-limited access can only view logs pertinent to their own namespace, providing a more secure and streamlined log management experience.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a:t>Storage Offloading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The logging stack supports offloading log storage to external S3 buckets, such as Nutanix Objects. This capability allows for efficient log management by freeing up cluster resources and providing scalable and cost-effective storage for long-term log retention.</a:t>
            </a:r>
            <a:endParaRPr lang="en-GB"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sz="110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ONLY IF CUSTOMER ASK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License tier: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a:t>Workspace logging: NKP Pro/Ultimate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a:t>Centralized Grafana and Multitenant logging: NKP Ultimate</a:t>
            </a:r>
          </a:p>
          <a:p>
            <a:pPr marL="0" lvl="0" indent="0" algn="l" rtl="0">
              <a:spcBef>
                <a:spcPts val="0"/>
              </a:spcBef>
              <a:spcAft>
                <a:spcPts val="0"/>
              </a:spcAft>
              <a:buNone/>
            </a:pPr>
            <a:r>
              <a:rPr lang="en-US" sz="1100">
                <a:solidFill>
                  <a:schemeClr val="dk1"/>
                </a:solidFill>
              </a:rPr>
              <a:t>---</a:t>
            </a:r>
          </a:p>
          <a:p>
            <a:endParaRPr lang="en-NL"/>
          </a:p>
          <a:p>
            <a:endParaRPr lang="en-NL"/>
          </a:p>
        </p:txBody>
      </p:sp>
    </p:spTree>
    <p:extLst>
      <p:ext uri="{BB962C8B-B14F-4D97-AF65-F5344CB8AC3E}">
        <p14:creationId xmlns:p14="http://schemas.microsoft.com/office/powerpoint/2010/main" val="190631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Mettre ici un ensemble de use-case avec le déploiement préférable</a:t>
            </a:r>
          </a:p>
          <a:p>
            <a:pPr lvl="1"/>
            <a:r>
              <a:rPr lang="fr-FR"/>
              <a:t>1 cluster k8s : Self-</a:t>
            </a:r>
            <a:r>
              <a:rPr lang="fr-FR" err="1"/>
              <a:t>Managed</a:t>
            </a:r>
            <a:endParaRPr lang="fr-FR"/>
          </a:p>
          <a:p>
            <a:pPr lvl="1"/>
            <a:r>
              <a:rPr lang="fr-FR"/>
              <a:t>DC : Management + </a:t>
            </a:r>
            <a:r>
              <a:rPr lang="fr-FR" err="1"/>
              <a:t>Workload</a:t>
            </a:r>
            <a:endParaRPr lang="fr-FR"/>
          </a:p>
          <a:p>
            <a:pPr lvl="1"/>
            <a:r>
              <a:rPr lang="fr-FR"/>
              <a:t>Edge : Management central + </a:t>
            </a:r>
            <a:r>
              <a:rPr lang="fr-FR" err="1"/>
              <a:t>workloads</a:t>
            </a:r>
            <a:endParaRPr lang="fr-FR"/>
          </a:p>
        </p:txBody>
      </p:sp>
    </p:spTree>
    <p:extLst>
      <p:ext uri="{BB962C8B-B14F-4D97-AF65-F5344CB8AC3E}">
        <p14:creationId xmlns:p14="http://schemas.microsoft.com/office/powerpoint/2010/main" val="2057936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DC4B7-55AD-7620-77E2-5BD7305931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DBD6A3-BB25-B188-B425-CE7220A9769F}"/>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FD7FD8C6-37AF-6921-DE89-5AB3CC55F5B4}"/>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3067011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07386-C68B-044E-686C-816033963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58A723-2F7E-EDF0-4514-04FCA2815337}"/>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BA0824BB-199B-B6A0-E166-53908F73F151}"/>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810517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Default </a:t>
            </a:r>
            <a:r>
              <a:rPr lang="fr-FR" err="1"/>
              <a:t>ssh</a:t>
            </a:r>
            <a:r>
              <a:rPr lang="fr-FR"/>
              <a:t> user / how to change </a:t>
            </a:r>
            <a:r>
              <a:rPr lang="fr-FR" err="1"/>
              <a:t>it</a:t>
            </a:r>
            <a:endParaRPr lang="fr-F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a:t>Fix PC user change</a:t>
            </a:r>
          </a:p>
          <a:p>
            <a:r>
              <a:rPr lang="fr-FR"/>
              <a:t>Use </a:t>
            </a:r>
            <a:r>
              <a:rPr lang="fr-FR" err="1"/>
              <a:t>external</a:t>
            </a:r>
            <a:r>
              <a:rPr lang="fr-FR"/>
              <a:t> secret manager </a:t>
            </a:r>
            <a:r>
              <a:rPr lang="fr-FR" err="1"/>
              <a:t>infisical</a:t>
            </a:r>
            <a:r>
              <a:rPr lang="fr-FR"/>
              <a:t>/</a:t>
            </a:r>
            <a:r>
              <a:rPr lang="fr-FR" err="1"/>
              <a:t>vault</a:t>
            </a:r>
            <a:endParaRPr lang="fr-FR"/>
          </a:p>
          <a:p>
            <a:pPr lvl="1"/>
            <a:r>
              <a:rPr lang="fr-FR" err="1"/>
              <a:t>External</a:t>
            </a:r>
            <a:r>
              <a:rPr lang="fr-FR"/>
              <a:t>-secret-</a:t>
            </a:r>
            <a:r>
              <a:rPr lang="fr-FR" err="1"/>
              <a:t>operator</a:t>
            </a:r>
            <a:r>
              <a:rPr lang="fr-FR"/>
              <a:t> default in 2.16</a:t>
            </a:r>
          </a:p>
        </p:txBody>
      </p:sp>
    </p:spTree>
    <p:extLst>
      <p:ext uri="{BB962C8B-B14F-4D97-AF65-F5344CB8AC3E}">
        <p14:creationId xmlns:p14="http://schemas.microsoft.com/office/powerpoint/2010/main" val="1766363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84255-3F83-B135-F1D1-1F196F4E84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BCE6C9-77E1-5179-55A9-51497C455EAA}"/>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6459AB86-5889-8FD3-DC11-95CCDE13EE8A}"/>
              </a:ext>
            </a:extLst>
          </p:cNvPr>
          <p:cNvSpPr>
            <a:spLocks noGrp="1"/>
          </p:cNvSpPr>
          <p:nvPr>
            <p:ph type="body" idx="1"/>
          </p:nvPr>
        </p:nvSpPr>
        <p:spPr/>
        <p:txBody>
          <a:bodyPr/>
          <a:lstStyle/>
          <a:p>
            <a:endParaRPr lang="en-NL"/>
          </a:p>
        </p:txBody>
      </p:sp>
    </p:spTree>
    <p:extLst>
      <p:ext uri="{BB962C8B-B14F-4D97-AF65-F5344CB8AC3E}">
        <p14:creationId xmlns:p14="http://schemas.microsoft.com/office/powerpoint/2010/main" val="18882541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34D1A-FEFB-28CC-BFA7-07BA4BC28D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9C017D-1109-B3F3-649D-F1416BA3BDF2}"/>
              </a:ext>
            </a:extLst>
          </p:cNvPr>
          <p:cNvSpPr>
            <a:spLocks noGrp="1" noRot="1" noChangeAspect="1"/>
          </p:cNvSpPr>
          <p:nvPr>
            <p:ph type="sldImg"/>
          </p:nvPr>
        </p:nvSpPr>
        <p:spPr>
          <a:xfrm>
            <a:off x="381000" y="685800"/>
            <a:ext cx="6096000" cy="3429000"/>
          </a:xfrm>
        </p:spPr>
        <p:txBody>
          <a:bodyPr/>
          <a:lstStyle/>
          <a:p>
            <a:endParaRPr lang="en-US"/>
          </a:p>
        </p:txBody>
      </p:sp>
      <p:sp>
        <p:nvSpPr>
          <p:cNvPr id="3" name="Notes Placeholder 2">
            <a:extLst>
              <a:ext uri="{FF2B5EF4-FFF2-40B4-BE49-F238E27FC236}">
                <a16:creationId xmlns:a16="http://schemas.microsoft.com/office/drawing/2014/main" id="{68F5E520-D3B1-497B-1CFB-706607BA7438}"/>
              </a:ext>
            </a:extLst>
          </p:cNvPr>
          <p:cNvSpPr>
            <a:spLocks noGrp="1"/>
          </p:cNvSpPr>
          <p:nvPr>
            <p:ph type="body" idx="1"/>
          </p:nvPr>
        </p:nvSpPr>
        <p:spPr/>
        <p:txBody>
          <a:bodyPr/>
          <a:lstStyle/>
          <a:p>
            <a:r>
              <a:rPr lang="fr-FR"/>
              <a:t>https://</a:t>
            </a:r>
            <a:r>
              <a:rPr lang="fr-FR" err="1"/>
              <a:t>portal.nutanix.com</a:t>
            </a:r>
            <a:r>
              <a:rPr lang="fr-FR"/>
              <a:t>/page/documents/</a:t>
            </a:r>
            <a:r>
              <a:rPr lang="fr-FR" err="1"/>
              <a:t>details?targetId</a:t>
            </a:r>
            <a:r>
              <a:rPr lang="fr-FR"/>
              <a:t>=Nutanix-Kubernetes-Platform:top-update-pc-credentials-on-deployed-nkp-clusters-t.html</a:t>
            </a:r>
          </a:p>
          <a:p>
            <a:endParaRPr lang="fr-FR"/>
          </a:p>
          <a:p>
            <a:endParaRPr lang="en-NL"/>
          </a:p>
        </p:txBody>
      </p:sp>
    </p:spTree>
    <p:extLst>
      <p:ext uri="{BB962C8B-B14F-4D97-AF65-F5344CB8AC3E}">
        <p14:creationId xmlns:p14="http://schemas.microsoft.com/office/powerpoint/2010/main" val="40344323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a:p>
        </p:txBody>
      </p:sp>
    </p:spTree>
    <p:extLst>
      <p:ext uri="{BB962C8B-B14F-4D97-AF65-F5344CB8AC3E}">
        <p14:creationId xmlns:p14="http://schemas.microsoft.com/office/powerpoint/2010/main" val="13076270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4202395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94C0-DAF4-81C7-EE1A-022B677A1D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B44FE-3416-8A0F-DA76-A567055EE02D}"/>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12A6FFB-66D3-EF2A-3738-88941185985A}"/>
              </a:ext>
            </a:extLst>
          </p:cNvPr>
          <p:cNvSpPr>
            <a:spLocks noGrp="1"/>
          </p:cNvSpPr>
          <p:nvPr>
            <p:ph type="body" idx="1"/>
          </p:nvPr>
        </p:nvSpPr>
        <p:spPr/>
        <p:txBody>
          <a:bodyPr/>
          <a:lstStyle/>
          <a:p>
            <a:r>
              <a:rPr lang="fr-FR"/>
              <a:t>Faire ici un slide en mode lexique, pour expliquer les terminologies. </a:t>
            </a:r>
          </a:p>
          <a:p>
            <a:r>
              <a:rPr lang="fr-FR"/>
              <a:t>En profiter pour bien faire le </a:t>
            </a:r>
            <a:r>
              <a:rPr lang="fr-FR" err="1"/>
              <a:t>distingo</a:t>
            </a:r>
            <a:r>
              <a:rPr lang="fr-FR"/>
              <a:t> entre master / </a:t>
            </a:r>
            <a:r>
              <a:rPr lang="fr-FR" err="1"/>
              <a:t>workers</a:t>
            </a:r>
            <a:r>
              <a:rPr lang="fr-FR"/>
              <a:t> qui sont des terminologies k8s et non NKP</a:t>
            </a:r>
            <a:endParaRPr lang="en-GB"/>
          </a:p>
        </p:txBody>
      </p:sp>
    </p:spTree>
    <p:extLst>
      <p:ext uri="{BB962C8B-B14F-4D97-AF65-F5344CB8AC3E}">
        <p14:creationId xmlns:p14="http://schemas.microsoft.com/office/powerpoint/2010/main" val="21107169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en-US"/>
          </a:p>
        </p:txBody>
      </p:sp>
    </p:spTree>
    <p:extLst>
      <p:ext uri="{BB962C8B-B14F-4D97-AF65-F5344CB8AC3E}">
        <p14:creationId xmlns:p14="http://schemas.microsoft.com/office/powerpoint/2010/main" val="27220988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Les </a:t>
            </a:r>
            <a:r>
              <a:rPr lang="fr-FR" err="1"/>
              <a:t>worklaods</a:t>
            </a:r>
            <a:r>
              <a:rPr lang="fr-FR"/>
              <a:t> des clients sont une chose, mais il ne faut pas oublier l’outillage autour, k8s </a:t>
            </a:r>
            <a:r>
              <a:rPr lang="fr-FR" err="1"/>
              <a:t>core</a:t>
            </a:r>
            <a:r>
              <a:rPr lang="fr-FR"/>
              <a:t>, et l’OS</a:t>
            </a:r>
            <a:endParaRPr lang="en-GB"/>
          </a:p>
        </p:txBody>
      </p:sp>
    </p:spTree>
    <p:extLst>
      <p:ext uri="{BB962C8B-B14F-4D97-AF65-F5344CB8AC3E}">
        <p14:creationId xmlns:p14="http://schemas.microsoft.com/office/powerpoint/2010/main" val="2054779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FF73C-2E32-67EB-011A-B308597EF5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B30CD-5BD0-2FFB-4F35-4D2F37DE51C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ADD402C-BCD4-BC87-4E02-529836A94594}"/>
              </a:ext>
            </a:extLst>
          </p:cNvPr>
          <p:cNvSpPr>
            <a:spLocks noGrp="1"/>
          </p:cNvSpPr>
          <p:nvPr>
            <p:ph type="body" idx="1"/>
          </p:nvPr>
        </p:nvSpPr>
        <p:spPr/>
        <p:txBody>
          <a:bodyPr/>
          <a:lstStyle/>
          <a:p>
            <a:r>
              <a:rPr lang="fr-FR"/>
              <a:t>2 DC : 2 clusters + </a:t>
            </a:r>
            <a:r>
              <a:rPr lang="fr-FR" err="1"/>
              <a:t>replication</a:t>
            </a:r>
            <a:endParaRPr lang="fr-FR"/>
          </a:p>
          <a:p>
            <a:r>
              <a:rPr lang="fr-FR"/>
              <a:t>3 DC : </a:t>
            </a:r>
          </a:p>
          <a:p>
            <a:pPr lvl="1"/>
            <a:r>
              <a:rPr lang="fr-FR"/>
              <a:t>1 cluster spread</a:t>
            </a:r>
          </a:p>
          <a:p>
            <a:pPr lvl="1"/>
            <a:r>
              <a:rPr lang="fr-FR"/>
              <a:t>3 clusters et appli partagées</a:t>
            </a:r>
          </a:p>
          <a:p>
            <a:pPr marL="158750" lvl="0" indent="0">
              <a:buNone/>
            </a:pPr>
            <a:endParaRPr lang="fr-FR"/>
          </a:p>
          <a:p>
            <a:pPr marL="158750" lvl="0" indent="0">
              <a:buNone/>
            </a:pPr>
            <a:r>
              <a:rPr lang="fr-FR"/>
              <a:t>Mettre avantages et inconvénients de chaque solution</a:t>
            </a:r>
          </a:p>
          <a:p>
            <a:endParaRPr lang="fr-FR"/>
          </a:p>
        </p:txBody>
      </p:sp>
    </p:spTree>
    <p:extLst>
      <p:ext uri="{BB962C8B-B14F-4D97-AF65-F5344CB8AC3E}">
        <p14:creationId xmlns:p14="http://schemas.microsoft.com/office/powerpoint/2010/main" val="3911725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Comment collecter les besoins clients</a:t>
            </a:r>
            <a:endParaRPr lang="en-GB"/>
          </a:p>
        </p:txBody>
      </p:sp>
    </p:spTree>
    <p:extLst>
      <p:ext uri="{BB962C8B-B14F-4D97-AF65-F5344CB8AC3E}">
        <p14:creationId xmlns:p14="http://schemas.microsoft.com/office/powerpoint/2010/main" val="7159049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Quels outils vont être utilisés, en faire l’inventaire, et regarder les charges que cela va impliquer. </a:t>
            </a:r>
          </a:p>
          <a:p>
            <a:pPr lvl="1"/>
            <a:r>
              <a:rPr lang="fr-FR"/>
              <a:t>Attention, peut être un cout global, ou cout par </a:t>
            </a:r>
            <a:r>
              <a:rPr lang="fr-FR" err="1"/>
              <a:t>noeud</a:t>
            </a:r>
            <a:r>
              <a:rPr lang="fr-FR"/>
              <a:t>, etc..</a:t>
            </a:r>
            <a:endParaRPr lang="en-GB"/>
          </a:p>
        </p:txBody>
      </p:sp>
    </p:spTree>
    <p:extLst>
      <p:ext uri="{BB962C8B-B14F-4D97-AF65-F5344CB8AC3E}">
        <p14:creationId xmlns:p14="http://schemas.microsoft.com/office/powerpoint/2010/main" val="93574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La charge imposée par k8s, et comment elle est impactée par la taille du cluster</a:t>
            </a:r>
            <a:endParaRPr lang="en-GB"/>
          </a:p>
        </p:txBody>
      </p:sp>
    </p:spTree>
    <p:extLst>
      <p:ext uri="{BB962C8B-B14F-4D97-AF65-F5344CB8AC3E}">
        <p14:creationId xmlns:p14="http://schemas.microsoft.com/office/powerpoint/2010/main" val="29130872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a:t>Introduire la notion de </a:t>
            </a:r>
            <a:r>
              <a:rPr lang="fr-FR" err="1"/>
              <a:t>request</a:t>
            </a:r>
            <a:r>
              <a:rPr lang="fr-FR"/>
              <a:t>/limit</a:t>
            </a:r>
          </a:p>
        </p:txBody>
      </p:sp>
    </p:spTree>
    <p:extLst>
      <p:ext uri="{BB962C8B-B14F-4D97-AF65-F5344CB8AC3E}">
        <p14:creationId xmlns:p14="http://schemas.microsoft.com/office/powerpoint/2010/main" val="2593972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498067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26571831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846B3-3F4A-9F9E-BDF1-34EF92EBDB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49EF5C-8660-A063-1508-DF983520BF5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9AC87F9-E4FA-37B5-A9E4-6AFDDF20090C}"/>
              </a:ext>
            </a:extLst>
          </p:cNvPr>
          <p:cNvSpPr>
            <a:spLocks noGrp="1"/>
          </p:cNvSpPr>
          <p:nvPr>
            <p:ph type="body" idx="1"/>
          </p:nvPr>
        </p:nvSpPr>
        <p:spPr/>
        <p:txBody>
          <a:bodyPr/>
          <a:lstStyle/>
          <a:p>
            <a:r>
              <a:rPr lang="fr-FR"/>
              <a:t>Control plane issue start at 65-70 </a:t>
            </a:r>
            <a:r>
              <a:rPr lang="fr-FR" err="1"/>
              <a:t>nodes</a:t>
            </a:r>
            <a:endParaRPr lang="fr-FR"/>
          </a:p>
        </p:txBody>
      </p:sp>
    </p:spTree>
    <p:extLst>
      <p:ext uri="{BB962C8B-B14F-4D97-AF65-F5344CB8AC3E}">
        <p14:creationId xmlns:p14="http://schemas.microsoft.com/office/powerpoint/2010/main" val="10549632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a:p>
        </p:txBody>
      </p:sp>
    </p:spTree>
    <p:extLst>
      <p:ext uri="{BB962C8B-B14F-4D97-AF65-F5344CB8AC3E}">
        <p14:creationId xmlns:p14="http://schemas.microsoft.com/office/powerpoint/2010/main" val="3912922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43539-8A7B-62DB-ABBC-493603B887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468A9-DAA9-ECA7-FFF9-D1F2B7F2C5D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A314A5F-3F30-1B88-6FFF-D9B22B21BD9A}"/>
              </a:ext>
            </a:extLst>
          </p:cNvPr>
          <p:cNvSpPr>
            <a:spLocks noGrp="1"/>
          </p:cNvSpPr>
          <p:nvPr>
            <p:ph type="body" idx="1"/>
          </p:nvPr>
        </p:nvSpPr>
        <p:spPr/>
        <p:txBody>
          <a:bodyPr/>
          <a:lstStyle/>
          <a:p>
            <a:r>
              <a:rPr lang="fr-FR"/>
              <a:t>The components issue starts at 380 </a:t>
            </a:r>
            <a:r>
              <a:rPr lang="fr-FR" err="1"/>
              <a:t>nodes</a:t>
            </a:r>
            <a:r>
              <a:rPr lang="fr-FR"/>
              <a:t>, </a:t>
            </a:r>
            <a:r>
              <a:rPr lang="fr-FR" err="1"/>
              <a:t>prometheus</a:t>
            </a:r>
            <a:r>
              <a:rPr lang="fr-FR"/>
              <a:t> </a:t>
            </a:r>
            <a:r>
              <a:rPr lang="fr-FR" err="1"/>
              <a:t>example</a:t>
            </a:r>
            <a:endParaRPr lang="fr-FR"/>
          </a:p>
        </p:txBody>
      </p:sp>
    </p:spTree>
    <p:extLst>
      <p:ext uri="{BB962C8B-B14F-4D97-AF65-F5344CB8AC3E}">
        <p14:creationId xmlns:p14="http://schemas.microsoft.com/office/powerpoint/2010/main" val="23357852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err="1"/>
              <a:t>Prometheus</a:t>
            </a:r>
            <a:r>
              <a:rPr lang="fr-FR"/>
              <a:t> </a:t>
            </a:r>
            <a:r>
              <a:rPr lang="fr-FR" err="1"/>
              <a:t>operator</a:t>
            </a:r>
            <a:r>
              <a:rPr lang="fr-FR"/>
              <a:t> </a:t>
            </a:r>
            <a:r>
              <a:rPr lang="fr-FR" err="1"/>
              <a:t>limit</a:t>
            </a:r>
            <a:endParaRPr lang="fr-FR"/>
          </a:p>
        </p:txBody>
      </p:sp>
    </p:spTree>
    <p:extLst>
      <p:ext uri="{BB962C8B-B14F-4D97-AF65-F5344CB8AC3E}">
        <p14:creationId xmlns:p14="http://schemas.microsoft.com/office/powerpoint/2010/main" val="1046251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B9C9F-F6CD-793C-6C3B-E02120219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385F77-23D1-37AB-C352-98D658BA2C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C277B25-6C4A-989C-DEB7-2CC1C87BACB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877928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txBody>
          <a:bodyPr/>
          <a:lstStyle/>
          <a:p>
            <a:endParaRPr lang="en-US"/>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Cluster API is a game-changer for organizations looking to simplify and standardize Kubernetes cluster management. Cluster API is a Kubernetes subproject that provides a standardized way to manage the lifecycle of Kubernetes clusters. It's a powerful tool that abstracts the complexities of infrastructure management, allowing users to leverage Kubernetes-style APIs to handle cluster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tabLst/>
              <a:defRPr/>
            </a:pPr>
            <a:r>
              <a:rPr lang="en-GB"/>
              <a:t>Cluster API automates the full lifecycle of Kubernetes clusters, including creation, scaling, upgrading, and destruction. This means customers can easily scale their clusters up or down based on demand, perform rolling upgrades with minimal downtime, and tear down clusters when they are no longer needed. It simplifies the operational burden, allowing teams to focus more on their applications rather than managing the underlying infrastructure manually.</a:t>
            </a:r>
            <a:br>
              <a:rPr lang="en-GB"/>
            </a:br>
            <a:endParaRPr lang="en-GB"/>
          </a:p>
          <a:p>
            <a:pPr marL="171450" marR="0" lvl="0" indent="-171450" algn="l" defTabSz="914400" rtl="0" eaLnBrk="1" fontAlgn="auto" latinLnBrk="0" hangingPunct="1">
              <a:lnSpc>
                <a:spcPct val="100000"/>
              </a:lnSpc>
              <a:spcBef>
                <a:spcPts val="0"/>
              </a:spcBef>
              <a:spcAft>
                <a:spcPts val="0"/>
              </a:spcAft>
              <a:buClrTx/>
              <a:buSzTx/>
              <a:tabLst/>
              <a:defRPr/>
            </a:pPr>
            <a:r>
              <a:rPr lang="en-GB"/>
              <a:t>One of the major benefits of Cluster API is its ability to provide a consistent API across multiple environments, whether on-premises (AHV, </a:t>
            </a:r>
            <a:r>
              <a:rPr lang="en-GB" err="1"/>
              <a:t>ESXi</a:t>
            </a:r>
            <a:r>
              <a:rPr lang="en-GB"/>
              <a:t>) or in public clouds like AWS, Azure, or Google Cloud. This uniformity allows customers to adopt a hybrid or multi-cloud strategy without the need to learn different tools or processes for each environment. It ensures that operations teams have a single pane of glass for cluster management, greatly reducing complexity and training requirements.</a:t>
            </a:r>
            <a:br>
              <a:rPr lang="en-GB"/>
            </a:br>
            <a:endParaRPr lang="en-GB"/>
          </a:p>
          <a:p>
            <a:pPr marL="171450" marR="0" lvl="0" indent="-171450" algn="l" defTabSz="914400" rtl="0" eaLnBrk="1" fontAlgn="auto" latinLnBrk="0" hangingPunct="1">
              <a:lnSpc>
                <a:spcPct val="100000"/>
              </a:lnSpc>
              <a:spcBef>
                <a:spcPts val="0"/>
              </a:spcBef>
              <a:spcAft>
                <a:spcPts val="0"/>
              </a:spcAft>
              <a:buClrTx/>
              <a:buSzTx/>
              <a:tabLst/>
              <a:defRPr/>
            </a:pPr>
            <a:r>
              <a:rPr lang="en-GB"/>
              <a:t>Traditionally, managing clusters across diverse environments required custom scripts and automation, leading to maintenance challenges and potential inconsistencies. Cluster API eliminates the need for these custom scripts by providing out-of-the-box capabilities to manage clusters. This not only saves thousands or even tens of thousands of lines of custom automation code but also reduces the risk of errors and improves overall reliability.</a:t>
            </a:r>
          </a:p>
        </p:txBody>
      </p:sp>
    </p:spTree>
    <p:extLst>
      <p:ext uri="{BB962C8B-B14F-4D97-AF65-F5344CB8AC3E}">
        <p14:creationId xmlns:p14="http://schemas.microsoft.com/office/powerpoint/2010/main" val="2767192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D83C5-ABCB-0FEA-F1F2-2B3D79606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5B6DEE-630E-1594-029D-E76F7FEA25A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7B45585-9667-3DC0-F551-767BDE1D02CB}"/>
              </a:ext>
            </a:extLst>
          </p:cNvPr>
          <p:cNvSpPr>
            <a:spLocks noGrp="1"/>
          </p:cNvSpPr>
          <p:nvPr>
            <p:ph type="body" idx="1"/>
          </p:nvPr>
        </p:nvSpPr>
        <p:spPr/>
        <p:txBody>
          <a:bodyPr/>
          <a:lstStyle/>
          <a:p>
            <a:r>
              <a:rPr lang="fr-FR"/>
              <a:t>1 slide pour chaque partie importante</a:t>
            </a:r>
          </a:p>
          <a:p>
            <a:r>
              <a:rPr lang="fr-FR"/>
              <a:t> portante</a:t>
            </a:r>
          </a:p>
        </p:txBody>
      </p:sp>
    </p:spTree>
    <p:extLst>
      <p:ext uri="{BB962C8B-B14F-4D97-AF65-F5344CB8AC3E}">
        <p14:creationId xmlns:p14="http://schemas.microsoft.com/office/powerpoint/2010/main" val="28019553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 name="Google Shape;13;p2"/>
          <p:cNvSpPr txBox="1">
            <a:spLocks noGrp="1"/>
          </p:cNvSpPr>
          <p:nvPr>
            <p:ph type="ctrTitle"/>
          </p:nvPr>
        </p:nvSpPr>
        <p:spPr>
          <a:xfrm>
            <a:off x="403650" y="1245350"/>
            <a:ext cx="8111700" cy="163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2800"/>
              <a:buFont typeface="Montserrat ExtraBold"/>
              <a:buNone/>
              <a:defRPr>
                <a:solidFill>
                  <a:schemeClr val="lt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Font typeface="Montserrat ExtraBold"/>
              <a:buNone/>
              <a:defRPr>
                <a:latin typeface="Montserrat ExtraBold"/>
                <a:ea typeface="Montserrat ExtraBold"/>
                <a:cs typeface="Montserrat ExtraBold"/>
                <a:sym typeface="Montserrat ExtraBold"/>
              </a:defRPr>
            </a:lvl2pPr>
            <a:lvl3pPr lvl="2" algn="l">
              <a:lnSpc>
                <a:spcPct val="100000"/>
              </a:lnSpc>
              <a:spcBef>
                <a:spcPts val="0"/>
              </a:spcBef>
              <a:spcAft>
                <a:spcPts val="0"/>
              </a:spcAft>
              <a:buSzPts val="1400"/>
              <a:buFont typeface="Montserrat ExtraBold"/>
              <a:buNone/>
              <a:defRPr>
                <a:latin typeface="Montserrat ExtraBold"/>
                <a:ea typeface="Montserrat ExtraBold"/>
                <a:cs typeface="Montserrat ExtraBold"/>
                <a:sym typeface="Montserrat ExtraBold"/>
              </a:defRPr>
            </a:lvl3pPr>
            <a:lvl4pPr lvl="3" algn="l">
              <a:lnSpc>
                <a:spcPct val="100000"/>
              </a:lnSpc>
              <a:spcBef>
                <a:spcPts val="0"/>
              </a:spcBef>
              <a:spcAft>
                <a:spcPts val="0"/>
              </a:spcAft>
              <a:buSzPts val="1400"/>
              <a:buFont typeface="Montserrat ExtraBold"/>
              <a:buNone/>
              <a:defRPr>
                <a:latin typeface="Montserrat ExtraBold"/>
                <a:ea typeface="Montserrat ExtraBold"/>
                <a:cs typeface="Montserrat ExtraBold"/>
                <a:sym typeface="Montserrat ExtraBold"/>
              </a:defRPr>
            </a:lvl4pPr>
            <a:lvl5pPr lvl="4" algn="l">
              <a:lnSpc>
                <a:spcPct val="100000"/>
              </a:lnSpc>
              <a:spcBef>
                <a:spcPts val="0"/>
              </a:spcBef>
              <a:spcAft>
                <a:spcPts val="0"/>
              </a:spcAft>
              <a:buSzPts val="1400"/>
              <a:buFont typeface="Montserrat ExtraBold"/>
              <a:buNone/>
              <a:defRPr>
                <a:latin typeface="Montserrat ExtraBold"/>
                <a:ea typeface="Montserrat ExtraBold"/>
                <a:cs typeface="Montserrat ExtraBold"/>
                <a:sym typeface="Montserrat ExtraBold"/>
              </a:defRPr>
            </a:lvl5pPr>
            <a:lvl6pPr lvl="5" algn="l">
              <a:lnSpc>
                <a:spcPct val="100000"/>
              </a:lnSpc>
              <a:spcBef>
                <a:spcPts val="0"/>
              </a:spcBef>
              <a:spcAft>
                <a:spcPts val="0"/>
              </a:spcAft>
              <a:buSzPts val="1400"/>
              <a:buFont typeface="Montserrat ExtraBold"/>
              <a:buNone/>
              <a:defRPr>
                <a:latin typeface="Montserrat ExtraBold"/>
                <a:ea typeface="Montserrat ExtraBold"/>
                <a:cs typeface="Montserrat ExtraBold"/>
                <a:sym typeface="Montserrat ExtraBold"/>
              </a:defRPr>
            </a:lvl6pPr>
            <a:lvl7pPr lvl="6" algn="l">
              <a:lnSpc>
                <a:spcPct val="100000"/>
              </a:lnSpc>
              <a:spcBef>
                <a:spcPts val="0"/>
              </a:spcBef>
              <a:spcAft>
                <a:spcPts val="0"/>
              </a:spcAft>
              <a:buSzPts val="1400"/>
              <a:buFont typeface="Montserrat ExtraBold"/>
              <a:buNone/>
              <a:defRPr>
                <a:latin typeface="Montserrat ExtraBold"/>
                <a:ea typeface="Montserrat ExtraBold"/>
                <a:cs typeface="Montserrat ExtraBold"/>
                <a:sym typeface="Montserrat ExtraBold"/>
              </a:defRPr>
            </a:lvl7pPr>
            <a:lvl8pPr lvl="7" algn="l">
              <a:lnSpc>
                <a:spcPct val="100000"/>
              </a:lnSpc>
              <a:spcBef>
                <a:spcPts val="0"/>
              </a:spcBef>
              <a:spcAft>
                <a:spcPts val="0"/>
              </a:spcAft>
              <a:buSzPts val="1400"/>
              <a:buFont typeface="Montserrat ExtraBold"/>
              <a:buNone/>
              <a:defRPr>
                <a:latin typeface="Montserrat ExtraBold"/>
                <a:ea typeface="Montserrat ExtraBold"/>
                <a:cs typeface="Montserrat ExtraBold"/>
                <a:sym typeface="Montserrat ExtraBold"/>
              </a:defRPr>
            </a:lvl8pPr>
            <a:lvl9pPr lvl="8" algn="l">
              <a:lnSpc>
                <a:spcPct val="100000"/>
              </a:lnSpc>
              <a:spcBef>
                <a:spcPts val="0"/>
              </a:spcBef>
              <a:spcAft>
                <a:spcPts val="0"/>
              </a:spcAft>
              <a:buSzPts val="1400"/>
              <a:buFont typeface="Montserrat ExtraBold"/>
              <a:buNone/>
              <a:defRPr>
                <a:latin typeface="Montserrat ExtraBold"/>
                <a:ea typeface="Montserrat ExtraBold"/>
                <a:cs typeface="Montserrat ExtraBold"/>
                <a:sym typeface="Montserrat ExtraBold"/>
              </a:defRPr>
            </a:lvl9pPr>
          </a:lstStyle>
          <a:p>
            <a:r>
              <a:rPr lang="fr-FR"/>
              <a:t>Modifiez le style du titre</a:t>
            </a:r>
            <a:endParaRPr/>
          </a:p>
        </p:txBody>
      </p:sp>
      <p:sp>
        <p:nvSpPr>
          <p:cNvPr id="14" name="Google Shape;14;p2"/>
          <p:cNvSpPr txBox="1">
            <a:spLocks noGrp="1"/>
          </p:cNvSpPr>
          <p:nvPr>
            <p:ph type="subTitle" idx="1"/>
          </p:nvPr>
        </p:nvSpPr>
        <p:spPr>
          <a:xfrm>
            <a:off x="403650" y="3125675"/>
            <a:ext cx="8319900" cy="548700"/>
          </a:xfrm>
          <a:prstGeom prst="rect">
            <a:avLst/>
          </a:prstGeom>
          <a:noFill/>
          <a:ln>
            <a:noFill/>
          </a:ln>
        </p:spPr>
        <p:txBody>
          <a:bodyPr spcFirstLastPara="1" wrap="square" lIns="0" tIns="45700" rIns="0" bIns="45700" anchor="t" anchorCtr="0">
            <a:normAutofit/>
          </a:bodyPr>
          <a:lstStyle>
            <a:lvl1pPr lvl="0" algn="ctr">
              <a:lnSpc>
                <a:spcPct val="100000"/>
              </a:lnSpc>
              <a:spcBef>
                <a:spcPts val="0"/>
              </a:spcBef>
              <a:spcAft>
                <a:spcPts val="0"/>
              </a:spcAft>
              <a:buSzPts val="1400"/>
              <a:buNone/>
              <a:defRPr sz="1400">
                <a:solidFill>
                  <a:schemeClr val="lt1"/>
                </a:solidFill>
              </a:defRPr>
            </a:lvl1pPr>
            <a:lvl2pPr lvl="1" algn="ctr">
              <a:lnSpc>
                <a:spcPct val="100000"/>
              </a:lnSpc>
              <a:spcBef>
                <a:spcPts val="600"/>
              </a:spcBef>
              <a:spcAft>
                <a:spcPts val="0"/>
              </a:spcAft>
              <a:buSzPts val="1800"/>
              <a:buChar char="‒"/>
              <a:defRPr/>
            </a:lvl2pPr>
            <a:lvl3pPr lvl="2" algn="ctr">
              <a:lnSpc>
                <a:spcPct val="100000"/>
              </a:lnSpc>
              <a:spcBef>
                <a:spcPts val="600"/>
              </a:spcBef>
              <a:spcAft>
                <a:spcPts val="0"/>
              </a:spcAft>
              <a:buSzPts val="1800"/>
              <a:buChar char="•"/>
              <a:defRPr/>
            </a:lvl3pPr>
            <a:lvl4pPr lvl="3" algn="ctr">
              <a:lnSpc>
                <a:spcPct val="100000"/>
              </a:lnSpc>
              <a:spcBef>
                <a:spcPts val="600"/>
              </a:spcBef>
              <a:spcAft>
                <a:spcPts val="0"/>
              </a:spcAft>
              <a:buSzPts val="1800"/>
              <a:buChar char="–"/>
              <a:defRPr/>
            </a:lvl4pPr>
            <a:lvl5pPr lvl="4" algn="ctr">
              <a:lnSpc>
                <a:spcPct val="100000"/>
              </a:lnSpc>
              <a:spcBef>
                <a:spcPts val="360"/>
              </a:spcBef>
              <a:spcAft>
                <a:spcPts val="0"/>
              </a:spcAft>
              <a:buSzPts val="1800"/>
              <a:buChar char="»"/>
              <a:defRPr/>
            </a:lvl5pPr>
            <a:lvl6pPr lvl="5" algn="ctr">
              <a:lnSpc>
                <a:spcPct val="100000"/>
              </a:lnSpc>
              <a:spcBef>
                <a:spcPts val="360"/>
              </a:spcBef>
              <a:spcAft>
                <a:spcPts val="0"/>
              </a:spcAft>
              <a:buClr>
                <a:schemeClr val="dk1"/>
              </a:buClr>
              <a:buSzPts val="1800"/>
              <a:buChar char="•"/>
              <a:defRPr/>
            </a:lvl6pPr>
            <a:lvl7pPr lvl="6" algn="ctr">
              <a:lnSpc>
                <a:spcPct val="100000"/>
              </a:lnSpc>
              <a:spcBef>
                <a:spcPts val="360"/>
              </a:spcBef>
              <a:spcAft>
                <a:spcPts val="0"/>
              </a:spcAft>
              <a:buClr>
                <a:schemeClr val="dk1"/>
              </a:buClr>
              <a:buSzPts val="1800"/>
              <a:buChar char="•"/>
              <a:defRPr/>
            </a:lvl7pPr>
            <a:lvl8pPr lvl="7" algn="ctr">
              <a:lnSpc>
                <a:spcPct val="100000"/>
              </a:lnSpc>
              <a:spcBef>
                <a:spcPts val="360"/>
              </a:spcBef>
              <a:spcAft>
                <a:spcPts val="0"/>
              </a:spcAft>
              <a:buClr>
                <a:schemeClr val="dk1"/>
              </a:buClr>
              <a:buSzPts val="1800"/>
              <a:buChar char="•"/>
              <a:defRPr/>
            </a:lvl8pPr>
            <a:lvl9pPr lvl="8" algn="ctr">
              <a:lnSpc>
                <a:spcPct val="100000"/>
              </a:lnSpc>
              <a:spcBef>
                <a:spcPts val="360"/>
              </a:spcBef>
              <a:spcAft>
                <a:spcPts val="0"/>
              </a:spcAft>
              <a:buClr>
                <a:schemeClr val="dk1"/>
              </a:buClr>
              <a:buSzPts val="1800"/>
              <a:buChar char="•"/>
              <a:defRPr/>
            </a:lvl9pPr>
          </a:lstStyle>
          <a:p>
            <a:r>
              <a:rPr lang="fr-FR"/>
              <a:t>Modifiez le style des sous-titres du masque</a:t>
            </a:r>
            <a:endParaRPr/>
          </a:p>
        </p:txBody>
      </p:sp>
      <p:pic>
        <p:nvPicPr>
          <p:cNvPr id="15" name="Google Shape;15;p2"/>
          <p:cNvPicPr preferRelativeResize="0"/>
          <p:nvPr/>
        </p:nvPicPr>
        <p:blipFill>
          <a:blip r:embed="rId3">
            <a:alphaModFix/>
          </a:blip>
          <a:stretch>
            <a:fillRect/>
          </a:stretch>
        </p:blipFill>
        <p:spPr>
          <a:xfrm>
            <a:off x="7571400" y="4481080"/>
            <a:ext cx="1260124" cy="37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2x2">
  <p:cSld name="Title and Content 2x2">
    <p:spTree>
      <p:nvGrpSpPr>
        <p:cNvPr id="1" name="Shape 346"/>
        <p:cNvGrpSpPr/>
        <p:nvPr/>
      </p:nvGrpSpPr>
      <p:grpSpPr>
        <a:xfrm>
          <a:off x="0" y="0"/>
          <a:ext cx="0" cy="0"/>
          <a:chOff x="0" y="0"/>
          <a:chExt cx="0" cy="0"/>
        </a:xfrm>
      </p:grpSpPr>
      <p:sp>
        <p:nvSpPr>
          <p:cNvPr id="347" name="Google Shape;347;p25"/>
          <p:cNvSpPr txBox="1">
            <a:spLocks noGrp="1"/>
          </p:cNvSpPr>
          <p:nvPr>
            <p:ph type="body" idx="1"/>
          </p:nvPr>
        </p:nvSpPr>
        <p:spPr>
          <a:xfrm>
            <a:off x="476250" y="1245352"/>
            <a:ext cx="3952800" cy="2871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800"/>
              <a:buNone/>
              <a:defRPr sz="1800" b="0">
                <a:solidFill>
                  <a:schemeClr val="accent1"/>
                </a:solidFill>
              </a:defRPr>
            </a:lvl1pPr>
            <a:lvl2pPr marL="914400" lvl="1" indent="-228600" algn="ctr">
              <a:lnSpc>
                <a:spcPct val="100000"/>
              </a:lnSpc>
              <a:spcBef>
                <a:spcPts val="600"/>
              </a:spcBef>
              <a:spcAft>
                <a:spcPts val="0"/>
              </a:spcAft>
              <a:buSzPts val="1800"/>
              <a:buNone/>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48" name="Google Shape;348;p25"/>
          <p:cNvSpPr txBox="1">
            <a:spLocks noGrp="1"/>
          </p:cNvSpPr>
          <p:nvPr>
            <p:ph type="body" idx="2"/>
          </p:nvPr>
        </p:nvSpPr>
        <p:spPr>
          <a:xfrm>
            <a:off x="4714876" y="1245352"/>
            <a:ext cx="3952800" cy="2871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800"/>
              <a:buNone/>
              <a:defRPr sz="1800" b="0">
                <a:solidFill>
                  <a:schemeClr val="accen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49" name="Google Shape;349;p25"/>
          <p:cNvSpPr txBox="1">
            <a:spLocks noGrp="1"/>
          </p:cNvSpPr>
          <p:nvPr>
            <p:ph type="body" idx="3"/>
          </p:nvPr>
        </p:nvSpPr>
        <p:spPr>
          <a:xfrm>
            <a:off x="476249" y="1628112"/>
            <a:ext cx="3952875" cy="124453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300"/>
              </a:spcBef>
              <a:spcAft>
                <a:spcPts val="0"/>
              </a:spcAft>
              <a:buClr>
                <a:schemeClr val="accent6"/>
              </a:buClr>
              <a:buSzPts val="1200"/>
              <a:buChar char="•"/>
              <a:defRPr sz="1200">
                <a:solidFill>
                  <a:schemeClr val="dk1"/>
                </a:solidFill>
              </a:defRPr>
            </a:lvl1pPr>
            <a:lvl2pPr marL="914400" lvl="1" indent="-298450" algn="l">
              <a:lnSpc>
                <a:spcPct val="100000"/>
              </a:lnSpc>
              <a:spcBef>
                <a:spcPts val="600"/>
              </a:spcBef>
              <a:spcAft>
                <a:spcPts val="0"/>
              </a:spcAft>
              <a:buClr>
                <a:schemeClr val="accent6"/>
              </a:buClr>
              <a:buSzPts val="1100"/>
              <a:buChar char="‒"/>
              <a:defRPr sz="1100">
                <a:solidFill>
                  <a:schemeClr val="dk1"/>
                </a:solidFill>
              </a:defRPr>
            </a:lvl2pPr>
            <a:lvl3pPr marL="1371600" lvl="2" indent="-295275" algn="l">
              <a:lnSpc>
                <a:spcPct val="100000"/>
              </a:lnSpc>
              <a:spcBef>
                <a:spcPts val="600"/>
              </a:spcBef>
              <a:spcAft>
                <a:spcPts val="0"/>
              </a:spcAft>
              <a:buClr>
                <a:schemeClr val="accent6"/>
              </a:buClr>
              <a:buSzPts val="1050"/>
              <a:buChar char="•"/>
              <a:defRPr sz="1050">
                <a:solidFill>
                  <a:schemeClr val="dk1"/>
                </a:solidFill>
              </a:defRPr>
            </a:lvl3pPr>
            <a:lvl4pPr marL="1828800" lvl="3" indent="-292100" algn="l">
              <a:lnSpc>
                <a:spcPct val="100000"/>
              </a:lnSpc>
              <a:spcBef>
                <a:spcPts val="600"/>
              </a:spcBef>
              <a:spcAft>
                <a:spcPts val="0"/>
              </a:spcAft>
              <a:buClr>
                <a:schemeClr val="accent6"/>
              </a:buClr>
              <a:buSzPts val="1000"/>
              <a:buChar char="o"/>
              <a:defRPr sz="1000">
                <a:solidFill>
                  <a:schemeClr val="dk1"/>
                </a:solidFill>
              </a:defRPr>
            </a:lvl4pPr>
            <a:lvl5pPr marL="2286000" lvl="4" indent="-292100" algn="l">
              <a:lnSpc>
                <a:spcPct val="100000"/>
              </a:lnSpc>
              <a:spcBef>
                <a:spcPts val="600"/>
              </a:spcBef>
              <a:spcAft>
                <a:spcPts val="0"/>
              </a:spcAft>
              <a:buClr>
                <a:schemeClr val="accent6"/>
              </a:buClr>
              <a:buSzPts val="1000"/>
              <a:buChar char="◆"/>
              <a:defRPr sz="1000">
                <a:solidFill>
                  <a:schemeClr val="dk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50" name="Google Shape;350;p25"/>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r>
              <a:rPr lang="fr-FR"/>
              <a:t>Modifiez le style du titre</a:t>
            </a:r>
            <a:endParaRPr/>
          </a:p>
        </p:txBody>
      </p:sp>
      <p:sp>
        <p:nvSpPr>
          <p:cNvPr id="351" name="Google Shape;351;p25"/>
          <p:cNvSpPr txBox="1">
            <a:spLocks noGrp="1"/>
          </p:cNvSpPr>
          <p:nvPr>
            <p:ph type="body" idx="4"/>
          </p:nvPr>
        </p:nvSpPr>
        <p:spPr>
          <a:xfrm>
            <a:off x="4714876" y="1628112"/>
            <a:ext cx="3950209" cy="124453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300"/>
              </a:spcBef>
              <a:spcAft>
                <a:spcPts val="0"/>
              </a:spcAft>
              <a:buClr>
                <a:schemeClr val="accent6"/>
              </a:buClr>
              <a:buSzPts val="1200"/>
              <a:buChar char="•"/>
              <a:defRPr sz="1200">
                <a:solidFill>
                  <a:schemeClr val="dk1"/>
                </a:solidFill>
              </a:defRPr>
            </a:lvl1pPr>
            <a:lvl2pPr marL="914400" lvl="1" indent="-298450" algn="l">
              <a:lnSpc>
                <a:spcPct val="100000"/>
              </a:lnSpc>
              <a:spcBef>
                <a:spcPts val="600"/>
              </a:spcBef>
              <a:spcAft>
                <a:spcPts val="0"/>
              </a:spcAft>
              <a:buClr>
                <a:schemeClr val="accent6"/>
              </a:buClr>
              <a:buSzPts val="1100"/>
              <a:buChar char="‒"/>
              <a:defRPr sz="1100">
                <a:solidFill>
                  <a:schemeClr val="dk1"/>
                </a:solidFill>
              </a:defRPr>
            </a:lvl2pPr>
            <a:lvl3pPr marL="1371600" lvl="2" indent="-295275" algn="l">
              <a:lnSpc>
                <a:spcPct val="100000"/>
              </a:lnSpc>
              <a:spcBef>
                <a:spcPts val="600"/>
              </a:spcBef>
              <a:spcAft>
                <a:spcPts val="0"/>
              </a:spcAft>
              <a:buClr>
                <a:schemeClr val="accent6"/>
              </a:buClr>
              <a:buSzPts val="1050"/>
              <a:buChar char="•"/>
              <a:defRPr sz="1050">
                <a:solidFill>
                  <a:schemeClr val="dk1"/>
                </a:solidFill>
              </a:defRPr>
            </a:lvl3pPr>
            <a:lvl4pPr marL="1828800" lvl="3" indent="-292100" algn="l">
              <a:lnSpc>
                <a:spcPct val="100000"/>
              </a:lnSpc>
              <a:spcBef>
                <a:spcPts val="600"/>
              </a:spcBef>
              <a:spcAft>
                <a:spcPts val="0"/>
              </a:spcAft>
              <a:buClr>
                <a:schemeClr val="accent6"/>
              </a:buClr>
              <a:buSzPts val="1000"/>
              <a:buChar char="o"/>
              <a:defRPr sz="1000">
                <a:solidFill>
                  <a:schemeClr val="dk1"/>
                </a:solidFill>
              </a:defRPr>
            </a:lvl4pPr>
            <a:lvl5pPr marL="2286000" lvl="4" indent="-292100" algn="l">
              <a:lnSpc>
                <a:spcPct val="100000"/>
              </a:lnSpc>
              <a:spcBef>
                <a:spcPts val="600"/>
              </a:spcBef>
              <a:spcAft>
                <a:spcPts val="0"/>
              </a:spcAft>
              <a:buClr>
                <a:schemeClr val="accent6"/>
              </a:buClr>
              <a:buSzPts val="1000"/>
              <a:buChar char="◆"/>
              <a:defRPr sz="1000">
                <a:solidFill>
                  <a:schemeClr val="dk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52" name="Google Shape;352;p25"/>
          <p:cNvSpPr txBox="1">
            <a:spLocks noGrp="1"/>
          </p:cNvSpPr>
          <p:nvPr>
            <p:ph type="body" idx="5"/>
          </p:nvPr>
        </p:nvSpPr>
        <p:spPr>
          <a:xfrm>
            <a:off x="476249" y="2983427"/>
            <a:ext cx="3950208" cy="36576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800"/>
              <a:buNone/>
              <a:defRPr sz="1800" b="0">
                <a:solidFill>
                  <a:schemeClr val="accent1"/>
                </a:solidFill>
              </a:defRPr>
            </a:lvl1pPr>
            <a:lvl2pPr marL="914400" lvl="1" indent="-228600" algn="ctr">
              <a:lnSpc>
                <a:spcPct val="100000"/>
              </a:lnSpc>
              <a:spcBef>
                <a:spcPts val="600"/>
              </a:spcBef>
              <a:spcAft>
                <a:spcPts val="0"/>
              </a:spcAft>
              <a:buSzPts val="1800"/>
              <a:buNone/>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53" name="Google Shape;353;p25"/>
          <p:cNvSpPr txBox="1">
            <a:spLocks noGrp="1"/>
          </p:cNvSpPr>
          <p:nvPr>
            <p:ph type="body" idx="6"/>
          </p:nvPr>
        </p:nvSpPr>
        <p:spPr>
          <a:xfrm>
            <a:off x="4714876" y="2983427"/>
            <a:ext cx="3950208" cy="36576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800"/>
              <a:buNone/>
              <a:defRPr sz="1800" b="0">
                <a:solidFill>
                  <a:schemeClr val="accen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54" name="Google Shape;354;p25"/>
          <p:cNvSpPr txBox="1">
            <a:spLocks noGrp="1"/>
          </p:cNvSpPr>
          <p:nvPr>
            <p:ph type="body" idx="7"/>
          </p:nvPr>
        </p:nvSpPr>
        <p:spPr>
          <a:xfrm>
            <a:off x="476249" y="3449463"/>
            <a:ext cx="3945477" cy="124453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300"/>
              </a:spcBef>
              <a:spcAft>
                <a:spcPts val="0"/>
              </a:spcAft>
              <a:buClr>
                <a:schemeClr val="accent6"/>
              </a:buClr>
              <a:buSzPts val="1200"/>
              <a:buChar char="•"/>
              <a:defRPr sz="1200">
                <a:solidFill>
                  <a:schemeClr val="dk1"/>
                </a:solidFill>
              </a:defRPr>
            </a:lvl1pPr>
            <a:lvl2pPr marL="914400" lvl="1" indent="-298450" algn="l">
              <a:lnSpc>
                <a:spcPct val="100000"/>
              </a:lnSpc>
              <a:spcBef>
                <a:spcPts val="600"/>
              </a:spcBef>
              <a:spcAft>
                <a:spcPts val="0"/>
              </a:spcAft>
              <a:buClr>
                <a:schemeClr val="accent6"/>
              </a:buClr>
              <a:buSzPts val="1100"/>
              <a:buChar char="‒"/>
              <a:defRPr sz="1100">
                <a:solidFill>
                  <a:schemeClr val="dk1"/>
                </a:solidFill>
              </a:defRPr>
            </a:lvl2pPr>
            <a:lvl3pPr marL="1371600" lvl="2" indent="-295275" algn="l">
              <a:lnSpc>
                <a:spcPct val="100000"/>
              </a:lnSpc>
              <a:spcBef>
                <a:spcPts val="600"/>
              </a:spcBef>
              <a:spcAft>
                <a:spcPts val="0"/>
              </a:spcAft>
              <a:buClr>
                <a:schemeClr val="accent6"/>
              </a:buClr>
              <a:buSzPts val="1050"/>
              <a:buChar char="•"/>
              <a:defRPr sz="1050">
                <a:solidFill>
                  <a:schemeClr val="dk1"/>
                </a:solidFill>
              </a:defRPr>
            </a:lvl3pPr>
            <a:lvl4pPr marL="1828800" lvl="3" indent="-292100" algn="l">
              <a:lnSpc>
                <a:spcPct val="100000"/>
              </a:lnSpc>
              <a:spcBef>
                <a:spcPts val="600"/>
              </a:spcBef>
              <a:spcAft>
                <a:spcPts val="0"/>
              </a:spcAft>
              <a:buClr>
                <a:schemeClr val="accent6"/>
              </a:buClr>
              <a:buSzPts val="1000"/>
              <a:buChar char="o"/>
              <a:defRPr sz="1000">
                <a:solidFill>
                  <a:schemeClr val="dk1"/>
                </a:solidFill>
              </a:defRPr>
            </a:lvl4pPr>
            <a:lvl5pPr marL="2286000" lvl="4" indent="-292100" algn="l">
              <a:lnSpc>
                <a:spcPct val="100000"/>
              </a:lnSpc>
              <a:spcBef>
                <a:spcPts val="600"/>
              </a:spcBef>
              <a:spcAft>
                <a:spcPts val="0"/>
              </a:spcAft>
              <a:buClr>
                <a:schemeClr val="accent6"/>
              </a:buClr>
              <a:buSzPts val="1000"/>
              <a:buChar char="◆"/>
              <a:defRPr sz="1000">
                <a:solidFill>
                  <a:schemeClr val="dk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55" name="Google Shape;355;p25"/>
          <p:cNvSpPr txBox="1">
            <a:spLocks noGrp="1"/>
          </p:cNvSpPr>
          <p:nvPr>
            <p:ph type="body" idx="8"/>
          </p:nvPr>
        </p:nvSpPr>
        <p:spPr>
          <a:xfrm>
            <a:off x="4714876" y="3449463"/>
            <a:ext cx="3950209" cy="124453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300"/>
              </a:spcBef>
              <a:spcAft>
                <a:spcPts val="0"/>
              </a:spcAft>
              <a:buClr>
                <a:schemeClr val="accent6"/>
              </a:buClr>
              <a:buSzPts val="1200"/>
              <a:buChar char="•"/>
              <a:defRPr sz="1200">
                <a:solidFill>
                  <a:schemeClr val="dk1"/>
                </a:solidFill>
              </a:defRPr>
            </a:lvl1pPr>
            <a:lvl2pPr marL="914400" lvl="1" indent="-298450" algn="l">
              <a:lnSpc>
                <a:spcPct val="100000"/>
              </a:lnSpc>
              <a:spcBef>
                <a:spcPts val="600"/>
              </a:spcBef>
              <a:spcAft>
                <a:spcPts val="0"/>
              </a:spcAft>
              <a:buClr>
                <a:schemeClr val="accent6"/>
              </a:buClr>
              <a:buSzPts val="1100"/>
              <a:buChar char="‒"/>
              <a:defRPr sz="1100">
                <a:solidFill>
                  <a:schemeClr val="dk1"/>
                </a:solidFill>
              </a:defRPr>
            </a:lvl2pPr>
            <a:lvl3pPr marL="1371600" lvl="2" indent="-295275" algn="l">
              <a:lnSpc>
                <a:spcPct val="100000"/>
              </a:lnSpc>
              <a:spcBef>
                <a:spcPts val="600"/>
              </a:spcBef>
              <a:spcAft>
                <a:spcPts val="0"/>
              </a:spcAft>
              <a:buClr>
                <a:schemeClr val="accent6"/>
              </a:buClr>
              <a:buSzPts val="1050"/>
              <a:buChar char="•"/>
              <a:defRPr sz="1050">
                <a:solidFill>
                  <a:schemeClr val="dk1"/>
                </a:solidFill>
              </a:defRPr>
            </a:lvl3pPr>
            <a:lvl4pPr marL="1828800" lvl="3" indent="-292100" algn="l">
              <a:lnSpc>
                <a:spcPct val="100000"/>
              </a:lnSpc>
              <a:spcBef>
                <a:spcPts val="600"/>
              </a:spcBef>
              <a:spcAft>
                <a:spcPts val="0"/>
              </a:spcAft>
              <a:buClr>
                <a:schemeClr val="accent6"/>
              </a:buClr>
              <a:buSzPts val="1000"/>
              <a:buChar char="o"/>
              <a:defRPr sz="1000">
                <a:solidFill>
                  <a:schemeClr val="dk1"/>
                </a:solidFill>
              </a:defRPr>
            </a:lvl4pPr>
            <a:lvl5pPr marL="2286000" lvl="4" indent="-292100" algn="l">
              <a:lnSpc>
                <a:spcPct val="100000"/>
              </a:lnSpc>
              <a:spcBef>
                <a:spcPts val="600"/>
              </a:spcBef>
              <a:spcAft>
                <a:spcPts val="0"/>
              </a:spcAft>
              <a:buClr>
                <a:schemeClr val="accent6"/>
              </a:buClr>
              <a:buSzPts val="1000"/>
              <a:buChar char="◆"/>
              <a:defRPr sz="1000">
                <a:solidFill>
                  <a:schemeClr val="dk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56" name="Google Shape;356;p25"/>
          <p:cNvSpPr txBox="1">
            <a:spLocks noGrp="1"/>
          </p:cNvSpPr>
          <p:nvPr>
            <p:ph type="ftr" idx="11"/>
          </p:nvPr>
        </p:nvSpPr>
        <p:spPr>
          <a:xfrm>
            <a:off x="403675"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57" name="Google Shape;357;p25"/>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358" name="Google Shape;358;p2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9" name="Google Shape;359;p25"/>
          <p:cNvPicPr preferRelativeResize="0"/>
          <p:nvPr/>
        </p:nvPicPr>
        <p:blipFill>
          <a:blip r:embed="rId2">
            <a:alphaModFix/>
          </a:blip>
          <a:stretch>
            <a:fillRect/>
          </a:stretch>
        </p:blipFill>
        <p:spPr>
          <a:xfrm>
            <a:off x="399100" y="1665710"/>
            <a:ext cx="3941065" cy="140418"/>
          </a:xfrm>
          <a:prstGeom prst="rect">
            <a:avLst/>
          </a:prstGeom>
          <a:noFill/>
          <a:ln>
            <a:noFill/>
          </a:ln>
        </p:spPr>
      </p:pic>
      <p:pic>
        <p:nvPicPr>
          <p:cNvPr id="360" name="Google Shape;360;p25"/>
          <p:cNvPicPr preferRelativeResize="0"/>
          <p:nvPr/>
        </p:nvPicPr>
        <p:blipFill>
          <a:blip r:embed="rId2">
            <a:alphaModFix/>
          </a:blip>
          <a:stretch>
            <a:fillRect/>
          </a:stretch>
        </p:blipFill>
        <p:spPr>
          <a:xfrm>
            <a:off x="4770350" y="1665710"/>
            <a:ext cx="3941065" cy="140418"/>
          </a:xfrm>
          <a:prstGeom prst="rect">
            <a:avLst/>
          </a:prstGeom>
          <a:noFill/>
          <a:ln>
            <a:noFill/>
          </a:ln>
        </p:spPr>
      </p:pic>
      <p:pic>
        <p:nvPicPr>
          <p:cNvPr id="361" name="Google Shape;361;p25"/>
          <p:cNvPicPr preferRelativeResize="0"/>
          <p:nvPr/>
        </p:nvPicPr>
        <p:blipFill>
          <a:blip r:embed="rId2">
            <a:alphaModFix/>
          </a:blip>
          <a:stretch>
            <a:fillRect/>
          </a:stretch>
        </p:blipFill>
        <p:spPr>
          <a:xfrm>
            <a:off x="399100" y="3380977"/>
            <a:ext cx="3941065" cy="140418"/>
          </a:xfrm>
          <a:prstGeom prst="rect">
            <a:avLst/>
          </a:prstGeom>
          <a:noFill/>
          <a:ln>
            <a:noFill/>
          </a:ln>
        </p:spPr>
      </p:pic>
      <p:pic>
        <p:nvPicPr>
          <p:cNvPr id="362" name="Google Shape;362;p25"/>
          <p:cNvPicPr preferRelativeResize="0"/>
          <p:nvPr/>
        </p:nvPicPr>
        <p:blipFill>
          <a:blip r:embed="rId2">
            <a:alphaModFix/>
          </a:blip>
          <a:stretch>
            <a:fillRect/>
          </a:stretch>
        </p:blipFill>
        <p:spPr>
          <a:xfrm>
            <a:off x="4770350" y="3380977"/>
            <a:ext cx="3941065" cy="1404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15:clr>
            <a:srgbClr val="FBAE40"/>
          </p15:clr>
        </p15:guide>
        <p15:guide id="2" orient="horz">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2x2-2">
  <p:cSld name="Title and Content 2x2-2">
    <p:bg>
      <p:bgPr>
        <a:solidFill>
          <a:schemeClr val="dk1"/>
        </a:solidFill>
        <a:effectLst/>
      </p:bgPr>
    </p:bg>
    <p:spTree>
      <p:nvGrpSpPr>
        <p:cNvPr id="1" name="Shape 363"/>
        <p:cNvGrpSpPr/>
        <p:nvPr/>
      </p:nvGrpSpPr>
      <p:grpSpPr>
        <a:xfrm>
          <a:off x="0" y="0"/>
          <a:ext cx="0" cy="0"/>
          <a:chOff x="0" y="0"/>
          <a:chExt cx="0" cy="0"/>
        </a:xfrm>
      </p:grpSpPr>
      <p:sp>
        <p:nvSpPr>
          <p:cNvPr id="364" name="Google Shape;364;p26"/>
          <p:cNvSpPr txBox="1">
            <a:spLocks noGrp="1"/>
          </p:cNvSpPr>
          <p:nvPr>
            <p:ph type="body" idx="1"/>
          </p:nvPr>
        </p:nvSpPr>
        <p:spPr>
          <a:xfrm>
            <a:off x="476250" y="1245352"/>
            <a:ext cx="3952800" cy="2871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accent1"/>
              </a:buClr>
              <a:buSzPts val="1800"/>
              <a:buNone/>
              <a:defRPr sz="1800" b="0">
                <a:solidFill>
                  <a:schemeClr val="accent1"/>
                </a:solidFill>
              </a:defRPr>
            </a:lvl1pPr>
            <a:lvl2pPr marL="914400" lvl="1" indent="-228600" algn="l">
              <a:lnSpc>
                <a:spcPct val="100000"/>
              </a:lnSpc>
              <a:spcBef>
                <a:spcPts val="600"/>
              </a:spcBef>
              <a:spcAft>
                <a:spcPts val="0"/>
              </a:spcAft>
              <a:buClr>
                <a:schemeClr val="accent1"/>
              </a:buClr>
              <a:buSzPts val="1800"/>
              <a:buNone/>
              <a:defRPr>
                <a:solidFill>
                  <a:schemeClr val="accent1"/>
                </a:solidFill>
              </a:defRPr>
            </a:lvl2pPr>
            <a:lvl3pPr marL="1371600" lvl="2" indent="-342900" algn="l">
              <a:lnSpc>
                <a:spcPct val="100000"/>
              </a:lnSpc>
              <a:spcBef>
                <a:spcPts val="600"/>
              </a:spcBef>
              <a:spcAft>
                <a:spcPts val="0"/>
              </a:spcAft>
              <a:buClr>
                <a:schemeClr val="accent1"/>
              </a:buClr>
              <a:buSzPts val="1800"/>
              <a:buChar char="•"/>
              <a:defRPr>
                <a:solidFill>
                  <a:schemeClr val="accent1"/>
                </a:solidFill>
              </a:defRPr>
            </a:lvl3pPr>
            <a:lvl4pPr marL="1828800" lvl="3" indent="-342900" algn="l">
              <a:lnSpc>
                <a:spcPct val="100000"/>
              </a:lnSpc>
              <a:spcBef>
                <a:spcPts val="600"/>
              </a:spcBef>
              <a:spcAft>
                <a:spcPts val="0"/>
              </a:spcAft>
              <a:buClr>
                <a:schemeClr val="accent1"/>
              </a:buClr>
              <a:buSzPts val="1800"/>
              <a:buChar char="–"/>
              <a:defRPr>
                <a:solidFill>
                  <a:schemeClr val="accent1"/>
                </a:solidFill>
              </a:defRPr>
            </a:lvl4pPr>
            <a:lvl5pPr marL="2286000" lvl="4" indent="-342900" algn="l">
              <a:lnSpc>
                <a:spcPct val="100000"/>
              </a:lnSpc>
              <a:spcBef>
                <a:spcPts val="360"/>
              </a:spcBef>
              <a:spcAft>
                <a:spcPts val="0"/>
              </a:spcAft>
              <a:buClr>
                <a:schemeClr val="accent1"/>
              </a:buClr>
              <a:buSzPts val="1800"/>
              <a:buChar char="»"/>
              <a:defRPr>
                <a:solidFill>
                  <a:schemeClr val="accent1"/>
                </a:solidFill>
              </a:defRPr>
            </a:lvl5pPr>
            <a:lvl6pPr marL="2743200" lvl="5" indent="-342900" algn="l">
              <a:lnSpc>
                <a:spcPct val="100000"/>
              </a:lnSpc>
              <a:spcBef>
                <a:spcPts val="360"/>
              </a:spcBef>
              <a:spcAft>
                <a:spcPts val="0"/>
              </a:spcAft>
              <a:buClr>
                <a:schemeClr val="accent1"/>
              </a:buClr>
              <a:buSzPts val="1800"/>
              <a:buChar char="•"/>
              <a:defRPr>
                <a:solidFill>
                  <a:schemeClr val="accent1"/>
                </a:solidFill>
              </a:defRPr>
            </a:lvl6pPr>
            <a:lvl7pPr marL="3200400" lvl="6" indent="-342900" algn="l">
              <a:lnSpc>
                <a:spcPct val="100000"/>
              </a:lnSpc>
              <a:spcBef>
                <a:spcPts val="360"/>
              </a:spcBef>
              <a:spcAft>
                <a:spcPts val="0"/>
              </a:spcAft>
              <a:buClr>
                <a:schemeClr val="accent1"/>
              </a:buClr>
              <a:buSzPts val="1800"/>
              <a:buChar char="•"/>
              <a:defRPr>
                <a:solidFill>
                  <a:schemeClr val="accent1"/>
                </a:solidFill>
              </a:defRPr>
            </a:lvl7pPr>
            <a:lvl8pPr marL="3657600" lvl="7" indent="-342900" algn="l">
              <a:lnSpc>
                <a:spcPct val="100000"/>
              </a:lnSpc>
              <a:spcBef>
                <a:spcPts val="360"/>
              </a:spcBef>
              <a:spcAft>
                <a:spcPts val="0"/>
              </a:spcAft>
              <a:buClr>
                <a:schemeClr val="accent1"/>
              </a:buClr>
              <a:buSzPts val="1800"/>
              <a:buChar char="•"/>
              <a:defRPr>
                <a:solidFill>
                  <a:schemeClr val="accent1"/>
                </a:solidFill>
              </a:defRPr>
            </a:lvl8pPr>
            <a:lvl9pPr marL="4114800" lvl="8" indent="-342900" algn="l">
              <a:lnSpc>
                <a:spcPct val="100000"/>
              </a:lnSpc>
              <a:spcBef>
                <a:spcPts val="360"/>
              </a:spcBef>
              <a:spcAft>
                <a:spcPts val="0"/>
              </a:spcAft>
              <a:buClr>
                <a:schemeClr val="accent1"/>
              </a:buClr>
              <a:buSzPts val="1800"/>
              <a:buChar char="•"/>
              <a:defRPr>
                <a:solidFill>
                  <a:schemeClr val="accent1"/>
                </a:solidFill>
              </a:defRPr>
            </a:lvl9pPr>
          </a:lstStyle>
          <a:p>
            <a:pPr lvl="0"/>
            <a:r>
              <a:rPr lang="fr-FR"/>
              <a:t>Cliquez pour modifier les styles du texte du masque</a:t>
            </a:r>
          </a:p>
        </p:txBody>
      </p:sp>
      <p:sp>
        <p:nvSpPr>
          <p:cNvPr id="365" name="Google Shape;365;p26"/>
          <p:cNvSpPr txBox="1">
            <a:spLocks noGrp="1"/>
          </p:cNvSpPr>
          <p:nvPr>
            <p:ph type="body" idx="2"/>
          </p:nvPr>
        </p:nvSpPr>
        <p:spPr>
          <a:xfrm>
            <a:off x="4770200" y="1245350"/>
            <a:ext cx="3953400" cy="2871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accent1"/>
              </a:buClr>
              <a:buSzPts val="1800"/>
              <a:buNone/>
              <a:defRPr sz="1800" b="0">
                <a:solidFill>
                  <a:schemeClr val="accent1"/>
                </a:solidFill>
              </a:defRPr>
            </a:lvl1pPr>
            <a:lvl2pPr marL="914400" lvl="1" indent="-342900" algn="l">
              <a:lnSpc>
                <a:spcPct val="100000"/>
              </a:lnSpc>
              <a:spcBef>
                <a:spcPts val="600"/>
              </a:spcBef>
              <a:spcAft>
                <a:spcPts val="0"/>
              </a:spcAft>
              <a:buClr>
                <a:schemeClr val="accent1"/>
              </a:buClr>
              <a:buSzPts val="1800"/>
              <a:buChar char="‒"/>
              <a:defRPr>
                <a:solidFill>
                  <a:schemeClr val="accent1"/>
                </a:solidFill>
              </a:defRPr>
            </a:lvl2pPr>
            <a:lvl3pPr marL="1371600" lvl="2" indent="-342900" algn="l">
              <a:lnSpc>
                <a:spcPct val="100000"/>
              </a:lnSpc>
              <a:spcBef>
                <a:spcPts val="600"/>
              </a:spcBef>
              <a:spcAft>
                <a:spcPts val="0"/>
              </a:spcAft>
              <a:buClr>
                <a:schemeClr val="accent1"/>
              </a:buClr>
              <a:buSzPts val="1800"/>
              <a:buChar char="•"/>
              <a:defRPr>
                <a:solidFill>
                  <a:schemeClr val="accent1"/>
                </a:solidFill>
              </a:defRPr>
            </a:lvl3pPr>
            <a:lvl4pPr marL="1828800" lvl="3" indent="-342900" algn="l">
              <a:lnSpc>
                <a:spcPct val="100000"/>
              </a:lnSpc>
              <a:spcBef>
                <a:spcPts val="600"/>
              </a:spcBef>
              <a:spcAft>
                <a:spcPts val="0"/>
              </a:spcAft>
              <a:buClr>
                <a:schemeClr val="accent1"/>
              </a:buClr>
              <a:buSzPts val="1800"/>
              <a:buChar char="–"/>
              <a:defRPr>
                <a:solidFill>
                  <a:schemeClr val="accent1"/>
                </a:solidFill>
              </a:defRPr>
            </a:lvl4pPr>
            <a:lvl5pPr marL="2286000" lvl="4" indent="-342900" algn="l">
              <a:lnSpc>
                <a:spcPct val="100000"/>
              </a:lnSpc>
              <a:spcBef>
                <a:spcPts val="360"/>
              </a:spcBef>
              <a:spcAft>
                <a:spcPts val="0"/>
              </a:spcAft>
              <a:buClr>
                <a:schemeClr val="accent1"/>
              </a:buClr>
              <a:buSzPts val="1800"/>
              <a:buChar char="»"/>
              <a:defRPr>
                <a:solidFill>
                  <a:schemeClr val="accent1"/>
                </a:solidFill>
              </a:defRPr>
            </a:lvl5pPr>
            <a:lvl6pPr marL="2743200" lvl="5" indent="-342900" algn="l">
              <a:lnSpc>
                <a:spcPct val="100000"/>
              </a:lnSpc>
              <a:spcBef>
                <a:spcPts val="360"/>
              </a:spcBef>
              <a:spcAft>
                <a:spcPts val="0"/>
              </a:spcAft>
              <a:buClr>
                <a:schemeClr val="accent1"/>
              </a:buClr>
              <a:buSzPts val="1800"/>
              <a:buChar char="•"/>
              <a:defRPr>
                <a:solidFill>
                  <a:schemeClr val="accent1"/>
                </a:solidFill>
              </a:defRPr>
            </a:lvl6pPr>
            <a:lvl7pPr marL="3200400" lvl="6" indent="-342900" algn="l">
              <a:lnSpc>
                <a:spcPct val="100000"/>
              </a:lnSpc>
              <a:spcBef>
                <a:spcPts val="360"/>
              </a:spcBef>
              <a:spcAft>
                <a:spcPts val="0"/>
              </a:spcAft>
              <a:buClr>
                <a:schemeClr val="accent1"/>
              </a:buClr>
              <a:buSzPts val="1800"/>
              <a:buChar char="•"/>
              <a:defRPr>
                <a:solidFill>
                  <a:schemeClr val="accent1"/>
                </a:solidFill>
              </a:defRPr>
            </a:lvl7pPr>
            <a:lvl8pPr marL="3657600" lvl="7" indent="-342900" algn="l">
              <a:lnSpc>
                <a:spcPct val="100000"/>
              </a:lnSpc>
              <a:spcBef>
                <a:spcPts val="360"/>
              </a:spcBef>
              <a:spcAft>
                <a:spcPts val="0"/>
              </a:spcAft>
              <a:buClr>
                <a:schemeClr val="accent1"/>
              </a:buClr>
              <a:buSzPts val="1800"/>
              <a:buChar char="•"/>
              <a:defRPr>
                <a:solidFill>
                  <a:schemeClr val="accent1"/>
                </a:solidFill>
              </a:defRPr>
            </a:lvl8pPr>
            <a:lvl9pPr marL="4114800" lvl="8" indent="-342900" algn="l">
              <a:lnSpc>
                <a:spcPct val="100000"/>
              </a:lnSpc>
              <a:spcBef>
                <a:spcPts val="360"/>
              </a:spcBef>
              <a:spcAft>
                <a:spcPts val="0"/>
              </a:spcAft>
              <a:buClr>
                <a:schemeClr val="accent1"/>
              </a:buClr>
              <a:buSzPts val="1800"/>
              <a:buChar char="•"/>
              <a:defRPr>
                <a:solidFill>
                  <a:schemeClr val="accent1"/>
                </a:solidFill>
              </a:defRPr>
            </a:lvl9pPr>
          </a:lstStyle>
          <a:p>
            <a:pPr lvl="0"/>
            <a:r>
              <a:rPr lang="fr-FR"/>
              <a:t>Cliquez pour modifier les styles du texte du masque</a:t>
            </a:r>
          </a:p>
        </p:txBody>
      </p:sp>
      <p:sp>
        <p:nvSpPr>
          <p:cNvPr id="366" name="Google Shape;366;p26"/>
          <p:cNvSpPr txBox="1">
            <a:spLocks noGrp="1"/>
          </p:cNvSpPr>
          <p:nvPr>
            <p:ph type="body" idx="3"/>
          </p:nvPr>
        </p:nvSpPr>
        <p:spPr>
          <a:xfrm>
            <a:off x="403650" y="1836875"/>
            <a:ext cx="3953400" cy="10359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300"/>
              </a:spcBef>
              <a:spcAft>
                <a:spcPts val="0"/>
              </a:spcAft>
              <a:buClr>
                <a:schemeClr val="lt1"/>
              </a:buClr>
              <a:buSzPts val="1200"/>
              <a:buChar char="•"/>
              <a:defRPr sz="1200">
                <a:solidFill>
                  <a:schemeClr val="lt1"/>
                </a:solidFill>
              </a:defRPr>
            </a:lvl1pPr>
            <a:lvl2pPr marL="914400" lvl="1" indent="-298450" algn="l">
              <a:lnSpc>
                <a:spcPct val="100000"/>
              </a:lnSpc>
              <a:spcBef>
                <a:spcPts val="600"/>
              </a:spcBef>
              <a:spcAft>
                <a:spcPts val="0"/>
              </a:spcAft>
              <a:buClr>
                <a:schemeClr val="lt1"/>
              </a:buClr>
              <a:buSzPts val="1100"/>
              <a:buChar char="‒"/>
              <a:defRPr sz="1100">
                <a:solidFill>
                  <a:schemeClr val="lt1"/>
                </a:solidFill>
              </a:defRPr>
            </a:lvl2pPr>
            <a:lvl3pPr marL="1371600" lvl="2" indent="-295275" algn="l">
              <a:lnSpc>
                <a:spcPct val="100000"/>
              </a:lnSpc>
              <a:spcBef>
                <a:spcPts val="600"/>
              </a:spcBef>
              <a:spcAft>
                <a:spcPts val="0"/>
              </a:spcAft>
              <a:buClr>
                <a:schemeClr val="lt1"/>
              </a:buClr>
              <a:buSzPts val="1050"/>
              <a:buChar char="•"/>
              <a:defRPr sz="1050">
                <a:solidFill>
                  <a:schemeClr val="lt1"/>
                </a:solidFill>
              </a:defRPr>
            </a:lvl3pPr>
            <a:lvl4pPr marL="1828800" lvl="3" indent="-292100" algn="l">
              <a:lnSpc>
                <a:spcPct val="100000"/>
              </a:lnSpc>
              <a:spcBef>
                <a:spcPts val="600"/>
              </a:spcBef>
              <a:spcAft>
                <a:spcPts val="0"/>
              </a:spcAft>
              <a:buClr>
                <a:schemeClr val="lt1"/>
              </a:buClr>
              <a:buSzPts val="1000"/>
              <a:buChar char="o"/>
              <a:defRPr sz="1000">
                <a:solidFill>
                  <a:schemeClr val="lt1"/>
                </a:solidFill>
              </a:defRPr>
            </a:lvl4pPr>
            <a:lvl5pPr marL="2286000" lvl="4" indent="-292100" algn="l">
              <a:lnSpc>
                <a:spcPct val="100000"/>
              </a:lnSpc>
              <a:spcBef>
                <a:spcPts val="600"/>
              </a:spcBef>
              <a:spcAft>
                <a:spcPts val="0"/>
              </a:spcAft>
              <a:buClr>
                <a:schemeClr val="lt1"/>
              </a:buClr>
              <a:buSzPts val="1000"/>
              <a:buChar char="◆"/>
              <a:defRPr sz="10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67" name="Google Shape;367;p26"/>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368" name="Google Shape;368;p26"/>
          <p:cNvSpPr txBox="1">
            <a:spLocks noGrp="1"/>
          </p:cNvSpPr>
          <p:nvPr>
            <p:ph type="body" idx="4"/>
          </p:nvPr>
        </p:nvSpPr>
        <p:spPr>
          <a:xfrm>
            <a:off x="4770200" y="1836875"/>
            <a:ext cx="3945600" cy="10359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300"/>
              </a:spcBef>
              <a:spcAft>
                <a:spcPts val="0"/>
              </a:spcAft>
              <a:buClr>
                <a:schemeClr val="lt1"/>
              </a:buClr>
              <a:buSzPts val="1200"/>
              <a:buChar char="•"/>
              <a:defRPr sz="1200">
                <a:solidFill>
                  <a:schemeClr val="lt1"/>
                </a:solidFill>
              </a:defRPr>
            </a:lvl1pPr>
            <a:lvl2pPr marL="914400" lvl="1" indent="-298450" algn="l">
              <a:lnSpc>
                <a:spcPct val="100000"/>
              </a:lnSpc>
              <a:spcBef>
                <a:spcPts val="600"/>
              </a:spcBef>
              <a:spcAft>
                <a:spcPts val="0"/>
              </a:spcAft>
              <a:buClr>
                <a:schemeClr val="lt1"/>
              </a:buClr>
              <a:buSzPts val="1100"/>
              <a:buChar char="‒"/>
              <a:defRPr sz="1100">
                <a:solidFill>
                  <a:schemeClr val="lt1"/>
                </a:solidFill>
              </a:defRPr>
            </a:lvl2pPr>
            <a:lvl3pPr marL="1371600" lvl="2" indent="-295275" algn="l">
              <a:lnSpc>
                <a:spcPct val="100000"/>
              </a:lnSpc>
              <a:spcBef>
                <a:spcPts val="600"/>
              </a:spcBef>
              <a:spcAft>
                <a:spcPts val="0"/>
              </a:spcAft>
              <a:buClr>
                <a:schemeClr val="lt1"/>
              </a:buClr>
              <a:buSzPts val="1050"/>
              <a:buChar char="•"/>
              <a:defRPr sz="1050">
                <a:solidFill>
                  <a:schemeClr val="lt1"/>
                </a:solidFill>
              </a:defRPr>
            </a:lvl3pPr>
            <a:lvl4pPr marL="1828800" lvl="3" indent="-292100" algn="l">
              <a:lnSpc>
                <a:spcPct val="100000"/>
              </a:lnSpc>
              <a:spcBef>
                <a:spcPts val="600"/>
              </a:spcBef>
              <a:spcAft>
                <a:spcPts val="0"/>
              </a:spcAft>
              <a:buClr>
                <a:schemeClr val="lt1"/>
              </a:buClr>
              <a:buSzPts val="1000"/>
              <a:buChar char="o"/>
              <a:defRPr sz="1000">
                <a:solidFill>
                  <a:schemeClr val="lt1"/>
                </a:solidFill>
              </a:defRPr>
            </a:lvl4pPr>
            <a:lvl5pPr marL="2286000" lvl="4" indent="-292100" algn="l">
              <a:lnSpc>
                <a:spcPct val="100000"/>
              </a:lnSpc>
              <a:spcBef>
                <a:spcPts val="600"/>
              </a:spcBef>
              <a:spcAft>
                <a:spcPts val="0"/>
              </a:spcAft>
              <a:buClr>
                <a:schemeClr val="lt1"/>
              </a:buClr>
              <a:buSzPts val="1000"/>
              <a:buChar char="◆"/>
              <a:defRPr sz="10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69" name="Google Shape;369;p26"/>
          <p:cNvSpPr txBox="1">
            <a:spLocks noGrp="1"/>
          </p:cNvSpPr>
          <p:nvPr>
            <p:ph type="body" idx="5"/>
          </p:nvPr>
        </p:nvSpPr>
        <p:spPr>
          <a:xfrm>
            <a:off x="476250" y="2983425"/>
            <a:ext cx="3880800" cy="3657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accent1"/>
              </a:buClr>
              <a:buSzPts val="1800"/>
              <a:buNone/>
              <a:defRPr sz="1800" b="0">
                <a:solidFill>
                  <a:schemeClr val="accent1"/>
                </a:solidFill>
              </a:defRPr>
            </a:lvl1pPr>
            <a:lvl2pPr marL="914400" lvl="1" indent="-228600" algn="l">
              <a:lnSpc>
                <a:spcPct val="100000"/>
              </a:lnSpc>
              <a:spcBef>
                <a:spcPts val="600"/>
              </a:spcBef>
              <a:spcAft>
                <a:spcPts val="0"/>
              </a:spcAft>
              <a:buClr>
                <a:schemeClr val="accent1"/>
              </a:buClr>
              <a:buSzPts val="1800"/>
              <a:buNone/>
              <a:defRPr>
                <a:solidFill>
                  <a:schemeClr val="accent1"/>
                </a:solidFill>
              </a:defRPr>
            </a:lvl2pPr>
            <a:lvl3pPr marL="1371600" lvl="2" indent="-342900" algn="l">
              <a:lnSpc>
                <a:spcPct val="100000"/>
              </a:lnSpc>
              <a:spcBef>
                <a:spcPts val="600"/>
              </a:spcBef>
              <a:spcAft>
                <a:spcPts val="0"/>
              </a:spcAft>
              <a:buClr>
                <a:schemeClr val="accent1"/>
              </a:buClr>
              <a:buSzPts val="1800"/>
              <a:buChar char="•"/>
              <a:defRPr>
                <a:solidFill>
                  <a:schemeClr val="accent1"/>
                </a:solidFill>
              </a:defRPr>
            </a:lvl3pPr>
            <a:lvl4pPr marL="1828800" lvl="3" indent="-342900" algn="l">
              <a:lnSpc>
                <a:spcPct val="100000"/>
              </a:lnSpc>
              <a:spcBef>
                <a:spcPts val="600"/>
              </a:spcBef>
              <a:spcAft>
                <a:spcPts val="0"/>
              </a:spcAft>
              <a:buClr>
                <a:schemeClr val="accent1"/>
              </a:buClr>
              <a:buSzPts val="1800"/>
              <a:buChar char="–"/>
              <a:defRPr>
                <a:solidFill>
                  <a:schemeClr val="accent1"/>
                </a:solidFill>
              </a:defRPr>
            </a:lvl4pPr>
            <a:lvl5pPr marL="2286000" lvl="4" indent="-342900" algn="l">
              <a:lnSpc>
                <a:spcPct val="100000"/>
              </a:lnSpc>
              <a:spcBef>
                <a:spcPts val="360"/>
              </a:spcBef>
              <a:spcAft>
                <a:spcPts val="0"/>
              </a:spcAft>
              <a:buClr>
                <a:schemeClr val="accent1"/>
              </a:buClr>
              <a:buSzPts val="1800"/>
              <a:buChar char="»"/>
              <a:defRPr>
                <a:solidFill>
                  <a:schemeClr val="accent1"/>
                </a:solidFill>
              </a:defRPr>
            </a:lvl5pPr>
            <a:lvl6pPr marL="2743200" lvl="5" indent="-342900" algn="l">
              <a:lnSpc>
                <a:spcPct val="100000"/>
              </a:lnSpc>
              <a:spcBef>
                <a:spcPts val="360"/>
              </a:spcBef>
              <a:spcAft>
                <a:spcPts val="0"/>
              </a:spcAft>
              <a:buClr>
                <a:schemeClr val="accent1"/>
              </a:buClr>
              <a:buSzPts val="1800"/>
              <a:buChar char="•"/>
              <a:defRPr>
                <a:solidFill>
                  <a:schemeClr val="accent1"/>
                </a:solidFill>
              </a:defRPr>
            </a:lvl6pPr>
            <a:lvl7pPr marL="3200400" lvl="6" indent="-342900" algn="l">
              <a:lnSpc>
                <a:spcPct val="100000"/>
              </a:lnSpc>
              <a:spcBef>
                <a:spcPts val="360"/>
              </a:spcBef>
              <a:spcAft>
                <a:spcPts val="0"/>
              </a:spcAft>
              <a:buClr>
                <a:schemeClr val="accent1"/>
              </a:buClr>
              <a:buSzPts val="1800"/>
              <a:buChar char="•"/>
              <a:defRPr>
                <a:solidFill>
                  <a:schemeClr val="accent1"/>
                </a:solidFill>
              </a:defRPr>
            </a:lvl7pPr>
            <a:lvl8pPr marL="3657600" lvl="7" indent="-342900" algn="l">
              <a:lnSpc>
                <a:spcPct val="100000"/>
              </a:lnSpc>
              <a:spcBef>
                <a:spcPts val="360"/>
              </a:spcBef>
              <a:spcAft>
                <a:spcPts val="0"/>
              </a:spcAft>
              <a:buClr>
                <a:schemeClr val="accent1"/>
              </a:buClr>
              <a:buSzPts val="1800"/>
              <a:buChar char="•"/>
              <a:defRPr>
                <a:solidFill>
                  <a:schemeClr val="accent1"/>
                </a:solidFill>
              </a:defRPr>
            </a:lvl8pPr>
            <a:lvl9pPr marL="4114800" lvl="8" indent="-342900" algn="l">
              <a:lnSpc>
                <a:spcPct val="100000"/>
              </a:lnSpc>
              <a:spcBef>
                <a:spcPts val="360"/>
              </a:spcBef>
              <a:spcAft>
                <a:spcPts val="0"/>
              </a:spcAft>
              <a:buClr>
                <a:schemeClr val="accent1"/>
              </a:buClr>
              <a:buSzPts val="1800"/>
              <a:buChar char="•"/>
              <a:defRPr>
                <a:solidFill>
                  <a:schemeClr val="accent1"/>
                </a:solidFill>
              </a:defRPr>
            </a:lvl9pPr>
          </a:lstStyle>
          <a:p>
            <a:pPr lvl="0"/>
            <a:r>
              <a:rPr lang="fr-FR"/>
              <a:t>Cliquez pour modifier les styles du texte du masque</a:t>
            </a:r>
          </a:p>
        </p:txBody>
      </p:sp>
      <p:sp>
        <p:nvSpPr>
          <p:cNvPr id="370" name="Google Shape;370;p26"/>
          <p:cNvSpPr txBox="1">
            <a:spLocks noGrp="1"/>
          </p:cNvSpPr>
          <p:nvPr>
            <p:ph type="body" idx="6"/>
          </p:nvPr>
        </p:nvSpPr>
        <p:spPr>
          <a:xfrm>
            <a:off x="4714876" y="2983427"/>
            <a:ext cx="3950208" cy="36576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accent1"/>
              </a:buClr>
              <a:buSzPts val="1800"/>
              <a:buNone/>
              <a:defRPr sz="1800" b="0">
                <a:solidFill>
                  <a:schemeClr val="accent1"/>
                </a:solidFill>
              </a:defRPr>
            </a:lvl1pPr>
            <a:lvl2pPr marL="914400" lvl="1" indent="-342900" algn="l">
              <a:lnSpc>
                <a:spcPct val="100000"/>
              </a:lnSpc>
              <a:spcBef>
                <a:spcPts val="600"/>
              </a:spcBef>
              <a:spcAft>
                <a:spcPts val="0"/>
              </a:spcAft>
              <a:buClr>
                <a:schemeClr val="accent1"/>
              </a:buClr>
              <a:buSzPts val="1800"/>
              <a:buChar char="‒"/>
              <a:defRPr>
                <a:solidFill>
                  <a:schemeClr val="accent1"/>
                </a:solidFill>
              </a:defRPr>
            </a:lvl2pPr>
            <a:lvl3pPr marL="1371600" lvl="2" indent="-342900" algn="l">
              <a:lnSpc>
                <a:spcPct val="100000"/>
              </a:lnSpc>
              <a:spcBef>
                <a:spcPts val="600"/>
              </a:spcBef>
              <a:spcAft>
                <a:spcPts val="0"/>
              </a:spcAft>
              <a:buClr>
                <a:schemeClr val="accent1"/>
              </a:buClr>
              <a:buSzPts val="1800"/>
              <a:buChar char="•"/>
              <a:defRPr>
                <a:solidFill>
                  <a:schemeClr val="accent1"/>
                </a:solidFill>
              </a:defRPr>
            </a:lvl3pPr>
            <a:lvl4pPr marL="1828800" lvl="3" indent="-342900" algn="l">
              <a:lnSpc>
                <a:spcPct val="100000"/>
              </a:lnSpc>
              <a:spcBef>
                <a:spcPts val="600"/>
              </a:spcBef>
              <a:spcAft>
                <a:spcPts val="0"/>
              </a:spcAft>
              <a:buClr>
                <a:schemeClr val="accent1"/>
              </a:buClr>
              <a:buSzPts val="1800"/>
              <a:buChar char="–"/>
              <a:defRPr>
                <a:solidFill>
                  <a:schemeClr val="accent1"/>
                </a:solidFill>
              </a:defRPr>
            </a:lvl4pPr>
            <a:lvl5pPr marL="2286000" lvl="4" indent="-342900" algn="l">
              <a:lnSpc>
                <a:spcPct val="100000"/>
              </a:lnSpc>
              <a:spcBef>
                <a:spcPts val="360"/>
              </a:spcBef>
              <a:spcAft>
                <a:spcPts val="0"/>
              </a:spcAft>
              <a:buClr>
                <a:schemeClr val="accent1"/>
              </a:buClr>
              <a:buSzPts val="1800"/>
              <a:buChar char="»"/>
              <a:defRPr>
                <a:solidFill>
                  <a:schemeClr val="accent1"/>
                </a:solidFill>
              </a:defRPr>
            </a:lvl5pPr>
            <a:lvl6pPr marL="2743200" lvl="5" indent="-342900" algn="l">
              <a:lnSpc>
                <a:spcPct val="100000"/>
              </a:lnSpc>
              <a:spcBef>
                <a:spcPts val="360"/>
              </a:spcBef>
              <a:spcAft>
                <a:spcPts val="0"/>
              </a:spcAft>
              <a:buClr>
                <a:schemeClr val="accent1"/>
              </a:buClr>
              <a:buSzPts val="1800"/>
              <a:buChar char="•"/>
              <a:defRPr>
                <a:solidFill>
                  <a:schemeClr val="accent1"/>
                </a:solidFill>
              </a:defRPr>
            </a:lvl6pPr>
            <a:lvl7pPr marL="3200400" lvl="6" indent="-342900" algn="l">
              <a:lnSpc>
                <a:spcPct val="100000"/>
              </a:lnSpc>
              <a:spcBef>
                <a:spcPts val="360"/>
              </a:spcBef>
              <a:spcAft>
                <a:spcPts val="0"/>
              </a:spcAft>
              <a:buClr>
                <a:schemeClr val="accent1"/>
              </a:buClr>
              <a:buSzPts val="1800"/>
              <a:buChar char="•"/>
              <a:defRPr>
                <a:solidFill>
                  <a:schemeClr val="accent1"/>
                </a:solidFill>
              </a:defRPr>
            </a:lvl7pPr>
            <a:lvl8pPr marL="3657600" lvl="7" indent="-342900" algn="l">
              <a:lnSpc>
                <a:spcPct val="100000"/>
              </a:lnSpc>
              <a:spcBef>
                <a:spcPts val="360"/>
              </a:spcBef>
              <a:spcAft>
                <a:spcPts val="0"/>
              </a:spcAft>
              <a:buClr>
                <a:schemeClr val="accent1"/>
              </a:buClr>
              <a:buSzPts val="1800"/>
              <a:buChar char="•"/>
              <a:defRPr>
                <a:solidFill>
                  <a:schemeClr val="accent1"/>
                </a:solidFill>
              </a:defRPr>
            </a:lvl8pPr>
            <a:lvl9pPr marL="4114800" lvl="8" indent="-342900" algn="l">
              <a:lnSpc>
                <a:spcPct val="100000"/>
              </a:lnSpc>
              <a:spcBef>
                <a:spcPts val="360"/>
              </a:spcBef>
              <a:spcAft>
                <a:spcPts val="0"/>
              </a:spcAft>
              <a:buClr>
                <a:schemeClr val="accent1"/>
              </a:buClr>
              <a:buSzPts val="1800"/>
              <a:buChar char="•"/>
              <a:defRPr>
                <a:solidFill>
                  <a:schemeClr val="accent1"/>
                </a:solidFill>
              </a:defRPr>
            </a:lvl9pPr>
          </a:lstStyle>
          <a:p>
            <a:pPr lvl="0"/>
            <a:r>
              <a:rPr lang="fr-FR"/>
              <a:t>Cliquez pour modifier les styles du texte du masque</a:t>
            </a:r>
          </a:p>
        </p:txBody>
      </p:sp>
      <p:sp>
        <p:nvSpPr>
          <p:cNvPr id="371" name="Google Shape;371;p26"/>
          <p:cNvSpPr txBox="1">
            <a:spLocks noGrp="1"/>
          </p:cNvSpPr>
          <p:nvPr>
            <p:ph type="body" idx="7"/>
          </p:nvPr>
        </p:nvSpPr>
        <p:spPr>
          <a:xfrm>
            <a:off x="476250" y="3526725"/>
            <a:ext cx="3945600" cy="11673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300"/>
              </a:spcBef>
              <a:spcAft>
                <a:spcPts val="0"/>
              </a:spcAft>
              <a:buClr>
                <a:schemeClr val="lt1"/>
              </a:buClr>
              <a:buSzPts val="1200"/>
              <a:buChar char="•"/>
              <a:defRPr sz="1200">
                <a:solidFill>
                  <a:schemeClr val="lt1"/>
                </a:solidFill>
              </a:defRPr>
            </a:lvl1pPr>
            <a:lvl2pPr marL="914400" lvl="1" indent="-298450" algn="l">
              <a:lnSpc>
                <a:spcPct val="100000"/>
              </a:lnSpc>
              <a:spcBef>
                <a:spcPts val="600"/>
              </a:spcBef>
              <a:spcAft>
                <a:spcPts val="0"/>
              </a:spcAft>
              <a:buClr>
                <a:schemeClr val="lt1"/>
              </a:buClr>
              <a:buSzPts val="1100"/>
              <a:buChar char="‒"/>
              <a:defRPr sz="1100">
                <a:solidFill>
                  <a:schemeClr val="lt1"/>
                </a:solidFill>
              </a:defRPr>
            </a:lvl2pPr>
            <a:lvl3pPr marL="1371600" lvl="2" indent="-295275" algn="l">
              <a:lnSpc>
                <a:spcPct val="100000"/>
              </a:lnSpc>
              <a:spcBef>
                <a:spcPts val="600"/>
              </a:spcBef>
              <a:spcAft>
                <a:spcPts val="0"/>
              </a:spcAft>
              <a:buClr>
                <a:schemeClr val="lt1"/>
              </a:buClr>
              <a:buSzPts val="1050"/>
              <a:buChar char="•"/>
              <a:defRPr sz="1050">
                <a:solidFill>
                  <a:schemeClr val="lt1"/>
                </a:solidFill>
              </a:defRPr>
            </a:lvl3pPr>
            <a:lvl4pPr marL="1828800" lvl="3" indent="-292100" algn="l">
              <a:lnSpc>
                <a:spcPct val="100000"/>
              </a:lnSpc>
              <a:spcBef>
                <a:spcPts val="600"/>
              </a:spcBef>
              <a:spcAft>
                <a:spcPts val="0"/>
              </a:spcAft>
              <a:buClr>
                <a:schemeClr val="lt1"/>
              </a:buClr>
              <a:buSzPts val="1000"/>
              <a:buChar char="o"/>
              <a:defRPr sz="1000">
                <a:solidFill>
                  <a:schemeClr val="lt1"/>
                </a:solidFill>
              </a:defRPr>
            </a:lvl4pPr>
            <a:lvl5pPr marL="2286000" lvl="4" indent="-292100" algn="l">
              <a:lnSpc>
                <a:spcPct val="100000"/>
              </a:lnSpc>
              <a:spcBef>
                <a:spcPts val="600"/>
              </a:spcBef>
              <a:spcAft>
                <a:spcPts val="0"/>
              </a:spcAft>
              <a:buClr>
                <a:schemeClr val="lt1"/>
              </a:buClr>
              <a:buSzPts val="1000"/>
              <a:buChar char="◆"/>
              <a:defRPr sz="10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72" name="Google Shape;372;p26"/>
          <p:cNvSpPr txBox="1">
            <a:spLocks noGrp="1"/>
          </p:cNvSpPr>
          <p:nvPr>
            <p:ph type="body" idx="8"/>
          </p:nvPr>
        </p:nvSpPr>
        <p:spPr>
          <a:xfrm>
            <a:off x="4714871" y="3526725"/>
            <a:ext cx="3950100" cy="1167300"/>
          </a:xfrm>
          <a:prstGeom prst="rect">
            <a:avLst/>
          </a:prstGeom>
          <a:noFill/>
          <a:ln>
            <a:noFill/>
          </a:ln>
        </p:spPr>
        <p:txBody>
          <a:bodyPr spcFirstLastPara="1" wrap="square" lIns="0" tIns="0" rIns="0" bIns="0" anchor="t" anchorCtr="0">
            <a:noAutofit/>
          </a:bodyPr>
          <a:lstStyle>
            <a:lvl1pPr marL="457200" lvl="0" indent="-304800" algn="l">
              <a:lnSpc>
                <a:spcPct val="100000"/>
              </a:lnSpc>
              <a:spcBef>
                <a:spcPts val="300"/>
              </a:spcBef>
              <a:spcAft>
                <a:spcPts val="0"/>
              </a:spcAft>
              <a:buClr>
                <a:schemeClr val="lt1"/>
              </a:buClr>
              <a:buSzPts val="1200"/>
              <a:buChar char="•"/>
              <a:defRPr sz="1200">
                <a:solidFill>
                  <a:schemeClr val="lt1"/>
                </a:solidFill>
              </a:defRPr>
            </a:lvl1pPr>
            <a:lvl2pPr marL="914400" lvl="1" indent="-298450" algn="l">
              <a:lnSpc>
                <a:spcPct val="100000"/>
              </a:lnSpc>
              <a:spcBef>
                <a:spcPts val="600"/>
              </a:spcBef>
              <a:spcAft>
                <a:spcPts val="0"/>
              </a:spcAft>
              <a:buClr>
                <a:schemeClr val="lt1"/>
              </a:buClr>
              <a:buSzPts val="1100"/>
              <a:buChar char="‒"/>
              <a:defRPr sz="1100">
                <a:solidFill>
                  <a:schemeClr val="lt1"/>
                </a:solidFill>
              </a:defRPr>
            </a:lvl2pPr>
            <a:lvl3pPr marL="1371600" lvl="2" indent="-295275" algn="l">
              <a:lnSpc>
                <a:spcPct val="100000"/>
              </a:lnSpc>
              <a:spcBef>
                <a:spcPts val="600"/>
              </a:spcBef>
              <a:spcAft>
                <a:spcPts val="0"/>
              </a:spcAft>
              <a:buClr>
                <a:schemeClr val="lt1"/>
              </a:buClr>
              <a:buSzPts val="1050"/>
              <a:buChar char="•"/>
              <a:defRPr sz="1050">
                <a:solidFill>
                  <a:schemeClr val="lt1"/>
                </a:solidFill>
              </a:defRPr>
            </a:lvl3pPr>
            <a:lvl4pPr marL="1828800" lvl="3" indent="-292100" algn="l">
              <a:lnSpc>
                <a:spcPct val="100000"/>
              </a:lnSpc>
              <a:spcBef>
                <a:spcPts val="600"/>
              </a:spcBef>
              <a:spcAft>
                <a:spcPts val="0"/>
              </a:spcAft>
              <a:buClr>
                <a:schemeClr val="lt1"/>
              </a:buClr>
              <a:buSzPts val="1000"/>
              <a:buChar char="o"/>
              <a:defRPr sz="1000">
                <a:solidFill>
                  <a:schemeClr val="lt1"/>
                </a:solidFill>
              </a:defRPr>
            </a:lvl4pPr>
            <a:lvl5pPr marL="2286000" lvl="4" indent="-292100" algn="l">
              <a:lnSpc>
                <a:spcPct val="100000"/>
              </a:lnSpc>
              <a:spcBef>
                <a:spcPts val="600"/>
              </a:spcBef>
              <a:spcAft>
                <a:spcPts val="0"/>
              </a:spcAft>
              <a:buClr>
                <a:schemeClr val="lt1"/>
              </a:buClr>
              <a:buSzPts val="1000"/>
              <a:buChar char="◆"/>
              <a:defRPr sz="10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73" name="Google Shape;373;p26"/>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74" name="Google Shape;374;p26"/>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375" name="Google Shape;375;p2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6" name="Google Shape;376;p26"/>
          <p:cNvPicPr preferRelativeResize="0"/>
          <p:nvPr/>
        </p:nvPicPr>
        <p:blipFill rotWithShape="1">
          <a:blip r:embed="rId2">
            <a:alphaModFix/>
          </a:blip>
          <a:srcRect/>
          <a:stretch/>
        </p:blipFill>
        <p:spPr>
          <a:xfrm>
            <a:off x="186938" y="4838531"/>
            <a:ext cx="142715" cy="99175"/>
          </a:xfrm>
          <a:prstGeom prst="rect">
            <a:avLst/>
          </a:prstGeom>
          <a:noFill/>
          <a:ln>
            <a:noFill/>
          </a:ln>
        </p:spPr>
      </p:pic>
      <p:pic>
        <p:nvPicPr>
          <p:cNvPr id="377" name="Google Shape;377;p26"/>
          <p:cNvPicPr preferRelativeResize="0"/>
          <p:nvPr/>
        </p:nvPicPr>
        <p:blipFill>
          <a:blip r:embed="rId3">
            <a:alphaModFix/>
          </a:blip>
          <a:stretch>
            <a:fillRect/>
          </a:stretch>
        </p:blipFill>
        <p:spPr>
          <a:xfrm>
            <a:off x="399100" y="1665710"/>
            <a:ext cx="3941065" cy="140418"/>
          </a:xfrm>
          <a:prstGeom prst="rect">
            <a:avLst/>
          </a:prstGeom>
          <a:noFill/>
          <a:ln>
            <a:noFill/>
          </a:ln>
        </p:spPr>
      </p:pic>
      <p:pic>
        <p:nvPicPr>
          <p:cNvPr id="378" name="Google Shape;378;p26"/>
          <p:cNvPicPr preferRelativeResize="0"/>
          <p:nvPr/>
        </p:nvPicPr>
        <p:blipFill>
          <a:blip r:embed="rId3">
            <a:alphaModFix/>
          </a:blip>
          <a:stretch>
            <a:fillRect/>
          </a:stretch>
        </p:blipFill>
        <p:spPr>
          <a:xfrm>
            <a:off x="4770350" y="1665710"/>
            <a:ext cx="3941065" cy="140418"/>
          </a:xfrm>
          <a:prstGeom prst="rect">
            <a:avLst/>
          </a:prstGeom>
          <a:noFill/>
          <a:ln>
            <a:noFill/>
          </a:ln>
        </p:spPr>
      </p:pic>
      <p:pic>
        <p:nvPicPr>
          <p:cNvPr id="379" name="Google Shape;379;p26"/>
          <p:cNvPicPr preferRelativeResize="0"/>
          <p:nvPr/>
        </p:nvPicPr>
        <p:blipFill>
          <a:blip r:embed="rId3">
            <a:alphaModFix/>
          </a:blip>
          <a:stretch>
            <a:fillRect/>
          </a:stretch>
        </p:blipFill>
        <p:spPr>
          <a:xfrm>
            <a:off x="399100" y="3380977"/>
            <a:ext cx="3941065" cy="140418"/>
          </a:xfrm>
          <a:prstGeom prst="rect">
            <a:avLst/>
          </a:prstGeom>
          <a:noFill/>
          <a:ln>
            <a:noFill/>
          </a:ln>
        </p:spPr>
      </p:pic>
      <p:pic>
        <p:nvPicPr>
          <p:cNvPr id="380" name="Google Shape;380;p26"/>
          <p:cNvPicPr preferRelativeResize="0"/>
          <p:nvPr/>
        </p:nvPicPr>
        <p:blipFill>
          <a:blip r:embed="rId3">
            <a:alphaModFix/>
          </a:blip>
          <a:stretch>
            <a:fillRect/>
          </a:stretch>
        </p:blipFill>
        <p:spPr>
          <a:xfrm>
            <a:off x="4770350" y="3380977"/>
            <a:ext cx="3941065" cy="1404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2">
  <p:cSld name="Title Only-2">
    <p:bg>
      <p:bgPr>
        <a:solidFill>
          <a:schemeClr val="dk1"/>
        </a:solidFill>
        <a:effectLst/>
      </p:bgPr>
    </p:bg>
    <p:spTree>
      <p:nvGrpSpPr>
        <p:cNvPr id="1" name="Shape 381"/>
        <p:cNvGrpSpPr/>
        <p:nvPr/>
      </p:nvGrpSpPr>
      <p:grpSpPr>
        <a:xfrm>
          <a:off x="0" y="0"/>
          <a:ext cx="0" cy="0"/>
          <a:chOff x="0" y="0"/>
          <a:chExt cx="0" cy="0"/>
        </a:xfrm>
      </p:grpSpPr>
      <p:sp>
        <p:nvSpPr>
          <p:cNvPr id="382" name="Google Shape;382;p27"/>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383" name="Google Shape;383;p27"/>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84" name="Google Shape;384;p27"/>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385" name="Google Shape;385;p2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6" name="Google Shape;386;p27"/>
          <p:cNvPicPr preferRelativeResize="0"/>
          <p:nvPr/>
        </p:nvPicPr>
        <p:blipFill rotWithShape="1">
          <a:blip r:embed="rId2">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Key Points">
  <p:cSld name="Three Key Points">
    <p:spTree>
      <p:nvGrpSpPr>
        <p:cNvPr id="1" name="Shape 387"/>
        <p:cNvGrpSpPr/>
        <p:nvPr/>
      </p:nvGrpSpPr>
      <p:grpSpPr>
        <a:xfrm>
          <a:off x="0" y="0"/>
          <a:ext cx="0" cy="0"/>
          <a:chOff x="0" y="0"/>
          <a:chExt cx="0" cy="0"/>
        </a:xfrm>
      </p:grpSpPr>
      <p:sp>
        <p:nvSpPr>
          <p:cNvPr id="388" name="Google Shape;388;p28"/>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389" name="Google Shape;389;p28"/>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90" name="Google Shape;390;p28"/>
          <p:cNvSpPr txBox="1">
            <a:spLocks noGrp="1"/>
          </p:cNvSpPr>
          <p:nvPr>
            <p:ph type="body" idx="1"/>
          </p:nvPr>
        </p:nvSpPr>
        <p:spPr>
          <a:xfrm>
            <a:off x="476250" y="3125674"/>
            <a:ext cx="2438400" cy="1599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600"/>
              <a:buFont typeface="Arial"/>
              <a:buNone/>
              <a:defRPr sz="16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91" name="Google Shape;391;p28"/>
          <p:cNvSpPr txBox="1">
            <a:spLocks noGrp="1"/>
          </p:cNvSpPr>
          <p:nvPr>
            <p:ph type="body" idx="2"/>
          </p:nvPr>
        </p:nvSpPr>
        <p:spPr>
          <a:xfrm>
            <a:off x="3352801" y="3125674"/>
            <a:ext cx="2438400" cy="1599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600"/>
              <a:buFont typeface="Arial"/>
              <a:buNone/>
              <a:defRPr sz="16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92" name="Google Shape;392;p28"/>
          <p:cNvSpPr txBox="1">
            <a:spLocks noGrp="1"/>
          </p:cNvSpPr>
          <p:nvPr>
            <p:ph type="body" idx="3"/>
          </p:nvPr>
        </p:nvSpPr>
        <p:spPr>
          <a:xfrm>
            <a:off x="6229350" y="3125674"/>
            <a:ext cx="2438400" cy="1599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600"/>
              <a:buFont typeface="Arial"/>
              <a:buNone/>
              <a:defRPr sz="16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93" name="Google Shape;393;p28"/>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394" name="Google Shape;394;p2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Key Points-2">
  <p:cSld name="Three Key Points-2">
    <p:bg>
      <p:bgPr>
        <a:solidFill>
          <a:schemeClr val="dk1"/>
        </a:solidFill>
        <a:effectLst/>
      </p:bgPr>
    </p:bg>
    <p:spTree>
      <p:nvGrpSpPr>
        <p:cNvPr id="1" name="Shape 395"/>
        <p:cNvGrpSpPr/>
        <p:nvPr/>
      </p:nvGrpSpPr>
      <p:grpSpPr>
        <a:xfrm>
          <a:off x="0" y="0"/>
          <a:ext cx="0" cy="0"/>
          <a:chOff x="0" y="0"/>
          <a:chExt cx="0" cy="0"/>
        </a:xfrm>
      </p:grpSpPr>
      <p:sp>
        <p:nvSpPr>
          <p:cNvPr id="396" name="Google Shape;396;p29"/>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397" name="Google Shape;397;p29"/>
          <p:cNvSpPr txBox="1">
            <a:spLocks noGrp="1"/>
          </p:cNvSpPr>
          <p:nvPr>
            <p:ph type="ftr" idx="11"/>
          </p:nvPr>
        </p:nvSpPr>
        <p:spPr>
          <a:xfrm>
            <a:off x="403650" y="4725400"/>
            <a:ext cx="2799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98" name="Google Shape;398;p29"/>
          <p:cNvSpPr txBox="1">
            <a:spLocks noGrp="1"/>
          </p:cNvSpPr>
          <p:nvPr>
            <p:ph type="body" idx="1"/>
          </p:nvPr>
        </p:nvSpPr>
        <p:spPr>
          <a:xfrm>
            <a:off x="403650" y="3125675"/>
            <a:ext cx="2511000" cy="1599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600"/>
              <a:buFont typeface="Arial"/>
              <a:buNone/>
              <a:defRPr sz="16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99" name="Google Shape;399;p29"/>
          <p:cNvSpPr txBox="1">
            <a:spLocks noGrp="1"/>
          </p:cNvSpPr>
          <p:nvPr>
            <p:ph type="body" idx="2"/>
          </p:nvPr>
        </p:nvSpPr>
        <p:spPr>
          <a:xfrm>
            <a:off x="3280200" y="3125675"/>
            <a:ext cx="2583900" cy="1599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600"/>
              <a:buFont typeface="Arial"/>
              <a:buNone/>
              <a:defRPr sz="16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00" name="Google Shape;400;p29"/>
          <p:cNvSpPr txBox="1">
            <a:spLocks noGrp="1"/>
          </p:cNvSpPr>
          <p:nvPr>
            <p:ph type="body" idx="3"/>
          </p:nvPr>
        </p:nvSpPr>
        <p:spPr>
          <a:xfrm>
            <a:off x="6229350" y="3125675"/>
            <a:ext cx="2511000" cy="1599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0"/>
              </a:spcBef>
              <a:spcAft>
                <a:spcPts val="0"/>
              </a:spcAft>
              <a:buSzPts val="1600"/>
              <a:buFont typeface="Arial"/>
              <a:buNone/>
              <a:defRPr sz="16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01" name="Google Shape;401;p29"/>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402" name="Google Shape;402;p2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3" name="Google Shape;403;p29"/>
          <p:cNvPicPr preferRelativeResize="0"/>
          <p:nvPr/>
        </p:nvPicPr>
        <p:blipFill rotWithShape="1">
          <a:blip r:embed="rId2">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rid_Six Items">
  <p:cSld name="Grid_Six Items">
    <p:spTree>
      <p:nvGrpSpPr>
        <p:cNvPr id="1" name="Shape 404"/>
        <p:cNvGrpSpPr/>
        <p:nvPr/>
      </p:nvGrpSpPr>
      <p:grpSpPr>
        <a:xfrm>
          <a:off x="0" y="0"/>
          <a:ext cx="0" cy="0"/>
          <a:chOff x="0" y="0"/>
          <a:chExt cx="0" cy="0"/>
        </a:xfrm>
      </p:grpSpPr>
      <p:sp>
        <p:nvSpPr>
          <p:cNvPr id="405" name="Google Shape;405;p30"/>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cxnSp>
        <p:nvCxnSpPr>
          <p:cNvPr id="406" name="Google Shape;406;p30"/>
          <p:cNvCxnSpPr/>
          <p:nvPr/>
        </p:nvCxnSpPr>
        <p:spPr>
          <a:xfrm>
            <a:off x="3104538" y="1662248"/>
            <a:ext cx="0" cy="2590800"/>
          </a:xfrm>
          <a:prstGeom prst="straightConnector1">
            <a:avLst/>
          </a:prstGeom>
          <a:noFill/>
          <a:ln w="12700" cap="rnd" cmpd="sng">
            <a:solidFill>
              <a:srgbClr val="DFDFDF"/>
            </a:solidFill>
            <a:prstDash val="solid"/>
            <a:round/>
            <a:headEnd type="none" w="sm" len="sm"/>
            <a:tailEnd type="none" w="sm" len="sm"/>
          </a:ln>
        </p:spPr>
      </p:cxnSp>
      <p:cxnSp>
        <p:nvCxnSpPr>
          <p:cNvPr id="407" name="Google Shape;407;p30"/>
          <p:cNvCxnSpPr/>
          <p:nvPr/>
        </p:nvCxnSpPr>
        <p:spPr>
          <a:xfrm>
            <a:off x="475488" y="3013756"/>
            <a:ext cx="8193000" cy="0"/>
          </a:xfrm>
          <a:prstGeom prst="straightConnector1">
            <a:avLst/>
          </a:prstGeom>
          <a:noFill/>
          <a:ln w="12700" cap="rnd" cmpd="sng">
            <a:solidFill>
              <a:srgbClr val="DFDFDF"/>
            </a:solidFill>
            <a:prstDash val="solid"/>
            <a:round/>
            <a:headEnd type="none" w="sm" len="sm"/>
            <a:tailEnd type="none" w="sm" len="sm"/>
          </a:ln>
        </p:spPr>
      </p:cxnSp>
      <p:cxnSp>
        <p:nvCxnSpPr>
          <p:cNvPr id="408" name="Google Shape;408;p30"/>
          <p:cNvCxnSpPr/>
          <p:nvPr/>
        </p:nvCxnSpPr>
        <p:spPr>
          <a:xfrm>
            <a:off x="6039462" y="1664308"/>
            <a:ext cx="0" cy="2590800"/>
          </a:xfrm>
          <a:prstGeom prst="straightConnector1">
            <a:avLst/>
          </a:prstGeom>
          <a:noFill/>
          <a:ln w="12700" cap="rnd" cmpd="sng">
            <a:solidFill>
              <a:srgbClr val="DFDFDF"/>
            </a:solidFill>
            <a:prstDash val="solid"/>
            <a:round/>
            <a:headEnd type="none" w="sm" len="sm"/>
            <a:tailEnd type="none" w="sm" len="sm"/>
          </a:ln>
        </p:spPr>
      </p:cxnSp>
      <p:sp>
        <p:nvSpPr>
          <p:cNvPr id="409" name="Google Shape;409;p30"/>
          <p:cNvSpPr txBox="1">
            <a:spLocks noGrp="1"/>
          </p:cNvSpPr>
          <p:nvPr>
            <p:ph type="body" idx="1"/>
          </p:nvPr>
        </p:nvSpPr>
        <p:spPr>
          <a:xfrm>
            <a:off x="403650" y="2316800"/>
            <a:ext cx="2532900" cy="5487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600"/>
              </a:spcBef>
              <a:spcAft>
                <a:spcPts val="0"/>
              </a:spcAft>
              <a:buSzPts val="1200"/>
              <a:buFont typeface="Arial"/>
              <a:buNone/>
              <a:defRPr sz="12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10" name="Google Shape;410;p30"/>
          <p:cNvSpPr txBox="1">
            <a:spLocks noGrp="1"/>
          </p:cNvSpPr>
          <p:nvPr>
            <p:ph type="body" idx="2"/>
          </p:nvPr>
        </p:nvSpPr>
        <p:spPr>
          <a:xfrm>
            <a:off x="403650" y="3125675"/>
            <a:ext cx="2532900" cy="5487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Font typeface="Arial"/>
              <a:buNone/>
              <a:defRPr sz="12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11" name="Google Shape;411;p30"/>
          <p:cNvSpPr txBox="1">
            <a:spLocks noGrp="1"/>
          </p:cNvSpPr>
          <p:nvPr>
            <p:ph type="body" idx="3"/>
          </p:nvPr>
        </p:nvSpPr>
        <p:spPr>
          <a:xfrm>
            <a:off x="3279925" y="3125675"/>
            <a:ext cx="2598900" cy="5487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Font typeface="Arial"/>
              <a:buNone/>
              <a:defRPr sz="12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12" name="Google Shape;412;p30"/>
          <p:cNvSpPr txBox="1">
            <a:spLocks noGrp="1"/>
          </p:cNvSpPr>
          <p:nvPr>
            <p:ph type="body" idx="4"/>
          </p:nvPr>
        </p:nvSpPr>
        <p:spPr>
          <a:xfrm>
            <a:off x="3265150" y="2316800"/>
            <a:ext cx="2598900" cy="5487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600"/>
              </a:spcBef>
              <a:spcAft>
                <a:spcPts val="0"/>
              </a:spcAft>
              <a:buSzPts val="1200"/>
              <a:buFont typeface="Arial"/>
              <a:buNone/>
              <a:defRPr sz="12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13" name="Google Shape;413;p30"/>
          <p:cNvSpPr txBox="1">
            <a:spLocks noGrp="1"/>
          </p:cNvSpPr>
          <p:nvPr>
            <p:ph type="body" idx="5"/>
          </p:nvPr>
        </p:nvSpPr>
        <p:spPr>
          <a:xfrm>
            <a:off x="6207450" y="2316800"/>
            <a:ext cx="2532900" cy="5487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600"/>
              </a:spcBef>
              <a:spcAft>
                <a:spcPts val="0"/>
              </a:spcAft>
              <a:buSzPts val="1200"/>
              <a:buFont typeface="Arial"/>
              <a:buNone/>
              <a:defRPr sz="12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14" name="Google Shape;414;p30"/>
          <p:cNvSpPr txBox="1">
            <a:spLocks noGrp="1"/>
          </p:cNvSpPr>
          <p:nvPr>
            <p:ph type="body" idx="6"/>
          </p:nvPr>
        </p:nvSpPr>
        <p:spPr>
          <a:xfrm>
            <a:off x="6207450" y="3125675"/>
            <a:ext cx="2532900" cy="5487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Font typeface="Arial"/>
              <a:buNone/>
              <a:defRPr sz="12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15" name="Google Shape;415;p30"/>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416" name="Google Shape;416;p30"/>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417" name="Google Shape;417;p3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rid_Six Items-2">
  <p:cSld name="Grid_Six Items-2">
    <p:bg>
      <p:bgPr>
        <a:solidFill>
          <a:schemeClr val="dk1"/>
        </a:solidFill>
        <a:effectLst/>
      </p:bgPr>
    </p:bg>
    <p:spTree>
      <p:nvGrpSpPr>
        <p:cNvPr id="1" name="Shape 418"/>
        <p:cNvGrpSpPr/>
        <p:nvPr/>
      </p:nvGrpSpPr>
      <p:grpSpPr>
        <a:xfrm>
          <a:off x="0" y="0"/>
          <a:ext cx="0" cy="0"/>
          <a:chOff x="0" y="0"/>
          <a:chExt cx="0" cy="0"/>
        </a:xfrm>
      </p:grpSpPr>
      <p:sp>
        <p:nvSpPr>
          <p:cNvPr id="419" name="Google Shape;419;p31"/>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cxnSp>
        <p:nvCxnSpPr>
          <p:cNvPr id="420" name="Google Shape;420;p31"/>
          <p:cNvCxnSpPr/>
          <p:nvPr/>
        </p:nvCxnSpPr>
        <p:spPr>
          <a:xfrm>
            <a:off x="3094871" y="1664298"/>
            <a:ext cx="0" cy="2590800"/>
          </a:xfrm>
          <a:prstGeom prst="straightConnector1">
            <a:avLst/>
          </a:prstGeom>
          <a:noFill/>
          <a:ln w="12700" cap="rnd" cmpd="sng">
            <a:solidFill>
              <a:schemeClr val="accent1"/>
            </a:solidFill>
            <a:prstDash val="solid"/>
            <a:round/>
            <a:headEnd type="none" w="sm" len="sm"/>
            <a:tailEnd type="none" w="sm" len="sm"/>
          </a:ln>
        </p:spPr>
      </p:cxnSp>
      <p:cxnSp>
        <p:nvCxnSpPr>
          <p:cNvPr id="421" name="Google Shape;421;p31"/>
          <p:cNvCxnSpPr/>
          <p:nvPr/>
        </p:nvCxnSpPr>
        <p:spPr>
          <a:xfrm>
            <a:off x="475488" y="3005158"/>
            <a:ext cx="8193000" cy="0"/>
          </a:xfrm>
          <a:prstGeom prst="straightConnector1">
            <a:avLst/>
          </a:prstGeom>
          <a:noFill/>
          <a:ln w="12700" cap="rnd" cmpd="sng">
            <a:solidFill>
              <a:schemeClr val="accent1"/>
            </a:solidFill>
            <a:prstDash val="solid"/>
            <a:round/>
            <a:headEnd type="none" w="sm" len="sm"/>
            <a:tailEnd type="none" w="sm" len="sm"/>
          </a:ln>
        </p:spPr>
      </p:cxnSp>
      <p:cxnSp>
        <p:nvCxnSpPr>
          <p:cNvPr id="422" name="Google Shape;422;p31"/>
          <p:cNvCxnSpPr/>
          <p:nvPr/>
        </p:nvCxnSpPr>
        <p:spPr>
          <a:xfrm>
            <a:off x="6031954" y="1664308"/>
            <a:ext cx="0" cy="2590800"/>
          </a:xfrm>
          <a:prstGeom prst="straightConnector1">
            <a:avLst/>
          </a:prstGeom>
          <a:noFill/>
          <a:ln w="12700" cap="rnd" cmpd="sng">
            <a:solidFill>
              <a:schemeClr val="accent1"/>
            </a:solidFill>
            <a:prstDash val="solid"/>
            <a:round/>
            <a:headEnd type="none" w="sm" len="sm"/>
            <a:tailEnd type="none" w="sm" len="sm"/>
          </a:ln>
        </p:spPr>
      </p:cxnSp>
      <p:sp>
        <p:nvSpPr>
          <p:cNvPr id="423" name="Google Shape;423;p31"/>
          <p:cNvSpPr txBox="1">
            <a:spLocks noGrp="1"/>
          </p:cNvSpPr>
          <p:nvPr>
            <p:ph type="body" idx="1"/>
          </p:nvPr>
        </p:nvSpPr>
        <p:spPr>
          <a:xfrm>
            <a:off x="403650" y="2316800"/>
            <a:ext cx="2532900" cy="5487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24" name="Google Shape;424;p31"/>
          <p:cNvSpPr txBox="1">
            <a:spLocks noGrp="1"/>
          </p:cNvSpPr>
          <p:nvPr>
            <p:ph type="body" idx="2"/>
          </p:nvPr>
        </p:nvSpPr>
        <p:spPr>
          <a:xfrm>
            <a:off x="403650" y="3144800"/>
            <a:ext cx="2532900" cy="5487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25" name="Google Shape;425;p31"/>
          <p:cNvSpPr txBox="1">
            <a:spLocks noGrp="1"/>
          </p:cNvSpPr>
          <p:nvPr>
            <p:ph type="body" idx="3"/>
          </p:nvPr>
        </p:nvSpPr>
        <p:spPr>
          <a:xfrm>
            <a:off x="3279925" y="3144800"/>
            <a:ext cx="2598900" cy="5487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26" name="Google Shape;426;p31"/>
          <p:cNvSpPr txBox="1">
            <a:spLocks noGrp="1"/>
          </p:cNvSpPr>
          <p:nvPr>
            <p:ph type="body" idx="4"/>
          </p:nvPr>
        </p:nvSpPr>
        <p:spPr>
          <a:xfrm>
            <a:off x="3265150" y="2316800"/>
            <a:ext cx="2598900" cy="5487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27" name="Google Shape;427;p31"/>
          <p:cNvSpPr txBox="1">
            <a:spLocks noGrp="1"/>
          </p:cNvSpPr>
          <p:nvPr>
            <p:ph type="body" idx="5"/>
          </p:nvPr>
        </p:nvSpPr>
        <p:spPr>
          <a:xfrm>
            <a:off x="6207450" y="2316800"/>
            <a:ext cx="2532900" cy="548700"/>
          </a:xfrm>
          <a:prstGeom prst="rect">
            <a:avLst/>
          </a:prstGeom>
          <a:noFill/>
          <a:ln>
            <a:noFill/>
          </a:ln>
        </p:spPr>
        <p:txBody>
          <a:bodyPr spcFirstLastPara="1" wrap="square" lIns="0" tIns="0" rIns="0" bIns="0" anchor="b" anchorCtr="0">
            <a:noAutofit/>
          </a:bodyPr>
          <a:lstStyle>
            <a:lvl1pPr marL="457200" lvl="0" indent="-228600" algn="ctr">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28" name="Google Shape;428;p31"/>
          <p:cNvSpPr txBox="1">
            <a:spLocks noGrp="1"/>
          </p:cNvSpPr>
          <p:nvPr>
            <p:ph type="body" idx="6"/>
          </p:nvPr>
        </p:nvSpPr>
        <p:spPr>
          <a:xfrm>
            <a:off x="6190650" y="3144800"/>
            <a:ext cx="2532900" cy="5487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29" name="Google Shape;429;p31"/>
          <p:cNvSpPr txBox="1">
            <a:spLocks noGrp="1"/>
          </p:cNvSpPr>
          <p:nvPr>
            <p:ph type="ftr" idx="11"/>
          </p:nvPr>
        </p:nvSpPr>
        <p:spPr>
          <a:xfrm>
            <a:off x="403650" y="4725400"/>
            <a:ext cx="2799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430" name="Google Shape;430;p31"/>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431" name="Google Shape;431;p3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2" name="Google Shape;432;p31"/>
          <p:cNvPicPr preferRelativeResize="0"/>
          <p:nvPr/>
        </p:nvPicPr>
        <p:blipFill rotWithShape="1">
          <a:blip r:embed="rId2">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Graphic, Minimal Text">
  <p:cSld name="Layout-3B">
    <p:bg>
      <p:bgPr>
        <a:solidFill>
          <a:schemeClr val="dk1"/>
        </a:solidFill>
        <a:effectLst/>
      </p:bgPr>
    </p:bg>
    <p:spTree>
      <p:nvGrpSpPr>
        <p:cNvPr id="1" name="Shape 447"/>
        <p:cNvGrpSpPr/>
        <p:nvPr/>
      </p:nvGrpSpPr>
      <p:grpSpPr>
        <a:xfrm>
          <a:off x="0" y="0"/>
          <a:ext cx="0" cy="0"/>
          <a:chOff x="0" y="0"/>
          <a:chExt cx="0" cy="0"/>
        </a:xfrm>
      </p:grpSpPr>
      <p:pic>
        <p:nvPicPr>
          <p:cNvPr id="448" name="Google Shape;448;p34"/>
          <p:cNvPicPr preferRelativeResize="0"/>
          <p:nvPr/>
        </p:nvPicPr>
        <p:blipFill rotWithShape="1">
          <a:blip r:embed="rId2">
            <a:alphaModFix/>
          </a:blip>
          <a:srcRect l="980" r="-979" b="-1060"/>
          <a:stretch/>
        </p:blipFill>
        <p:spPr>
          <a:xfrm>
            <a:off x="-1631925" y="-2685075"/>
            <a:ext cx="6139249" cy="6083402"/>
          </a:xfrm>
          <a:prstGeom prst="rect">
            <a:avLst/>
          </a:prstGeom>
          <a:noFill/>
          <a:ln>
            <a:noFill/>
          </a:ln>
        </p:spPr>
      </p:pic>
      <p:sp>
        <p:nvSpPr>
          <p:cNvPr id="449" name="Google Shape;449;p34"/>
          <p:cNvSpPr txBox="1">
            <a:spLocks noGrp="1"/>
          </p:cNvSpPr>
          <p:nvPr>
            <p:ph type="title"/>
          </p:nvPr>
        </p:nvSpPr>
        <p:spPr>
          <a:xfrm>
            <a:off x="403575" y="403975"/>
            <a:ext cx="2532900" cy="24732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450" name="Google Shape;450;p34"/>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451" name="Google Shape;451;p34"/>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452" name="Google Shape;452;p3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3" name="Google Shape;453;p34"/>
          <p:cNvPicPr preferRelativeResize="0"/>
          <p:nvPr/>
        </p:nvPicPr>
        <p:blipFill rotWithShape="1">
          <a:blip r:embed="rId3">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Subject Comparison">
  <p:cSld name="Layout-13A">
    <p:spTree>
      <p:nvGrpSpPr>
        <p:cNvPr id="1" name="Shape 465"/>
        <p:cNvGrpSpPr/>
        <p:nvPr/>
      </p:nvGrpSpPr>
      <p:grpSpPr>
        <a:xfrm>
          <a:off x="0" y="0"/>
          <a:ext cx="0" cy="0"/>
          <a:chOff x="0" y="0"/>
          <a:chExt cx="0" cy="0"/>
        </a:xfrm>
      </p:grpSpPr>
      <p:sp>
        <p:nvSpPr>
          <p:cNvPr id="466" name="Google Shape;466;p37"/>
          <p:cNvSpPr/>
          <p:nvPr/>
        </p:nvSpPr>
        <p:spPr>
          <a:xfrm>
            <a:off x="-3489" y="1895778"/>
            <a:ext cx="9145754" cy="3248021"/>
          </a:xfrm>
          <a:custGeom>
            <a:avLst/>
            <a:gdLst/>
            <a:ahLst/>
            <a:cxnLst/>
            <a:rect l="l" t="t" r="r" b="b"/>
            <a:pathLst>
              <a:path w="9145754" h="3248021" extrusionOk="0">
                <a:moveTo>
                  <a:pt x="4575489" y="0"/>
                </a:moveTo>
                <a:cubicBezTo>
                  <a:pt x="6303696" y="0"/>
                  <a:pt x="7870850" y="689549"/>
                  <a:pt x="9016831" y="1808528"/>
                </a:cubicBezTo>
                <a:lnTo>
                  <a:pt x="9145754" y="1942546"/>
                </a:lnTo>
                <a:lnTo>
                  <a:pt x="9145754" y="3248021"/>
                </a:lnTo>
                <a:lnTo>
                  <a:pt x="0" y="3248021"/>
                </a:lnTo>
                <a:lnTo>
                  <a:pt x="0" y="1947977"/>
                </a:lnTo>
                <a:lnTo>
                  <a:pt x="134147" y="1808528"/>
                </a:lnTo>
                <a:cubicBezTo>
                  <a:pt x="1280129" y="689549"/>
                  <a:pt x="2847283" y="0"/>
                  <a:pt x="4575489" y="0"/>
                </a:cubicBezTo>
                <a:close/>
              </a:path>
            </a:pathLst>
          </a:custGeom>
          <a:solidFill>
            <a:schemeClr val="dk1"/>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666666"/>
              </a:solidFill>
              <a:latin typeface="Arial"/>
              <a:ea typeface="Arial"/>
              <a:cs typeface="Arial"/>
              <a:sym typeface="Arial"/>
            </a:endParaRPr>
          </a:p>
        </p:txBody>
      </p:sp>
      <p:sp>
        <p:nvSpPr>
          <p:cNvPr id="467" name="Google Shape;467;p37"/>
          <p:cNvSpPr/>
          <p:nvPr/>
        </p:nvSpPr>
        <p:spPr>
          <a:xfrm>
            <a:off x="6959759" y="2202393"/>
            <a:ext cx="914400" cy="9144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468" name="Google Shape;468;p37"/>
          <p:cNvSpPr/>
          <p:nvPr/>
        </p:nvSpPr>
        <p:spPr>
          <a:xfrm>
            <a:off x="1269841" y="2202393"/>
            <a:ext cx="914400" cy="9144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469" name="Google Shape;469;p37"/>
          <p:cNvSpPr/>
          <p:nvPr/>
        </p:nvSpPr>
        <p:spPr>
          <a:xfrm>
            <a:off x="4112188" y="1489168"/>
            <a:ext cx="914400" cy="9144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470" name="Google Shape;470;p37"/>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r>
              <a:rPr lang="fr-FR"/>
              <a:t>Modifiez le style du titre</a:t>
            </a:r>
            <a:endParaRPr/>
          </a:p>
        </p:txBody>
      </p:sp>
      <p:sp>
        <p:nvSpPr>
          <p:cNvPr id="471" name="Google Shape;471;p37"/>
          <p:cNvSpPr txBox="1">
            <a:spLocks noGrp="1"/>
          </p:cNvSpPr>
          <p:nvPr>
            <p:ph type="body" idx="1"/>
          </p:nvPr>
        </p:nvSpPr>
        <p:spPr>
          <a:xfrm>
            <a:off x="3279925" y="2754982"/>
            <a:ext cx="2584200" cy="8229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None/>
              <a:defRPr sz="1200">
                <a:solidFill>
                  <a:schemeClr val="l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72" name="Google Shape;472;p37"/>
          <p:cNvSpPr txBox="1">
            <a:spLocks noGrp="1"/>
          </p:cNvSpPr>
          <p:nvPr>
            <p:ph type="body" idx="2"/>
          </p:nvPr>
        </p:nvSpPr>
        <p:spPr>
          <a:xfrm>
            <a:off x="6207450" y="3212500"/>
            <a:ext cx="2529000" cy="310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accent1"/>
              </a:buClr>
              <a:buSzPts val="1400"/>
              <a:buFont typeface="Arial"/>
              <a:buNone/>
              <a:defRPr sz="1400" b="1" i="0">
                <a:solidFill>
                  <a:schemeClr val="accent1"/>
                </a:solidFill>
              </a:defRPr>
            </a:lvl1pPr>
            <a:lvl2pPr marL="914400" lvl="1" indent="-342900" algn="ctr">
              <a:lnSpc>
                <a:spcPct val="100000"/>
              </a:lnSpc>
              <a:spcBef>
                <a:spcPts val="600"/>
              </a:spcBef>
              <a:spcAft>
                <a:spcPts val="0"/>
              </a:spcAft>
              <a:buClr>
                <a:schemeClr val="accent1"/>
              </a:buClr>
              <a:buSzPts val="1800"/>
              <a:buChar char="‒"/>
              <a:defRPr>
                <a:solidFill>
                  <a:schemeClr val="accent1"/>
                </a:solidFill>
              </a:defRPr>
            </a:lvl2pPr>
            <a:lvl3pPr marL="1371600" lvl="2" indent="-342900" algn="ctr">
              <a:lnSpc>
                <a:spcPct val="100000"/>
              </a:lnSpc>
              <a:spcBef>
                <a:spcPts val="600"/>
              </a:spcBef>
              <a:spcAft>
                <a:spcPts val="0"/>
              </a:spcAft>
              <a:buClr>
                <a:schemeClr val="accent1"/>
              </a:buClr>
              <a:buSzPts val="1800"/>
              <a:buChar char="•"/>
              <a:defRPr>
                <a:solidFill>
                  <a:schemeClr val="accent1"/>
                </a:solidFill>
              </a:defRPr>
            </a:lvl3pPr>
            <a:lvl4pPr marL="1828800" lvl="3" indent="-342900" algn="ctr">
              <a:lnSpc>
                <a:spcPct val="100000"/>
              </a:lnSpc>
              <a:spcBef>
                <a:spcPts val="600"/>
              </a:spcBef>
              <a:spcAft>
                <a:spcPts val="0"/>
              </a:spcAft>
              <a:buClr>
                <a:schemeClr val="accent1"/>
              </a:buClr>
              <a:buSzPts val="1800"/>
              <a:buChar char="–"/>
              <a:defRPr>
                <a:solidFill>
                  <a:schemeClr val="accent1"/>
                </a:solidFill>
              </a:defRPr>
            </a:lvl4pPr>
            <a:lvl5pPr marL="2286000" lvl="4" indent="-342900" algn="ctr">
              <a:lnSpc>
                <a:spcPct val="100000"/>
              </a:lnSpc>
              <a:spcBef>
                <a:spcPts val="360"/>
              </a:spcBef>
              <a:spcAft>
                <a:spcPts val="0"/>
              </a:spcAft>
              <a:buClr>
                <a:schemeClr val="accent1"/>
              </a:buClr>
              <a:buSzPts val="1800"/>
              <a:buChar char="»"/>
              <a:defRPr>
                <a:solidFill>
                  <a:schemeClr val="accent1"/>
                </a:solidFill>
              </a:defRPr>
            </a:lvl5pPr>
            <a:lvl6pPr marL="2743200" lvl="5" indent="-342900" algn="ctr">
              <a:lnSpc>
                <a:spcPct val="100000"/>
              </a:lnSpc>
              <a:spcBef>
                <a:spcPts val="360"/>
              </a:spcBef>
              <a:spcAft>
                <a:spcPts val="0"/>
              </a:spcAft>
              <a:buClr>
                <a:schemeClr val="accent1"/>
              </a:buClr>
              <a:buSzPts val="1800"/>
              <a:buChar char="•"/>
              <a:defRPr>
                <a:solidFill>
                  <a:schemeClr val="accent1"/>
                </a:solidFill>
              </a:defRPr>
            </a:lvl6pPr>
            <a:lvl7pPr marL="3200400" lvl="6" indent="-342900" algn="ctr">
              <a:lnSpc>
                <a:spcPct val="100000"/>
              </a:lnSpc>
              <a:spcBef>
                <a:spcPts val="360"/>
              </a:spcBef>
              <a:spcAft>
                <a:spcPts val="0"/>
              </a:spcAft>
              <a:buClr>
                <a:schemeClr val="accent1"/>
              </a:buClr>
              <a:buSzPts val="1800"/>
              <a:buChar char="•"/>
              <a:defRPr>
                <a:solidFill>
                  <a:schemeClr val="accent1"/>
                </a:solidFill>
              </a:defRPr>
            </a:lvl7pPr>
            <a:lvl8pPr marL="3657600" lvl="7" indent="-342900" algn="ctr">
              <a:lnSpc>
                <a:spcPct val="100000"/>
              </a:lnSpc>
              <a:spcBef>
                <a:spcPts val="360"/>
              </a:spcBef>
              <a:spcAft>
                <a:spcPts val="0"/>
              </a:spcAft>
              <a:buClr>
                <a:schemeClr val="accent1"/>
              </a:buClr>
              <a:buSzPts val="1800"/>
              <a:buChar char="•"/>
              <a:defRPr>
                <a:solidFill>
                  <a:schemeClr val="accent1"/>
                </a:solidFill>
              </a:defRPr>
            </a:lvl8pPr>
            <a:lvl9pPr marL="4114800" lvl="8" indent="-342900" algn="ctr">
              <a:lnSpc>
                <a:spcPct val="100000"/>
              </a:lnSpc>
              <a:spcBef>
                <a:spcPts val="360"/>
              </a:spcBef>
              <a:spcAft>
                <a:spcPts val="0"/>
              </a:spcAft>
              <a:buClr>
                <a:schemeClr val="accent1"/>
              </a:buClr>
              <a:buSzPts val="1800"/>
              <a:buChar char="•"/>
              <a:defRPr>
                <a:solidFill>
                  <a:schemeClr val="accent1"/>
                </a:solidFill>
              </a:defRPr>
            </a:lvl9pPr>
          </a:lstStyle>
          <a:p>
            <a:pPr lvl="0"/>
            <a:r>
              <a:rPr lang="fr-FR"/>
              <a:t>Cliquez pour modifier les styles du texte du masque</a:t>
            </a:r>
          </a:p>
        </p:txBody>
      </p:sp>
      <p:sp>
        <p:nvSpPr>
          <p:cNvPr id="473" name="Google Shape;473;p37"/>
          <p:cNvSpPr txBox="1">
            <a:spLocks noGrp="1"/>
          </p:cNvSpPr>
          <p:nvPr>
            <p:ph type="body" idx="3"/>
          </p:nvPr>
        </p:nvSpPr>
        <p:spPr>
          <a:xfrm>
            <a:off x="6207450" y="3496357"/>
            <a:ext cx="2529000" cy="8229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None/>
              <a:defRPr sz="1200">
                <a:solidFill>
                  <a:schemeClr val="l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74" name="Google Shape;474;p37"/>
          <p:cNvSpPr txBox="1">
            <a:spLocks noGrp="1"/>
          </p:cNvSpPr>
          <p:nvPr>
            <p:ph type="body" idx="4"/>
          </p:nvPr>
        </p:nvSpPr>
        <p:spPr>
          <a:xfrm>
            <a:off x="403650" y="3468208"/>
            <a:ext cx="2532900" cy="8229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None/>
              <a:defRPr sz="1200">
                <a:solidFill>
                  <a:schemeClr val="l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75" name="Google Shape;475;p37"/>
          <p:cNvSpPr txBox="1">
            <a:spLocks noGrp="1"/>
          </p:cNvSpPr>
          <p:nvPr>
            <p:ph type="body" idx="5"/>
          </p:nvPr>
        </p:nvSpPr>
        <p:spPr>
          <a:xfrm>
            <a:off x="3279925" y="2471125"/>
            <a:ext cx="2584200" cy="310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accent1"/>
              </a:buClr>
              <a:buSzPts val="1400"/>
              <a:buFont typeface="Arial"/>
              <a:buNone/>
              <a:defRPr sz="1400" b="1" i="0">
                <a:solidFill>
                  <a:schemeClr val="accent1"/>
                </a:solidFill>
              </a:defRPr>
            </a:lvl1pPr>
            <a:lvl2pPr marL="914400" lvl="1" indent="-342900" algn="ctr">
              <a:lnSpc>
                <a:spcPct val="100000"/>
              </a:lnSpc>
              <a:spcBef>
                <a:spcPts val="600"/>
              </a:spcBef>
              <a:spcAft>
                <a:spcPts val="0"/>
              </a:spcAft>
              <a:buClr>
                <a:schemeClr val="accent1"/>
              </a:buClr>
              <a:buSzPts val="1800"/>
              <a:buChar char="‒"/>
              <a:defRPr>
                <a:solidFill>
                  <a:schemeClr val="accent1"/>
                </a:solidFill>
              </a:defRPr>
            </a:lvl2pPr>
            <a:lvl3pPr marL="1371600" lvl="2" indent="-342900" algn="ctr">
              <a:lnSpc>
                <a:spcPct val="100000"/>
              </a:lnSpc>
              <a:spcBef>
                <a:spcPts val="600"/>
              </a:spcBef>
              <a:spcAft>
                <a:spcPts val="0"/>
              </a:spcAft>
              <a:buClr>
                <a:schemeClr val="accent1"/>
              </a:buClr>
              <a:buSzPts val="1800"/>
              <a:buChar char="•"/>
              <a:defRPr>
                <a:solidFill>
                  <a:schemeClr val="accent1"/>
                </a:solidFill>
              </a:defRPr>
            </a:lvl3pPr>
            <a:lvl4pPr marL="1828800" lvl="3" indent="-342900" algn="ctr">
              <a:lnSpc>
                <a:spcPct val="100000"/>
              </a:lnSpc>
              <a:spcBef>
                <a:spcPts val="600"/>
              </a:spcBef>
              <a:spcAft>
                <a:spcPts val="0"/>
              </a:spcAft>
              <a:buClr>
                <a:schemeClr val="accent1"/>
              </a:buClr>
              <a:buSzPts val="1800"/>
              <a:buChar char="–"/>
              <a:defRPr>
                <a:solidFill>
                  <a:schemeClr val="accent1"/>
                </a:solidFill>
              </a:defRPr>
            </a:lvl4pPr>
            <a:lvl5pPr marL="2286000" lvl="4" indent="-342900" algn="ctr">
              <a:lnSpc>
                <a:spcPct val="100000"/>
              </a:lnSpc>
              <a:spcBef>
                <a:spcPts val="360"/>
              </a:spcBef>
              <a:spcAft>
                <a:spcPts val="0"/>
              </a:spcAft>
              <a:buClr>
                <a:schemeClr val="accent1"/>
              </a:buClr>
              <a:buSzPts val="1800"/>
              <a:buChar char="»"/>
              <a:defRPr>
                <a:solidFill>
                  <a:schemeClr val="accent1"/>
                </a:solidFill>
              </a:defRPr>
            </a:lvl5pPr>
            <a:lvl6pPr marL="2743200" lvl="5" indent="-342900" algn="ctr">
              <a:lnSpc>
                <a:spcPct val="100000"/>
              </a:lnSpc>
              <a:spcBef>
                <a:spcPts val="360"/>
              </a:spcBef>
              <a:spcAft>
                <a:spcPts val="0"/>
              </a:spcAft>
              <a:buClr>
                <a:schemeClr val="accent1"/>
              </a:buClr>
              <a:buSzPts val="1800"/>
              <a:buChar char="•"/>
              <a:defRPr>
                <a:solidFill>
                  <a:schemeClr val="accent1"/>
                </a:solidFill>
              </a:defRPr>
            </a:lvl6pPr>
            <a:lvl7pPr marL="3200400" lvl="6" indent="-342900" algn="ctr">
              <a:lnSpc>
                <a:spcPct val="100000"/>
              </a:lnSpc>
              <a:spcBef>
                <a:spcPts val="360"/>
              </a:spcBef>
              <a:spcAft>
                <a:spcPts val="0"/>
              </a:spcAft>
              <a:buClr>
                <a:schemeClr val="accent1"/>
              </a:buClr>
              <a:buSzPts val="1800"/>
              <a:buChar char="•"/>
              <a:defRPr>
                <a:solidFill>
                  <a:schemeClr val="accent1"/>
                </a:solidFill>
              </a:defRPr>
            </a:lvl7pPr>
            <a:lvl8pPr marL="3657600" lvl="7" indent="-342900" algn="ctr">
              <a:lnSpc>
                <a:spcPct val="100000"/>
              </a:lnSpc>
              <a:spcBef>
                <a:spcPts val="360"/>
              </a:spcBef>
              <a:spcAft>
                <a:spcPts val="0"/>
              </a:spcAft>
              <a:buClr>
                <a:schemeClr val="accent1"/>
              </a:buClr>
              <a:buSzPts val="1800"/>
              <a:buChar char="•"/>
              <a:defRPr>
                <a:solidFill>
                  <a:schemeClr val="accent1"/>
                </a:solidFill>
              </a:defRPr>
            </a:lvl8pPr>
            <a:lvl9pPr marL="4114800" lvl="8" indent="-342900" algn="ctr">
              <a:lnSpc>
                <a:spcPct val="100000"/>
              </a:lnSpc>
              <a:spcBef>
                <a:spcPts val="360"/>
              </a:spcBef>
              <a:spcAft>
                <a:spcPts val="0"/>
              </a:spcAft>
              <a:buClr>
                <a:schemeClr val="accent1"/>
              </a:buClr>
              <a:buSzPts val="1800"/>
              <a:buChar char="•"/>
              <a:defRPr>
                <a:solidFill>
                  <a:schemeClr val="accent1"/>
                </a:solidFill>
              </a:defRPr>
            </a:lvl9pPr>
          </a:lstStyle>
          <a:p>
            <a:pPr lvl="0"/>
            <a:r>
              <a:rPr lang="fr-FR"/>
              <a:t>Cliquez pour modifier les styles du texte du masque</a:t>
            </a:r>
          </a:p>
        </p:txBody>
      </p:sp>
      <p:sp>
        <p:nvSpPr>
          <p:cNvPr id="476" name="Google Shape;476;p37"/>
          <p:cNvSpPr txBox="1">
            <a:spLocks noGrp="1"/>
          </p:cNvSpPr>
          <p:nvPr>
            <p:ph type="body" idx="6"/>
          </p:nvPr>
        </p:nvSpPr>
        <p:spPr>
          <a:xfrm>
            <a:off x="403650" y="3187475"/>
            <a:ext cx="2529000" cy="310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accent1"/>
              </a:buClr>
              <a:buSzPts val="1400"/>
              <a:buFont typeface="Arial"/>
              <a:buNone/>
              <a:defRPr sz="1400" b="1" i="0">
                <a:solidFill>
                  <a:schemeClr val="accent1"/>
                </a:solidFill>
              </a:defRPr>
            </a:lvl1pPr>
            <a:lvl2pPr marL="914400" lvl="1" indent="-342900" algn="ctr">
              <a:lnSpc>
                <a:spcPct val="100000"/>
              </a:lnSpc>
              <a:spcBef>
                <a:spcPts val="600"/>
              </a:spcBef>
              <a:spcAft>
                <a:spcPts val="0"/>
              </a:spcAft>
              <a:buClr>
                <a:schemeClr val="accent1"/>
              </a:buClr>
              <a:buSzPts val="1800"/>
              <a:buChar char="‒"/>
              <a:defRPr>
                <a:solidFill>
                  <a:schemeClr val="accent1"/>
                </a:solidFill>
              </a:defRPr>
            </a:lvl2pPr>
            <a:lvl3pPr marL="1371600" lvl="2" indent="-342900" algn="ctr">
              <a:lnSpc>
                <a:spcPct val="100000"/>
              </a:lnSpc>
              <a:spcBef>
                <a:spcPts val="600"/>
              </a:spcBef>
              <a:spcAft>
                <a:spcPts val="0"/>
              </a:spcAft>
              <a:buClr>
                <a:schemeClr val="accent1"/>
              </a:buClr>
              <a:buSzPts val="1800"/>
              <a:buChar char="•"/>
              <a:defRPr>
                <a:solidFill>
                  <a:schemeClr val="accent1"/>
                </a:solidFill>
              </a:defRPr>
            </a:lvl3pPr>
            <a:lvl4pPr marL="1828800" lvl="3" indent="-342900" algn="ctr">
              <a:lnSpc>
                <a:spcPct val="100000"/>
              </a:lnSpc>
              <a:spcBef>
                <a:spcPts val="600"/>
              </a:spcBef>
              <a:spcAft>
                <a:spcPts val="0"/>
              </a:spcAft>
              <a:buClr>
                <a:schemeClr val="accent1"/>
              </a:buClr>
              <a:buSzPts val="1800"/>
              <a:buChar char="–"/>
              <a:defRPr>
                <a:solidFill>
                  <a:schemeClr val="accent1"/>
                </a:solidFill>
              </a:defRPr>
            </a:lvl4pPr>
            <a:lvl5pPr marL="2286000" lvl="4" indent="-342900" algn="ctr">
              <a:lnSpc>
                <a:spcPct val="100000"/>
              </a:lnSpc>
              <a:spcBef>
                <a:spcPts val="360"/>
              </a:spcBef>
              <a:spcAft>
                <a:spcPts val="0"/>
              </a:spcAft>
              <a:buClr>
                <a:schemeClr val="accent1"/>
              </a:buClr>
              <a:buSzPts val="1800"/>
              <a:buChar char="»"/>
              <a:defRPr>
                <a:solidFill>
                  <a:schemeClr val="accent1"/>
                </a:solidFill>
              </a:defRPr>
            </a:lvl5pPr>
            <a:lvl6pPr marL="2743200" lvl="5" indent="-342900" algn="ctr">
              <a:lnSpc>
                <a:spcPct val="100000"/>
              </a:lnSpc>
              <a:spcBef>
                <a:spcPts val="360"/>
              </a:spcBef>
              <a:spcAft>
                <a:spcPts val="0"/>
              </a:spcAft>
              <a:buClr>
                <a:schemeClr val="accent1"/>
              </a:buClr>
              <a:buSzPts val="1800"/>
              <a:buChar char="•"/>
              <a:defRPr>
                <a:solidFill>
                  <a:schemeClr val="accent1"/>
                </a:solidFill>
              </a:defRPr>
            </a:lvl6pPr>
            <a:lvl7pPr marL="3200400" lvl="6" indent="-342900" algn="ctr">
              <a:lnSpc>
                <a:spcPct val="100000"/>
              </a:lnSpc>
              <a:spcBef>
                <a:spcPts val="360"/>
              </a:spcBef>
              <a:spcAft>
                <a:spcPts val="0"/>
              </a:spcAft>
              <a:buClr>
                <a:schemeClr val="accent1"/>
              </a:buClr>
              <a:buSzPts val="1800"/>
              <a:buChar char="•"/>
              <a:defRPr>
                <a:solidFill>
                  <a:schemeClr val="accent1"/>
                </a:solidFill>
              </a:defRPr>
            </a:lvl7pPr>
            <a:lvl8pPr marL="3657600" lvl="7" indent="-342900" algn="ctr">
              <a:lnSpc>
                <a:spcPct val="100000"/>
              </a:lnSpc>
              <a:spcBef>
                <a:spcPts val="360"/>
              </a:spcBef>
              <a:spcAft>
                <a:spcPts val="0"/>
              </a:spcAft>
              <a:buClr>
                <a:schemeClr val="accent1"/>
              </a:buClr>
              <a:buSzPts val="1800"/>
              <a:buChar char="•"/>
              <a:defRPr>
                <a:solidFill>
                  <a:schemeClr val="accent1"/>
                </a:solidFill>
              </a:defRPr>
            </a:lvl8pPr>
            <a:lvl9pPr marL="4114800" lvl="8" indent="-342900" algn="ctr">
              <a:lnSpc>
                <a:spcPct val="100000"/>
              </a:lnSpc>
              <a:spcBef>
                <a:spcPts val="360"/>
              </a:spcBef>
              <a:spcAft>
                <a:spcPts val="0"/>
              </a:spcAft>
              <a:buClr>
                <a:schemeClr val="accent1"/>
              </a:buClr>
              <a:buSzPts val="1800"/>
              <a:buChar char="•"/>
              <a:defRPr>
                <a:solidFill>
                  <a:schemeClr val="accent1"/>
                </a:solidFill>
              </a:defRPr>
            </a:lvl9pPr>
          </a:lstStyle>
          <a:p>
            <a:pPr lvl="0"/>
            <a:r>
              <a:rPr lang="fr-FR"/>
              <a:t>Cliquez pour modifier les styles du texte du masque</a:t>
            </a:r>
          </a:p>
        </p:txBody>
      </p:sp>
      <p:sp>
        <p:nvSpPr>
          <p:cNvPr id="477" name="Google Shape;477;p37"/>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8" name="Google Shape;478;p37"/>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479" name="Google Shape;479;p3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80" name="Google Shape;480;p37"/>
          <p:cNvPicPr preferRelativeResize="0"/>
          <p:nvPr/>
        </p:nvPicPr>
        <p:blipFill rotWithShape="1">
          <a:blip r:embed="rId2">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ree Subject Comparison-Dark">
  <p:cSld name="Layout-13B">
    <p:bg>
      <p:bgPr>
        <a:solidFill>
          <a:schemeClr val="dk1"/>
        </a:solidFill>
        <a:effectLst/>
      </p:bgPr>
    </p:bg>
    <p:spTree>
      <p:nvGrpSpPr>
        <p:cNvPr id="1" name="Shape 481"/>
        <p:cNvGrpSpPr/>
        <p:nvPr/>
      </p:nvGrpSpPr>
      <p:grpSpPr>
        <a:xfrm>
          <a:off x="0" y="0"/>
          <a:ext cx="0" cy="0"/>
          <a:chOff x="0" y="0"/>
          <a:chExt cx="0" cy="0"/>
        </a:xfrm>
      </p:grpSpPr>
      <p:sp>
        <p:nvSpPr>
          <p:cNvPr id="482" name="Google Shape;482;p38"/>
          <p:cNvSpPr/>
          <p:nvPr/>
        </p:nvSpPr>
        <p:spPr>
          <a:xfrm>
            <a:off x="-3489" y="1895778"/>
            <a:ext cx="9145754" cy="3248021"/>
          </a:xfrm>
          <a:custGeom>
            <a:avLst/>
            <a:gdLst/>
            <a:ahLst/>
            <a:cxnLst/>
            <a:rect l="l" t="t" r="r" b="b"/>
            <a:pathLst>
              <a:path w="9145754" h="3248021" extrusionOk="0">
                <a:moveTo>
                  <a:pt x="4575489" y="0"/>
                </a:moveTo>
                <a:cubicBezTo>
                  <a:pt x="6303696" y="0"/>
                  <a:pt x="7870850" y="689549"/>
                  <a:pt x="9016831" y="1808528"/>
                </a:cubicBezTo>
                <a:lnTo>
                  <a:pt x="9145754" y="1942546"/>
                </a:lnTo>
                <a:lnTo>
                  <a:pt x="9145754" y="3248021"/>
                </a:lnTo>
                <a:lnTo>
                  <a:pt x="0" y="3248021"/>
                </a:lnTo>
                <a:lnTo>
                  <a:pt x="0" y="1947977"/>
                </a:lnTo>
                <a:lnTo>
                  <a:pt x="134147" y="1808528"/>
                </a:lnTo>
                <a:cubicBezTo>
                  <a:pt x="1280129" y="689549"/>
                  <a:pt x="2847283" y="0"/>
                  <a:pt x="4575489" y="0"/>
                </a:cubicBez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666666"/>
              </a:solidFill>
              <a:latin typeface="Arial"/>
              <a:ea typeface="Arial"/>
              <a:cs typeface="Arial"/>
              <a:sym typeface="Arial"/>
            </a:endParaRPr>
          </a:p>
        </p:txBody>
      </p:sp>
      <p:sp>
        <p:nvSpPr>
          <p:cNvPr id="483" name="Google Shape;483;p38"/>
          <p:cNvSpPr/>
          <p:nvPr/>
        </p:nvSpPr>
        <p:spPr>
          <a:xfrm>
            <a:off x="6959759" y="2202393"/>
            <a:ext cx="914400" cy="9144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484" name="Google Shape;484;p38"/>
          <p:cNvSpPr/>
          <p:nvPr/>
        </p:nvSpPr>
        <p:spPr>
          <a:xfrm>
            <a:off x="1269841" y="2202393"/>
            <a:ext cx="914400" cy="9144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485" name="Google Shape;485;p38"/>
          <p:cNvSpPr/>
          <p:nvPr/>
        </p:nvSpPr>
        <p:spPr>
          <a:xfrm>
            <a:off x="4112188" y="1489168"/>
            <a:ext cx="914400" cy="914400"/>
          </a:xfrm>
          <a:prstGeom prst="ellipse">
            <a:avLst/>
          </a:prstGeom>
          <a:solidFill>
            <a:schemeClr val="lt1"/>
          </a:solidFill>
          <a:ln w="25400" cap="flat" cmpd="sng">
            <a:solidFill>
              <a:schemeClr val="accent1"/>
            </a:solidFill>
            <a:prstDash val="solid"/>
            <a:round/>
            <a:headEnd type="none" w="sm" len="sm"/>
            <a:tailEnd type="none" w="sm" len="sm"/>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486" name="Google Shape;486;p38"/>
          <p:cNvSpPr txBox="1">
            <a:spLocks noGrp="1"/>
          </p:cNvSpPr>
          <p:nvPr>
            <p:ph type="title"/>
          </p:nvPr>
        </p:nvSpPr>
        <p:spPr>
          <a:xfrm>
            <a:off x="446575" y="403975"/>
            <a:ext cx="82770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r>
              <a:rPr lang="fr-FR"/>
              <a:t>Modifiez le style du titre</a:t>
            </a:r>
            <a:endParaRPr/>
          </a:p>
        </p:txBody>
      </p:sp>
      <p:sp>
        <p:nvSpPr>
          <p:cNvPr id="487" name="Google Shape;487;p38"/>
          <p:cNvSpPr txBox="1">
            <a:spLocks noGrp="1"/>
          </p:cNvSpPr>
          <p:nvPr>
            <p:ph type="body" idx="1"/>
          </p:nvPr>
        </p:nvSpPr>
        <p:spPr>
          <a:xfrm>
            <a:off x="3279925" y="2754975"/>
            <a:ext cx="2584200" cy="8229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None/>
              <a:defRPr sz="1200">
                <a:solidFill>
                  <a:schemeClr val="l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88" name="Google Shape;488;p38"/>
          <p:cNvSpPr txBox="1">
            <a:spLocks noGrp="1"/>
          </p:cNvSpPr>
          <p:nvPr>
            <p:ph type="body" idx="2"/>
          </p:nvPr>
        </p:nvSpPr>
        <p:spPr>
          <a:xfrm>
            <a:off x="6329553" y="3212506"/>
            <a:ext cx="2176272" cy="310896"/>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lt1"/>
              </a:buClr>
              <a:buSzPts val="1400"/>
              <a:buFont typeface="Arial"/>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489" name="Google Shape;489;p38"/>
          <p:cNvSpPr txBox="1">
            <a:spLocks noGrp="1"/>
          </p:cNvSpPr>
          <p:nvPr>
            <p:ph type="body" idx="3"/>
          </p:nvPr>
        </p:nvSpPr>
        <p:spPr>
          <a:xfrm>
            <a:off x="6207450" y="3496375"/>
            <a:ext cx="2532900" cy="8229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None/>
              <a:defRPr sz="1200">
                <a:solidFill>
                  <a:schemeClr val="l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90" name="Google Shape;490;p38"/>
          <p:cNvSpPr txBox="1">
            <a:spLocks noGrp="1"/>
          </p:cNvSpPr>
          <p:nvPr>
            <p:ph type="body" idx="4"/>
          </p:nvPr>
        </p:nvSpPr>
        <p:spPr>
          <a:xfrm>
            <a:off x="403650" y="3468200"/>
            <a:ext cx="2532900" cy="8229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200"/>
              <a:buNone/>
              <a:defRPr sz="1200">
                <a:solidFill>
                  <a:schemeClr val="l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491" name="Google Shape;491;p38"/>
          <p:cNvSpPr txBox="1">
            <a:spLocks noGrp="1"/>
          </p:cNvSpPr>
          <p:nvPr>
            <p:ph type="body" idx="5"/>
          </p:nvPr>
        </p:nvSpPr>
        <p:spPr>
          <a:xfrm>
            <a:off x="3279925" y="2471125"/>
            <a:ext cx="2584200" cy="310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lt1"/>
              </a:buClr>
              <a:buSzPts val="1400"/>
              <a:buFont typeface="Arial"/>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492" name="Google Shape;492;p38"/>
          <p:cNvSpPr txBox="1">
            <a:spLocks noGrp="1"/>
          </p:cNvSpPr>
          <p:nvPr>
            <p:ph type="body" idx="6"/>
          </p:nvPr>
        </p:nvSpPr>
        <p:spPr>
          <a:xfrm>
            <a:off x="403650" y="3187475"/>
            <a:ext cx="2532900" cy="3108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lt1"/>
              </a:buClr>
              <a:buSzPts val="1400"/>
              <a:buFont typeface="Arial"/>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493" name="Google Shape;493;p38"/>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4" name="Google Shape;494;p38"/>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495" name="Google Shape;495;p3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2">
  <p:cSld name="Title Slide-2">
    <p:bg>
      <p:bgPr>
        <a:solidFill>
          <a:schemeClr val="dk2"/>
        </a:solidFill>
        <a:effectLst/>
      </p:bgPr>
    </p:bg>
    <p:spTree>
      <p:nvGrpSpPr>
        <p:cNvPr id="1" name="Shape 144"/>
        <p:cNvGrpSpPr/>
        <p:nvPr/>
      </p:nvGrpSpPr>
      <p:grpSpPr>
        <a:xfrm>
          <a:off x="0" y="0"/>
          <a:ext cx="0" cy="0"/>
          <a:chOff x="0" y="0"/>
          <a:chExt cx="0" cy="0"/>
        </a:xfrm>
      </p:grpSpPr>
      <p:pic>
        <p:nvPicPr>
          <p:cNvPr id="145" name="Google Shape;145;p11"/>
          <p:cNvPicPr preferRelativeResize="0"/>
          <p:nvPr/>
        </p:nvPicPr>
        <p:blipFill rotWithShape="1">
          <a:blip r:embed="rId2">
            <a:alphaModFix/>
          </a:blip>
          <a:srcRect l="2438" t="2438"/>
          <a:stretch/>
        </p:blipFill>
        <p:spPr>
          <a:xfrm>
            <a:off x="0" y="0"/>
            <a:ext cx="9144000" cy="5143500"/>
          </a:xfrm>
          <a:prstGeom prst="rect">
            <a:avLst/>
          </a:prstGeom>
          <a:noFill/>
          <a:ln>
            <a:noFill/>
          </a:ln>
        </p:spPr>
      </p:pic>
      <p:sp>
        <p:nvSpPr>
          <p:cNvPr id="146" name="Google Shape;146;p11"/>
          <p:cNvSpPr txBox="1">
            <a:spLocks noGrp="1"/>
          </p:cNvSpPr>
          <p:nvPr>
            <p:ph type="ctrTitle"/>
          </p:nvPr>
        </p:nvSpPr>
        <p:spPr>
          <a:xfrm>
            <a:off x="403650" y="852350"/>
            <a:ext cx="3984000" cy="2024700"/>
          </a:xfrm>
          <a:prstGeom prst="rect">
            <a:avLst/>
          </a:prstGeom>
          <a:noFill/>
          <a:ln>
            <a:noFill/>
          </a:ln>
        </p:spPr>
        <p:txBody>
          <a:bodyPr spcFirstLastPara="1" wrap="square" lIns="0" tIns="45700" rIns="91425" bIns="45700" anchor="b" anchorCtr="0">
            <a:normAutofit/>
          </a:bodyPr>
          <a:lstStyle>
            <a:lvl1pPr lvl="0" algn="l">
              <a:lnSpc>
                <a:spcPct val="100000"/>
              </a:lnSpc>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lgn="l">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r>
              <a:rPr lang="fr-FR"/>
              <a:t>Modifiez le style du titre</a:t>
            </a:r>
            <a:endParaRPr/>
          </a:p>
        </p:txBody>
      </p:sp>
      <p:sp>
        <p:nvSpPr>
          <p:cNvPr id="147" name="Google Shape;147;p11"/>
          <p:cNvSpPr txBox="1">
            <a:spLocks noGrp="1"/>
          </p:cNvSpPr>
          <p:nvPr>
            <p:ph type="subTitle" idx="1"/>
          </p:nvPr>
        </p:nvSpPr>
        <p:spPr>
          <a:xfrm>
            <a:off x="403650" y="3125670"/>
            <a:ext cx="3162900" cy="841200"/>
          </a:xfrm>
          <a:prstGeom prst="rect">
            <a:avLst/>
          </a:prstGeom>
          <a:noFill/>
          <a:ln>
            <a:noFill/>
          </a:ln>
        </p:spPr>
        <p:txBody>
          <a:bodyPr spcFirstLastPara="1" wrap="square" lIns="0" tIns="45700" rIns="0" bIns="45700" anchor="t" anchorCtr="0">
            <a:normAutofit/>
          </a:bodyPr>
          <a:lstStyle>
            <a:lvl1pPr lvl="0" algn="l">
              <a:lnSpc>
                <a:spcPct val="100000"/>
              </a:lnSpc>
              <a:spcBef>
                <a:spcPts val="0"/>
              </a:spcBef>
              <a:spcAft>
                <a:spcPts val="0"/>
              </a:spcAft>
              <a:buSzPts val="1400"/>
              <a:buNone/>
              <a:defRPr sz="1400">
                <a:solidFill>
                  <a:schemeClr val="lt1"/>
                </a:solidFill>
              </a:defRPr>
            </a:lvl1pPr>
            <a:lvl2pPr lvl="1" algn="l">
              <a:lnSpc>
                <a:spcPct val="100000"/>
              </a:lnSpc>
              <a:spcBef>
                <a:spcPts val="600"/>
              </a:spcBef>
              <a:spcAft>
                <a:spcPts val="0"/>
              </a:spcAft>
              <a:buSzPts val="1800"/>
              <a:buChar char="‒"/>
              <a:defRPr/>
            </a:lvl2pPr>
            <a:lvl3pPr lvl="2" algn="l">
              <a:lnSpc>
                <a:spcPct val="100000"/>
              </a:lnSpc>
              <a:spcBef>
                <a:spcPts val="600"/>
              </a:spcBef>
              <a:spcAft>
                <a:spcPts val="0"/>
              </a:spcAft>
              <a:buSzPts val="1800"/>
              <a:buChar char="•"/>
              <a:defRPr/>
            </a:lvl3pPr>
            <a:lvl4pPr lvl="3" algn="l">
              <a:lnSpc>
                <a:spcPct val="100000"/>
              </a:lnSpc>
              <a:spcBef>
                <a:spcPts val="60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r>
              <a:rPr lang="fr-FR"/>
              <a:t>Modifiez le style des sous-titres du masque</a:t>
            </a:r>
            <a:endParaRPr/>
          </a:p>
        </p:txBody>
      </p:sp>
      <p:sp>
        <p:nvSpPr>
          <p:cNvPr id="148" name="Google Shape;148;p11"/>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pic>
        <p:nvPicPr>
          <p:cNvPr id="149" name="Google Shape;149;p11"/>
          <p:cNvPicPr preferRelativeResize="0"/>
          <p:nvPr/>
        </p:nvPicPr>
        <p:blipFill>
          <a:blip r:embed="rId3">
            <a:alphaModFix/>
          </a:blip>
          <a:stretch>
            <a:fillRect/>
          </a:stretch>
        </p:blipFill>
        <p:spPr>
          <a:xfrm>
            <a:off x="7571400" y="4481080"/>
            <a:ext cx="1260124" cy="371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Subject Comparison-Dark2">
  <p:cSld name="Layout-15B">
    <p:bg>
      <p:bgPr>
        <a:solidFill>
          <a:schemeClr val="dk1"/>
        </a:solidFill>
        <a:effectLst/>
      </p:bgPr>
    </p:bg>
    <p:spTree>
      <p:nvGrpSpPr>
        <p:cNvPr id="1" name="Shape 496"/>
        <p:cNvGrpSpPr/>
        <p:nvPr/>
      </p:nvGrpSpPr>
      <p:grpSpPr>
        <a:xfrm>
          <a:off x="0" y="0"/>
          <a:ext cx="0" cy="0"/>
          <a:chOff x="0" y="0"/>
          <a:chExt cx="0" cy="0"/>
        </a:xfrm>
      </p:grpSpPr>
      <p:sp>
        <p:nvSpPr>
          <p:cNvPr id="497" name="Google Shape;497;p39"/>
          <p:cNvSpPr/>
          <p:nvPr/>
        </p:nvSpPr>
        <p:spPr>
          <a:xfrm>
            <a:off x="403649" y="1245351"/>
            <a:ext cx="2540400" cy="3081000"/>
          </a:xfrm>
          <a:prstGeom prst="rect">
            <a:avLst/>
          </a:prstGeom>
          <a:solidFill>
            <a:schemeClr val="dk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sp>
        <p:nvSpPr>
          <p:cNvPr id="498" name="Google Shape;498;p39"/>
          <p:cNvSpPr/>
          <p:nvPr/>
        </p:nvSpPr>
        <p:spPr>
          <a:xfrm>
            <a:off x="3279925" y="1245350"/>
            <a:ext cx="2601300" cy="3081000"/>
          </a:xfrm>
          <a:prstGeom prst="rect">
            <a:avLst/>
          </a:prstGeom>
          <a:solidFill>
            <a:schemeClr val="dk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sp>
        <p:nvSpPr>
          <p:cNvPr id="499" name="Google Shape;499;p39"/>
          <p:cNvSpPr/>
          <p:nvPr/>
        </p:nvSpPr>
        <p:spPr>
          <a:xfrm>
            <a:off x="6199826" y="1245351"/>
            <a:ext cx="2540400" cy="3081000"/>
          </a:xfrm>
          <a:prstGeom prst="rect">
            <a:avLst/>
          </a:prstGeom>
          <a:solidFill>
            <a:schemeClr val="dk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pic>
        <p:nvPicPr>
          <p:cNvPr id="500" name="Google Shape;500;p39"/>
          <p:cNvPicPr preferRelativeResize="0"/>
          <p:nvPr/>
        </p:nvPicPr>
        <p:blipFill rotWithShape="1">
          <a:blip r:embed="rId2">
            <a:alphaModFix/>
          </a:blip>
          <a:srcRect b="48667"/>
          <a:stretch/>
        </p:blipFill>
        <p:spPr>
          <a:xfrm>
            <a:off x="1048449" y="3684294"/>
            <a:ext cx="1250800" cy="642050"/>
          </a:xfrm>
          <a:prstGeom prst="rect">
            <a:avLst/>
          </a:prstGeom>
          <a:noFill/>
          <a:ln>
            <a:noFill/>
          </a:ln>
        </p:spPr>
      </p:pic>
      <p:pic>
        <p:nvPicPr>
          <p:cNvPr id="501" name="Google Shape;501;p39"/>
          <p:cNvPicPr preferRelativeResize="0"/>
          <p:nvPr/>
        </p:nvPicPr>
        <p:blipFill rotWithShape="1">
          <a:blip r:embed="rId2">
            <a:alphaModFix/>
          </a:blip>
          <a:srcRect b="48667"/>
          <a:stretch/>
        </p:blipFill>
        <p:spPr>
          <a:xfrm>
            <a:off x="3955175" y="3684294"/>
            <a:ext cx="1250800" cy="642050"/>
          </a:xfrm>
          <a:prstGeom prst="rect">
            <a:avLst/>
          </a:prstGeom>
          <a:noFill/>
          <a:ln>
            <a:noFill/>
          </a:ln>
        </p:spPr>
      </p:pic>
      <p:pic>
        <p:nvPicPr>
          <p:cNvPr id="502" name="Google Shape;502;p39"/>
          <p:cNvPicPr preferRelativeResize="0"/>
          <p:nvPr/>
        </p:nvPicPr>
        <p:blipFill rotWithShape="1">
          <a:blip r:embed="rId2">
            <a:alphaModFix/>
          </a:blip>
          <a:srcRect b="48667"/>
          <a:stretch/>
        </p:blipFill>
        <p:spPr>
          <a:xfrm>
            <a:off x="6844626" y="3684294"/>
            <a:ext cx="1250800" cy="642050"/>
          </a:xfrm>
          <a:prstGeom prst="rect">
            <a:avLst/>
          </a:prstGeom>
          <a:noFill/>
          <a:ln>
            <a:noFill/>
          </a:ln>
        </p:spPr>
      </p:pic>
      <p:sp>
        <p:nvSpPr>
          <p:cNvPr id="503" name="Google Shape;503;p39"/>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504" name="Google Shape;504;p39"/>
          <p:cNvSpPr txBox="1">
            <a:spLocks noGrp="1"/>
          </p:cNvSpPr>
          <p:nvPr>
            <p:ph type="ftr" idx="11"/>
          </p:nvPr>
        </p:nvSpPr>
        <p:spPr>
          <a:xfrm>
            <a:off x="403651" y="4725399"/>
            <a:ext cx="2799900" cy="320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505" name="Google Shape;505;p39"/>
          <p:cNvSpPr txBox="1">
            <a:spLocks noGrp="1"/>
          </p:cNvSpPr>
          <p:nvPr>
            <p:ph type="body" idx="1"/>
          </p:nvPr>
        </p:nvSpPr>
        <p:spPr>
          <a:xfrm>
            <a:off x="557099" y="3147496"/>
            <a:ext cx="2233500" cy="6858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SzPts val="1200"/>
              <a:buNone/>
              <a:defRPr sz="1200">
                <a:solidFill>
                  <a:schemeClr val="l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506" name="Google Shape;506;p39"/>
          <p:cNvSpPr txBox="1">
            <a:spLocks noGrp="1"/>
          </p:cNvSpPr>
          <p:nvPr>
            <p:ph type="body" idx="2"/>
          </p:nvPr>
        </p:nvSpPr>
        <p:spPr>
          <a:xfrm>
            <a:off x="557099" y="2728775"/>
            <a:ext cx="2233500" cy="3201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400"/>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07" name="Google Shape;507;p39"/>
          <p:cNvSpPr txBox="1">
            <a:spLocks noGrp="1"/>
          </p:cNvSpPr>
          <p:nvPr>
            <p:ph type="body" idx="3"/>
          </p:nvPr>
        </p:nvSpPr>
        <p:spPr>
          <a:xfrm>
            <a:off x="3463825" y="3147496"/>
            <a:ext cx="2233500" cy="6858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SzPts val="1200"/>
              <a:buNone/>
              <a:defRPr sz="1200">
                <a:solidFill>
                  <a:schemeClr val="l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508" name="Google Shape;508;p39"/>
          <p:cNvSpPr txBox="1">
            <a:spLocks noGrp="1"/>
          </p:cNvSpPr>
          <p:nvPr>
            <p:ph type="body" idx="4"/>
          </p:nvPr>
        </p:nvSpPr>
        <p:spPr>
          <a:xfrm>
            <a:off x="3463825" y="2728775"/>
            <a:ext cx="2233500" cy="3201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400"/>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09" name="Google Shape;509;p39"/>
          <p:cNvSpPr txBox="1">
            <a:spLocks noGrp="1"/>
          </p:cNvSpPr>
          <p:nvPr>
            <p:ph type="body" idx="5"/>
          </p:nvPr>
        </p:nvSpPr>
        <p:spPr>
          <a:xfrm>
            <a:off x="6353276" y="3147496"/>
            <a:ext cx="2233500" cy="6858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SzPts val="1200"/>
              <a:buNone/>
              <a:defRPr sz="1200">
                <a:solidFill>
                  <a:schemeClr val="lt1"/>
                </a:solidFill>
              </a:defRPr>
            </a:lvl1pPr>
            <a:lvl2pPr marL="914400" lvl="1" indent="-342900" algn="ctr">
              <a:lnSpc>
                <a:spcPct val="100000"/>
              </a:lnSpc>
              <a:spcBef>
                <a:spcPts val="600"/>
              </a:spcBef>
              <a:spcAft>
                <a:spcPts val="0"/>
              </a:spcAft>
              <a:buSzPts val="1800"/>
              <a:buChar char="‒"/>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510" name="Google Shape;510;p39"/>
          <p:cNvSpPr txBox="1">
            <a:spLocks noGrp="1"/>
          </p:cNvSpPr>
          <p:nvPr>
            <p:ph type="body" idx="6"/>
          </p:nvPr>
        </p:nvSpPr>
        <p:spPr>
          <a:xfrm>
            <a:off x="6353276" y="2728775"/>
            <a:ext cx="2233500" cy="3201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400"/>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11" name="Google Shape;511;p39"/>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512" name="Google Shape;512;p3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Subject Comparison-2">
  <p:cSld name="Layout-15B_1">
    <p:bg>
      <p:bgPr>
        <a:solidFill>
          <a:schemeClr val="lt1"/>
        </a:solidFill>
        <a:effectLst/>
      </p:bgPr>
    </p:bg>
    <p:spTree>
      <p:nvGrpSpPr>
        <p:cNvPr id="1" name="Shape 513"/>
        <p:cNvGrpSpPr/>
        <p:nvPr/>
      </p:nvGrpSpPr>
      <p:grpSpPr>
        <a:xfrm>
          <a:off x="0" y="0"/>
          <a:ext cx="0" cy="0"/>
          <a:chOff x="0" y="0"/>
          <a:chExt cx="0" cy="0"/>
        </a:xfrm>
      </p:grpSpPr>
      <p:sp>
        <p:nvSpPr>
          <p:cNvPr id="514" name="Google Shape;514;p40"/>
          <p:cNvSpPr/>
          <p:nvPr/>
        </p:nvSpPr>
        <p:spPr>
          <a:xfrm>
            <a:off x="403649" y="1245351"/>
            <a:ext cx="2540400" cy="3081000"/>
          </a:xfrm>
          <a:prstGeom prst="rect">
            <a:avLst/>
          </a:prstGeom>
          <a:solidFill>
            <a:srgbClr val="F2F2F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sp>
        <p:nvSpPr>
          <p:cNvPr id="515" name="Google Shape;515;p40"/>
          <p:cNvSpPr/>
          <p:nvPr/>
        </p:nvSpPr>
        <p:spPr>
          <a:xfrm>
            <a:off x="3279925" y="1245350"/>
            <a:ext cx="2601300" cy="3081000"/>
          </a:xfrm>
          <a:prstGeom prst="rect">
            <a:avLst/>
          </a:prstGeom>
          <a:solidFill>
            <a:srgbClr val="F2F2F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sp>
        <p:nvSpPr>
          <p:cNvPr id="516" name="Google Shape;516;p40"/>
          <p:cNvSpPr/>
          <p:nvPr/>
        </p:nvSpPr>
        <p:spPr>
          <a:xfrm>
            <a:off x="6199826" y="1245351"/>
            <a:ext cx="2540400" cy="3081000"/>
          </a:xfrm>
          <a:prstGeom prst="rect">
            <a:avLst/>
          </a:prstGeom>
          <a:solidFill>
            <a:srgbClr val="F2F2F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pic>
        <p:nvPicPr>
          <p:cNvPr id="517" name="Google Shape;517;p40"/>
          <p:cNvPicPr preferRelativeResize="0"/>
          <p:nvPr/>
        </p:nvPicPr>
        <p:blipFill rotWithShape="1">
          <a:blip r:embed="rId2">
            <a:alphaModFix/>
          </a:blip>
          <a:srcRect b="48667"/>
          <a:stretch/>
        </p:blipFill>
        <p:spPr>
          <a:xfrm>
            <a:off x="1048449" y="3684294"/>
            <a:ext cx="1250800" cy="642050"/>
          </a:xfrm>
          <a:prstGeom prst="rect">
            <a:avLst/>
          </a:prstGeom>
          <a:noFill/>
          <a:ln>
            <a:noFill/>
          </a:ln>
        </p:spPr>
      </p:pic>
      <p:pic>
        <p:nvPicPr>
          <p:cNvPr id="518" name="Google Shape;518;p40"/>
          <p:cNvPicPr preferRelativeResize="0"/>
          <p:nvPr/>
        </p:nvPicPr>
        <p:blipFill rotWithShape="1">
          <a:blip r:embed="rId2">
            <a:alphaModFix/>
          </a:blip>
          <a:srcRect b="48667"/>
          <a:stretch/>
        </p:blipFill>
        <p:spPr>
          <a:xfrm>
            <a:off x="3955175" y="3684294"/>
            <a:ext cx="1250800" cy="642050"/>
          </a:xfrm>
          <a:prstGeom prst="rect">
            <a:avLst/>
          </a:prstGeom>
          <a:noFill/>
          <a:ln>
            <a:noFill/>
          </a:ln>
        </p:spPr>
      </p:pic>
      <p:pic>
        <p:nvPicPr>
          <p:cNvPr id="519" name="Google Shape;519;p40"/>
          <p:cNvPicPr preferRelativeResize="0"/>
          <p:nvPr/>
        </p:nvPicPr>
        <p:blipFill rotWithShape="1">
          <a:blip r:embed="rId2">
            <a:alphaModFix/>
          </a:blip>
          <a:srcRect b="48667"/>
          <a:stretch/>
        </p:blipFill>
        <p:spPr>
          <a:xfrm>
            <a:off x="6844626" y="3684294"/>
            <a:ext cx="1250800" cy="642050"/>
          </a:xfrm>
          <a:prstGeom prst="rect">
            <a:avLst/>
          </a:prstGeom>
          <a:noFill/>
          <a:ln>
            <a:noFill/>
          </a:ln>
        </p:spPr>
      </p:pic>
      <p:sp>
        <p:nvSpPr>
          <p:cNvPr id="520" name="Google Shape;520;p40"/>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2"/>
              </a:buClr>
              <a:buSzPts val="28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521" name="Google Shape;521;p40"/>
          <p:cNvSpPr txBox="1">
            <a:spLocks noGrp="1"/>
          </p:cNvSpPr>
          <p:nvPr>
            <p:ph type="ftr" idx="11"/>
          </p:nvPr>
        </p:nvSpPr>
        <p:spPr>
          <a:xfrm>
            <a:off x="403651" y="4725399"/>
            <a:ext cx="2799900" cy="320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522" name="Google Shape;522;p40"/>
          <p:cNvSpPr txBox="1">
            <a:spLocks noGrp="1"/>
          </p:cNvSpPr>
          <p:nvPr>
            <p:ph type="body" idx="1"/>
          </p:nvPr>
        </p:nvSpPr>
        <p:spPr>
          <a:xfrm>
            <a:off x="557099" y="3147496"/>
            <a:ext cx="2233500" cy="6858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200"/>
              <a:buNone/>
              <a:defRPr sz="120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23" name="Google Shape;523;p40"/>
          <p:cNvSpPr txBox="1">
            <a:spLocks noGrp="1"/>
          </p:cNvSpPr>
          <p:nvPr>
            <p:ph type="body" idx="2"/>
          </p:nvPr>
        </p:nvSpPr>
        <p:spPr>
          <a:xfrm>
            <a:off x="557099" y="2728775"/>
            <a:ext cx="2233500" cy="3201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400"/>
              <a:buNone/>
              <a:defRPr sz="1400" b="1" i="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24" name="Google Shape;524;p40"/>
          <p:cNvSpPr txBox="1">
            <a:spLocks noGrp="1"/>
          </p:cNvSpPr>
          <p:nvPr>
            <p:ph type="body" idx="3"/>
          </p:nvPr>
        </p:nvSpPr>
        <p:spPr>
          <a:xfrm>
            <a:off x="3463825" y="3147496"/>
            <a:ext cx="2233500" cy="6858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200"/>
              <a:buNone/>
              <a:defRPr sz="120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25" name="Google Shape;525;p40"/>
          <p:cNvSpPr txBox="1">
            <a:spLocks noGrp="1"/>
          </p:cNvSpPr>
          <p:nvPr>
            <p:ph type="body" idx="4"/>
          </p:nvPr>
        </p:nvSpPr>
        <p:spPr>
          <a:xfrm>
            <a:off x="3463825" y="2728775"/>
            <a:ext cx="2233500" cy="3201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400"/>
              <a:buNone/>
              <a:defRPr sz="1400" b="1" i="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26" name="Google Shape;526;p40"/>
          <p:cNvSpPr txBox="1">
            <a:spLocks noGrp="1"/>
          </p:cNvSpPr>
          <p:nvPr>
            <p:ph type="body" idx="5"/>
          </p:nvPr>
        </p:nvSpPr>
        <p:spPr>
          <a:xfrm>
            <a:off x="6353276" y="3147496"/>
            <a:ext cx="2233500" cy="6858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200"/>
              <a:buNone/>
              <a:defRPr sz="120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27" name="Google Shape;527;p40"/>
          <p:cNvSpPr txBox="1">
            <a:spLocks noGrp="1"/>
          </p:cNvSpPr>
          <p:nvPr>
            <p:ph type="body" idx="6"/>
          </p:nvPr>
        </p:nvSpPr>
        <p:spPr>
          <a:xfrm>
            <a:off x="6353276" y="2728775"/>
            <a:ext cx="2233500" cy="3201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400"/>
              <a:buNone/>
              <a:defRPr sz="1400" b="1" i="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28" name="Google Shape;528;p40"/>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529" name="Google Shape;529;p4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Four Subject Comparison-Dark">
  <p:cSld name="Layout-15B_2">
    <p:bg>
      <p:bgPr>
        <a:solidFill>
          <a:schemeClr val="dk1"/>
        </a:solidFill>
        <a:effectLst/>
      </p:bgPr>
    </p:bg>
    <p:spTree>
      <p:nvGrpSpPr>
        <p:cNvPr id="1" name="Shape 530"/>
        <p:cNvGrpSpPr/>
        <p:nvPr/>
      </p:nvGrpSpPr>
      <p:grpSpPr>
        <a:xfrm>
          <a:off x="0" y="0"/>
          <a:ext cx="0" cy="0"/>
          <a:chOff x="0" y="0"/>
          <a:chExt cx="0" cy="0"/>
        </a:xfrm>
      </p:grpSpPr>
      <p:sp>
        <p:nvSpPr>
          <p:cNvPr id="531" name="Google Shape;531;p41"/>
          <p:cNvSpPr/>
          <p:nvPr/>
        </p:nvSpPr>
        <p:spPr>
          <a:xfrm>
            <a:off x="403650" y="1245348"/>
            <a:ext cx="1887900" cy="3476700"/>
          </a:xfrm>
          <a:prstGeom prst="rect">
            <a:avLst/>
          </a:prstGeom>
          <a:solidFill>
            <a:schemeClr val="dk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sp>
        <p:nvSpPr>
          <p:cNvPr id="532" name="Google Shape;532;p41"/>
          <p:cNvSpPr/>
          <p:nvPr/>
        </p:nvSpPr>
        <p:spPr>
          <a:xfrm>
            <a:off x="2541131" y="1245347"/>
            <a:ext cx="1933200" cy="3476700"/>
          </a:xfrm>
          <a:prstGeom prst="rect">
            <a:avLst/>
          </a:prstGeom>
          <a:solidFill>
            <a:schemeClr val="dk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sp>
        <p:nvSpPr>
          <p:cNvPr id="533" name="Google Shape;533;p41"/>
          <p:cNvSpPr/>
          <p:nvPr/>
        </p:nvSpPr>
        <p:spPr>
          <a:xfrm>
            <a:off x="4711032" y="1245348"/>
            <a:ext cx="1887900" cy="3476700"/>
          </a:xfrm>
          <a:prstGeom prst="rect">
            <a:avLst/>
          </a:prstGeom>
          <a:solidFill>
            <a:schemeClr val="dk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pic>
        <p:nvPicPr>
          <p:cNvPr id="534" name="Google Shape;534;p41"/>
          <p:cNvPicPr preferRelativeResize="0"/>
          <p:nvPr/>
        </p:nvPicPr>
        <p:blipFill rotWithShape="1">
          <a:blip r:embed="rId2">
            <a:alphaModFix/>
          </a:blip>
          <a:srcRect b="48667"/>
          <a:stretch/>
        </p:blipFill>
        <p:spPr>
          <a:xfrm>
            <a:off x="882827" y="4244986"/>
            <a:ext cx="929522" cy="477134"/>
          </a:xfrm>
          <a:prstGeom prst="rect">
            <a:avLst/>
          </a:prstGeom>
          <a:noFill/>
          <a:ln>
            <a:noFill/>
          </a:ln>
        </p:spPr>
      </p:pic>
      <p:pic>
        <p:nvPicPr>
          <p:cNvPr id="535" name="Google Shape;535;p41"/>
          <p:cNvPicPr preferRelativeResize="0"/>
          <p:nvPr/>
        </p:nvPicPr>
        <p:blipFill rotWithShape="1">
          <a:blip r:embed="rId2">
            <a:alphaModFix/>
          </a:blip>
          <a:srcRect b="48667"/>
          <a:stretch/>
        </p:blipFill>
        <p:spPr>
          <a:xfrm>
            <a:off x="3042937" y="4244986"/>
            <a:ext cx="929522" cy="477134"/>
          </a:xfrm>
          <a:prstGeom prst="rect">
            <a:avLst/>
          </a:prstGeom>
          <a:noFill/>
          <a:ln>
            <a:noFill/>
          </a:ln>
        </p:spPr>
      </p:pic>
      <p:pic>
        <p:nvPicPr>
          <p:cNvPr id="536" name="Google Shape;536;p41"/>
          <p:cNvPicPr preferRelativeResize="0"/>
          <p:nvPr/>
        </p:nvPicPr>
        <p:blipFill rotWithShape="1">
          <a:blip r:embed="rId2">
            <a:alphaModFix/>
          </a:blip>
          <a:srcRect b="48667"/>
          <a:stretch/>
        </p:blipFill>
        <p:spPr>
          <a:xfrm>
            <a:off x="5190208" y="4244986"/>
            <a:ext cx="929522" cy="477134"/>
          </a:xfrm>
          <a:prstGeom prst="rect">
            <a:avLst/>
          </a:prstGeom>
          <a:noFill/>
          <a:ln>
            <a:noFill/>
          </a:ln>
        </p:spPr>
      </p:pic>
      <p:sp>
        <p:nvSpPr>
          <p:cNvPr id="537" name="Google Shape;537;p41"/>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538" name="Google Shape;538;p41"/>
          <p:cNvSpPr txBox="1">
            <a:spLocks noGrp="1"/>
          </p:cNvSpPr>
          <p:nvPr>
            <p:ph type="ftr" idx="11"/>
          </p:nvPr>
        </p:nvSpPr>
        <p:spPr>
          <a:xfrm>
            <a:off x="403651" y="4725399"/>
            <a:ext cx="2799900" cy="320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539" name="Google Shape;539;p41"/>
          <p:cNvSpPr txBox="1">
            <a:spLocks noGrp="1"/>
          </p:cNvSpPr>
          <p:nvPr>
            <p:ph type="body" idx="1"/>
          </p:nvPr>
        </p:nvSpPr>
        <p:spPr>
          <a:xfrm>
            <a:off x="517685" y="3846069"/>
            <a:ext cx="1659900" cy="5097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200"/>
              <a:buNone/>
              <a:defRPr sz="120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40" name="Google Shape;540;p41"/>
          <p:cNvSpPr txBox="1">
            <a:spLocks noGrp="1"/>
          </p:cNvSpPr>
          <p:nvPr>
            <p:ph type="body" idx="2"/>
          </p:nvPr>
        </p:nvSpPr>
        <p:spPr>
          <a:xfrm>
            <a:off x="517685" y="2906975"/>
            <a:ext cx="1659900" cy="2379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400"/>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41" name="Google Shape;541;p41"/>
          <p:cNvSpPr txBox="1">
            <a:spLocks noGrp="1"/>
          </p:cNvSpPr>
          <p:nvPr>
            <p:ph type="body" idx="3"/>
          </p:nvPr>
        </p:nvSpPr>
        <p:spPr>
          <a:xfrm>
            <a:off x="2677794" y="3846069"/>
            <a:ext cx="1659900" cy="5097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200"/>
              <a:buNone/>
              <a:defRPr sz="120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42" name="Google Shape;542;p41"/>
          <p:cNvSpPr txBox="1">
            <a:spLocks noGrp="1"/>
          </p:cNvSpPr>
          <p:nvPr>
            <p:ph type="body" idx="4"/>
          </p:nvPr>
        </p:nvSpPr>
        <p:spPr>
          <a:xfrm>
            <a:off x="2677794" y="2906975"/>
            <a:ext cx="1659900" cy="2379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400"/>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43" name="Google Shape;543;p41"/>
          <p:cNvSpPr txBox="1">
            <a:spLocks noGrp="1"/>
          </p:cNvSpPr>
          <p:nvPr>
            <p:ph type="body" idx="5"/>
          </p:nvPr>
        </p:nvSpPr>
        <p:spPr>
          <a:xfrm>
            <a:off x="4825066" y="3846069"/>
            <a:ext cx="1659900" cy="5097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200"/>
              <a:buNone/>
              <a:defRPr sz="120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44" name="Google Shape;544;p41"/>
          <p:cNvSpPr txBox="1">
            <a:spLocks noGrp="1"/>
          </p:cNvSpPr>
          <p:nvPr>
            <p:ph type="body" idx="6"/>
          </p:nvPr>
        </p:nvSpPr>
        <p:spPr>
          <a:xfrm>
            <a:off x="4825066" y="2906975"/>
            <a:ext cx="1659900" cy="2379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400"/>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45" name="Google Shape;545;p41"/>
          <p:cNvSpPr/>
          <p:nvPr/>
        </p:nvSpPr>
        <p:spPr>
          <a:xfrm>
            <a:off x="6835675" y="1245348"/>
            <a:ext cx="1887900" cy="3476700"/>
          </a:xfrm>
          <a:prstGeom prst="rect">
            <a:avLst/>
          </a:prstGeom>
          <a:solidFill>
            <a:schemeClr val="dk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pic>
        <p:nvPicPr>
          <p:cNvPr id="546" name="Google Shape;546;p41"/>
          <p:cNvPicPr preferRelativeResize="0"/>
          <p:nvPr/>
        </p:nvPicPr>
        <p:blipFill rotWithShape="1">
          <a:blip r:embed="rId2">
            <a:alphaModFix/>
          </a:blip>
          <a:srcRect b="48667"/>
          <a:stretch/>
        </p:blipFill>
        <p:spPr>
          <a:xfrm>
            <a:off x="7314850" y="4244986"/>
            <a:ext cx="929522" cy="477134"/>
          </a:xfrm>
          <a:prstGeom prst="rect">
            <a:avLst/>
          </a:prstGeom>
          <a:noFill/>
          <a:ln>
            <a:noFill/>
          </a:ln>
        </p:spPr>
      </p:pic>
      <p:sp>
        <p:nvSpPr>
          <p:cNvPr id="547" name="Google Shape;547;p41"/>
          <p:cNvSpPr txBox="1">
            <a:spLocks noGrp="1"/>
          </p:cNvSpPr>
          <p:nvPr>
            <p:ph type="body" idx="7"/>
          </p:nvPr>
        </p:nvSpPr>
        <p:spPr>
          <a:xfrm>
            <a:off x="6949708" y="3846069"/>
            <a:ext cx="1659900" cy="5097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200"/>
              <a:buNone/>
              <a:defRPr sz="120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48" name="Google Shape;548;p41"/>
          <p:cNvSpPr txBox="1">
            <a:spLocks noGrp="1"/>
          </p:cNvSpPr>
          <p:nvPr>
            <p:ph type="body" idx="8"/>
          </p:nvPr>
        </p:nvSpPr>
        <p:spPr>
          <a:xfrm>
            <a:off x="6949708" y="2906975"/>
            <a:ext cx="1659900" cy="2379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lt1"/>
              </a:buClr>
              <a:buSzPts val="1400"/>
              <a:buNone/>
              <a:defRPr sz="1400" b="1" i="0">
                <a:solidFill>
                  <a:schemeClr val="lt1"/>
                </a:solidFill>
              </a:defRPr>
            </a:lvl1pPr>
            <a:lvl2pPr marL="914400" lvl="1" indent="-342900" algn="ctr">
              <a:lnSpc>
                <a:spcPct val="100000"/>
              </a:lnSpc>
              <a:spcBef>
                <a:spcPts val="600"/>
              </a:spcBef>
              <a:spcAft>
                <a:spcPts val="0"/>
              </a:spcAft>
              <a:buClr>
                <a:schemeClr val="lt1"/>
              </a:buClr>
              <a:buSzPts val="1800"/>
              <a:buChar char="‒"/>
              <a:defRPr>
                <a:solidFill>
                  <a:schemeClr val="lt1"/>
                </a:solidFill>
              </a:defRPr>
            </a:lvl2pPr>
            <a:lvl3pPr marL="1371600" lvl="2" indent="-342900" algn="ctr">
              <a:lnSpc>
                <a:spcPct val="100000"/>
              </a:lnSpc>
              <a:spcBef>
                <a:spcPts val="600"/>
              </a:spcBef>
              <a:spcAft>
                <a:spcPts val="0"/>
              </a:spcAft>
              <a:buClr>
                <a:schemeClr val="lt1"/>
              </a:buClr>
              <a:buSzPts val="1800"/>
              <a:buChar char="•"/>
              <a:defRPr>
                <a:solidFill>
                  <a:schemeClr val="lt1"/>
                </a:solidFill>
              </a:defRPr>
            </a:lvl3pPr>
            <a:lvl4pPr marL="1828800" lvl="3" indent="-342900" algn="ctr">
              <a:lnSpc>
                <a:spcPct val="100000"/>
              </a:lnSpc>
              <a:spcBef>
                <a:spcPts val="600"/>
              </a:spcBef>
              <a:spcAft>
                <a:spcPts val="0"/>
              </a:spcAft>
              <a:buClr>
                <a:schemeClr val="lt1"/>
              </a:buClr>
              <a:buSzPts val="1800"/>
              <a:buChar char="–"/>
              <a:defRPr>
                <a:solidFill>
                  <a:schemeClr val="lt1"/>
                </a:solidFill>
              </a:defRPr>
            </a:lvl4pPr>
            <a:lvl5pPr marL="2286000" lvl="4" indent="-342900" algn="ctr">
              <a:lnSpc>
                <a:spcPct val="100000"/>
              </a:lnSpc>
              <a:spcBef>
                <a:spcPts val="360"/>
              </a:spcBef>
              <a:spcAft>
                <a:spcPts val="0"/>
              </a:spcAft>
              <a:buClr>
                <a:schemeClr val="lt1"/>
              </a:buClr>
              <a:buSzPts val="1800"/>
              <a:buChar char="»"/>
              <a:defRPr>
                <a:solidFill>
                  <a:schemeClr val="lt1"/>
                </a:solidFill>
              </a:defRPr>
            </a:lvl5pPr>
            <a:lvl6pPr marL="2743200" lvl="5" indent="-342900" algn="ctr">
              <a:lnSpc>
                <a:spcPct val="100000"/>
              </a:lnSpc>
              <a:spcBef>
                <a:spcPts val="360"/>
              </a:spcBef>
              <a:spcAft>
                <a:spcPts val="0"/>
              </a:spcAft>
              <a:buClr>
                <a:schemeClr val="lt1"/>
              </a:buClr>
              <a:buSzPts val="1800"/>
              <a:buChar char="•"/>
              <a:defRPr>
                <a:solidFill>
                  <a:schemeClr val="lt1"/>
                </a:solidFill>
              </a:defRPr>
            </a:lvl6pPr>
            <a:lvl7pPr marL="3200400" lvl="6" indent="-342900" algn="ctr">
              <a:lnSpc>
                <a:spcPct val="100000"/>
              </a:lnSpc>
              <a:spcBef>
                <a:spcPts val="360"/>
              </a:spcBef>
              <a:spcAft>
                <a:spcPts val="0"/>
              </a:spcAft>
              <a:buClr>
                <a:schemeClr val="lt1"/>
              </a:buClr>
              <a:buSzPts val="1800"/>
              <a:buChar char="•"/>
              <a:defRPr>
                <a:solidFill>
                  <a:schemeClr val="lt1"/>
                </a:solidFill>
              </a:defRPr>
            </a:lvl7pPr>
            <a:lvl8pPr marL="3657600" lvl="7" indent="-342900" algn="ctr">
              <a:lnSpc>
                <a:spcPct val="100000"/>
              </a:lnSpc>
              <a:spcBef>
                <a:spcPts val="360"/>
              </a:spcBef>
              <a:spcAft>
                <a:spcPts val="0"/>
              </a:spcAft>
              <a:buClr>
                <a:schemeClr val="lt1"/>
              </a:buClr>
              <a:buSzPts val="1800"/>
              <a:buChar char="•"/>
              <a:defRPr>
                <a:solidFill>
                  <a:schemeClr val="lt1"/>
                </a:solidFill>
              </a:defRPr>
            </a:lvl8pPr>
            <a:lvl9pPr marL="4114800" lvl="8" indent="-342900" algn="ctr">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49" name="Google Shape;549;p41"/>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550" name="Google Shape;550;p4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Four Subject Comparison">
  <p:cSld name="Layout-15B_1_1">
    <p:bg>
      <p:bgPr>
        <a:solidFill>
          <a:schemeClr val="lt1"/>
        </a:solidFill>
        <a:effectLst/>
      </p:bgPr>
    </p:bg>
    <p:spTree>
      <p:nvGrpSpPr>
        <p:cNvPr id="1" name="Shape 551"/>
        <p:cNvGrpSpPr/>
        <p:nvPr/>
      </p:nvGrpSpPr>
      <p:grpSpPr>
        <a:xfrm>
          <a:off x="0" y="0"/>
          <a:ext cx="0" cy="0"/>
          <a:chOff x="0" y="0"/>
          <a:chExt cx="0" cy="0"/>
        </a:xfrm>
      </p:grpSpPr>
      <p:sp>
        <p:nvSpPr>
          <p:cNvPr id="552" name="Google Shape;552;p42"/>
          <p:cNvSpPr/>
          <p:nvPr/>
        </p:nvSpPr>
        <p:spPr>
          <a:xfrm>
            <a:off x="403650" y="1245349"/>
            <a:ext cx="1887900" cy="3081000"/>
          </a:xfrm>
          <a:prstGeom prst="rect">
            <a:avLst/>
          </a:prstGeom>
          <a:solidFill>
            <a:srgbClr val="F2F2F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sp>
        <p:nvSpPr>
          <p:cNvPr id="553" name="Google Shape;553;p42"/>
          <p:cNvSpPr/>
          <p:nvPr/>
        </p:nvSpPr>
        <p:spPr>
          <a:xfrm>
            <a:off x="2541131" y="1245348"/>
            <a:ext cx="1933200" cy="3081000"/>
          </a:xfrm>
          <a:prstGeom prst="rect">
            <a:avLst/>
          </a:prstGeom>
          <a:solidFill>
            <a:srgbClr val="F2F2F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sp>
        <p:nvSpPr>
          <p:cNvPr id="554" name="Google Shape;554;p42"/>
          <p:cNvSpPr/>
          <p:nvPr/>
        </p:nvSpPr>
        <p:spPr>
          <a:xfrm>
            <a:off x="4711032" y="1245349"/>
            <a:ext cx="1887900" cy="3081000"/>
          </a:xfrm>
          <a:prstGeom prst="rect">
            <a:avLst/>
          </a:prstGeom>
          <a:solidFill>
            <a:srgbClr val="F2F2F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pic>
        <p:nvPicPr>
          <p:cNvPr id="555" name="Google Shape;555;p42"/>
          <p:cNvPicPr preferRelativeResize="0"/>
          <p:nvPr/>
        </p:nvPicPr>
        <p:blipFill rotWithShape="1">
          <a:blip r:embed="rId2">
            <a:alphaModFix/>
          </a:blip>
          <a:srcRect b="48667"/>
          <a:stretch/>
        </p:blipFill>
        <p:spPr>
          <a:xfrm>
            <a:off x="882827" y="3849211"/>
            <a:ext cx="929522" cy="477134"/>
          </a:xfrm>
          <a:prstGeom prst="rect">
            <a:avLst/>
          </a:prstGeom>
          <a:noFill/>
          <a:ln>
            <a:noFill/>
          </a:ln>
        </p:spPr>
      </p:pic>
      <p:pic>
        <p:nvPicPr>
          <p:cNvPr id="556" name="Google Shape;556;p42"/>
          <p:cNvPicPr preferRelativeResize="0"/>
          <p:nvPr/>
        </p:nvPicPr>
        <p:blipFill rotWithShape="1">
          <a:blip r:embed="rId2">
            <a:alphaModFix/>
          </a:blip>
          <a:srcRect b="48667"/>
          <a:stretch/>
        </p:blipFill>
        <p:spPr>
          <a:xfrm>
            <a:off x="3042937" y="3849211"/>
            <a:ext cx="929522" cy="477134"/>
          </a:xfrm>
          <a:prstGeom prst="rect">
            <a:avLst/>
          </a:prstGeom>
          <a:noFill/>
          <a:ln>
            <a:noFill/>
          </a:ln>
        </p:spPr>
      </p:pic>
      <p:pic>
        <p:nvPicPr>
          <p:cNvPr id="557" name="Google Shape;557;p42"/>
          <p:cNvPicPr preferRelativeResize="0"/>
          <p:nvPr/>
        </p:nvPicPr>
        <p:blipFill rotWithShape="1">
          <a:blip r:embed="rId2">
            <a:alphaModFix/>
          </a:blip>
          <a:srcRect b="48667"/>
          <a:stretch/>
        </p:blipFill>
        <p:spPr>
          <a:xfrm>
            <a:off x="5190208" y="3849211"/>
            <a:ext cx="929522" cy="477134"/>
          </a:xfrm>
          <a:prstGeom prst="rect">
            <a:avLst/>
          </a:prstGeom>
          <a:noFill/>
          <a:ln>
            <a:noFill/>
          </a:ln>
        </p:spPr>
      </p:pic>
      <p:sp>
        <p:nvSpPr>
          <p:cNvPr id="558" name="Google Shape;558;p42"/>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2"/>
              </a:buClr>
              <a:buSzPts val="28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559" name="Google Shape;559;p42"/>
          <p:cNvSpPr txBox="1">
            <a:spLocks noGrp="1"/>
          </p:cNvSpPr>
          <p:nvPr>
            <p:ph type="ftr" idx="11"/>
          </p:nvPr>
        </p:nvSpPr>
        <p:spPr>
          <a:xfrm>
            <a:off x="403651" y="4725399"/>
            <a:ext cx="2799900" cy="3201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560" name="Google Shape;560;p42"/>
          <p:cNvSpPr txBox="1">
            <a:spLocks noGrp="1"/>
          </p:cNvSpPr>
          <p:nvPr>
            <p:ph type="body" idx="1"/>
          </p:nvPr>
        </p:nvSpPr>
        <p:spPr>
          <a:xfrm>
            <a:off x="517685" y="3204522"/>
            <a:ext cx="1659900" cy="5097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200"/>
              <a:buNone/>
              <a:defRPr sz="120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61" name="Google Shape;561;p42"/>
          <p:cNvSpPr txBox="1">
            <a:spLocks noGrp="1"/>
          </p:cNvSpPr>
          <p:nvPr>
            <p:ph type="body" idx="2"/>
          </p:nvPr>
        </p:nvSpPr>
        <p:spPr>
          <a:xfrm>
            <a:off x="517685" y="2893353"/>
            <a:ext cx="1659900" cy="2379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400"/>
              <a:buNone/>
              <a:defRPr sz="1400" b="1" i="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62" name="Google Shape;562;p42"/>
          <p:cNvSpPr txBox="1">
            <a:spLocks noGrp="1"/>
          </p:cNvSpPr>
          <p:nvPr>
            <p:ph type="body" idx="3"/>
          </p:nvPr>
        </p:nvSpPr>
        <p:spPr>
          <a:xfrm>
            <a:off x="2677794" y="3204522"/>
            <a:ext cx="1659900" cy="5097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200"/>
              <a:buNone/>
              <a:defRPr sz="120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63" name="Google Shape;563;p42"/>
          <p:cNvSpPr txBox="1">
            <a:spLocks noGrp="1"/>
          </p:cNvSpPr>
          <p:nvPr>
            <p:ph type="body" idx="4"/>
          </p:nvPr>
        </p:nvSpPr>
        <p:spPr>
          <a:xfrm>
            <a:off x="2677794" y="2893353"/>
            <a:ext cx="1659900" cy="2379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400"/>
              <a:buNone/>
              <a:defRPr sz="1400" b="1" i="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64" name="Google Shape;564;p42"/>
          <p:cNvSpPr txBox="1">
            <a:spLocks noGrp="1"/>
          </p:cNvSpPr>
          <p:nvPr>
            <p:ph type="body" idx="5"/>
          </p:nvPr>
        </p:nvSpPr>
        <p:spPr>
          <a:xfrm>
            <a:off x="4825066" y="3204522"/>
            <a:ext cx="1659900" cy="5097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200"/>
              <a:buNone/>
              <a:defRPr sz="120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65" name="Google Shape;565;p42"/>
          <p:cNvSpPr txBox="1">
            <a:spLocks noGrp="1"/>
          </p:cNvSpPr>
          <p:nvPr>
            <p:ph type="body" idx="6"/>
          </p:nvPr>
        </p:nvSpPr>
        <p:spPr>
          <a:xfrm>
            <a:off x="4825066" y="2893353"/>
            <a:ext cx="1659900" cy="2379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400"/>
              <a:buNone/>
              <a:defRPr sz="1400" b="1" i="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66" name="Google Shape;566;p42"/>
          <p:cNvSpPr/>
          <p:nvPr/>
        </p:nvSpPr>
        <p:spPr>
          <a:xfrm>
            <a:off x="6835675" y="1245349"/>
            <a:ext cx="1887900" cy="3081000"/>
          </a:xfrm>
          <a:prstGeom prst="rect">
            <a:avLst/>
          </a:prstGeom>
          <a:solidFill>
            <a:srgbClr val="F2F2F2"/>
          </a:solidFill>
          <a:ln>
            <a:noFill/>
          </a:ln>
        </p:spPr>
        <p:txBody>
          <a:bodyPr spcFirstLastPara="1" wrap="square" lIns="0" tIns="0" rIns="0" bIns="0" anchor="t"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Montserrat"/>
              <a:ea typeface="Montserrat"/>
              <a:cs typeface="Montserrat"/>
              <a:sym typeface="Montserrat"/>
            </a:endParaRPr>
          </a:p>
        </p:txBody>
      </p:sp>
      <p:pic>
        <p:nvPicPr>
          <p:cNvPr id="567" name="Google Shape;567;p42"/>
          <p:cNvPicPr preferRelativeResize="0"/>
          <p:nvPr/>
        </p:nvPicPr>
        <p:blipFill rotWithShape="1">
          <a:blip r:embed="rId2">
            <a:alphaModFix/>
          </a:blip>
          <a:srcRect b="48667"/>
          <a:stretch/>
        </p:blipFill>
        <p:spPr>
          <a:xfrm>
            <a:off x="7314850" y="3849211"/>
            <a:ext cx="929522" cy="477134"/>
          </a:xfrm>
          <a:prstGeom prst="rect">
            <a:avLst/>
          </a:prstGeom>
          <a:noFill/>
          <a:ln>
            <a:noFill/>
          </a:ln>
        </p:spPr>
      </p:pic>
      <p:sp>
        <p:nvSpPr>
          <p:cNvPr id="568" name="Google Shape;568;p42"/>
          <p:cNvSpPr txBox="1">
            <a:spLocks noGrp="1"/>
          </p:cNvSpPr>
          <p:nvPr>
            <p:ph type="body" idx="7"/>
          </p:nvPr>
        </p:nvSpPr>
        <p:spPr>
          <a:xfrm>
            <a:off x="6949708" y="3204522"/>
            <a:ext cx="1659900" cy="5097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200"/>
              <a:buNone/>
              <a:defRPr sz="120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69" name="Google Shape;569;p42"/>
          <p:cNvSpPr txBox="1">
            <a:spLocks noGrp="1"/>
          </p:cNvSpPr>
          <p:nvPr>
            <p:ph type="body" idx="8"/>
          </p:nvPr>
        </p:nvSpPr>
        <p:spPr>
          <a:xfrm>
            <a:off x="6949708" y="2893353"/>
            <a:ext cx="1659900" cy="237900"/>
          </a:xfrm>
          <a:prstGeom prst="rect">
            <a:avLst/>
          </a:prstGeom>
          <a:noFill/>
          <a:ln>
            <a:noFill/>
          </a:ln>
        </p:spPr>
        <p:txBody>
          <a:bodyPr spcFirstLastPara="1" wrap="square" lIns="0" tIns="0" rIns="0" bIns="0" anchor="t" anchorCtr="0">
            <a:normAutofit/>
          </a:bodyPr>
          <a:lstStyle>
            <a:lvl1pPr marL="457200" lvl="0" indent="-228600" algn="ctr">
              <a:lnSpc>
                <a:spcPct val="100000"/>
              </a:lnSpc>
              <a:spcBef>
                <a:spcPts val="600"/>
              </a:spcBef>
              <a:spcAft>
                <a:spcPts val="0"/>
              </a:spcAft>
              <a:buClr>
                <a:schemeClr val="dk1"/>
              </a:buClr>
              <a:buSzPts val="1400"/>
              <a:buNone/>
              <a:defRPr sz="1400" b="1" i="0"/>
            </a:lvl1pPr>
            <a:lvl2pPr marL="914400" lvl="1" indent="-342900" algn="ctr">
              <a:lnSpc>
                <a:spcPct val="100000"/>
              </a:lnSpc>
              <a:spcBef>
                <a:spcPts val="600"/>
              </a:spcBef>
              <a:spcAft>
                <a:spcPts val="0"/>
              </a:spcAft>
              <a:buClr>
                <a:schemeClr val="dk1"/>
              </a:buClr>
              <a:buSzPts val="1800"/>
              <a:buChar char="‒"/>
              <a:defRPr/>
            </a:lvl2pPr>
            <a:lvl3pPr marL="1371600" lvl="2" indent="-342900" algn="ctr">
              <a:lnSpc>
                <a:spcPct val="100000"/>
              </a:lnSpc>
              <a:spcBef>
                <a:spcPts val="600"/>
              </a:spcBef>
              <a:spcAft>
                <a:spcPts val="0"/>
              </a:spcAft>
              <a:buClr>
                <a:schemeClr val="dk1"/>
              </a:buClr>
              <a:buSzPts val="1800"/>
              <a:buChar char="•"/>
              <a:defRPr/>
            </a:lvl3pPr>
            <a:lvl4pPr marL="1828800" lvl="3" indent="-342900" algn="ctr">
              <a:lnSpc>
                <a:spcPct val="100000"/>
              </a:lnSpc>
              <a:spcBef>
                <a:spcPts val="600"/>
              </a:spcBef>
              <a:spcAft>
                <a:spcPts val="0"/>
              </a:spcAft>
              <a:buClr>
                <a:schemeClr val="dk1"/>
              </a:buClr>
              <a:buSzPts val="1800"/>
              <a:buChar char="–"/>
              <a:defRPr>
                <a:solidFill>
                  <a:schemeClr val="dk1"/>
                </a:solidFill>
              </a:defRPr>
            </a:lvl4pPr>
            <a:lvl5pPr marL="2286000" lvl="4" indent="-342900" algn="ctr">
              <a:lnSpc>
                <a:spcPct val="100000"/>
              </a:lnSpc>
              <a:spcBef>
                <a:spcPts val="360"/>
              </a:spcBef>
              <a:spcAft>
                <a:spcPts val="0"/>
              </a:spcAft>
              <a:buClr>
                <a:schemeClr val="dk1"/>
              </a:buClr>
              <a:buSzPts val="1800"/>
              <a:buChar char="»"/>
              <a:defRPr>
                <a:solidFill>
                  <a:schemeClr val="dk1"/>
                </a:solidFill>
              </a:defRPr>
            </a:lvl5pPr>
            <a:lvl6pPr marL="2743200" lvl="5" indent="-342900" algn="ctr">
              <a:lnSpc>
                <a:spcPct val="100000"/>
              </a:lnSpc>
              <a:spcBef>
                <a:spcPts val="360"/>
              </a:spcBef>
              <a:spcAft>
                <a:spcPts val="0"/>
              </a:spcAft>
              <a:buSzPts val="1800"/>
              <a:buChar char="•"/>
              <a:defRPr/>
            </a:lvl6pPr>
            <a:lvl7pPr marL="3200400" lvl="6" indent="-342900" algn="ctr">
              <a:lnSpc>
                <a:spcPct val="100000"/>
              </a:lnSpc>
              <a:spcBef>
                <a:spcPts val="360"/>
              </a:spcBef>
              <a:spcAft>
                <a:spcPts val="0"/>
              </a:spcAft>
              <a:buSzPts val="1800"/>
              <a:buChar char="•"/>
              <a:defRPr/>
            </a:lvl7pPr>
            <a:lvl8pPr marL="3657600" lvl="7" indent="-342900" algn="ctr">
              <a:lnSpc>
                <a:spcPct val="100000"/>
              </a:lnSpc>
              <a:spcBef>
                <a:spcPts val="360"/>
              </a:spcBef>
              <a:spcAft>
                <a:spcPts val="0"/>
              </a:spcAft>
              <a:buSzPts val="1800"/>
              <a:buChar char="•"/>
              <a:defRPr/>
            </a:lvl8pPr>
            <a:lvl9pPr marL="4114800" lvl="8" indent="-342900" algn="ctr">
              <a:lnSpc>
                <a:spcPct val="100000"/>
              </a:lnSpc>
              <a:spcBef>
                <a:spcPts val="360"/>
              </a:spcBef>
              <a:spcAft>
                <a:spcPts val="0"/>
              </a:spcAft>
              <a:buSzPts val="1800"/>
              <a:buChar char="•"/>
              <a:defRPr/>
            </a:lvl9pPr>
          </a:lstStyle>
          <a:p>
            <a:pPr lvl="0"/>
            <a:r>
              <a:rPr lang="fr-FR"/>
              <a:t>Cliquez pour modifier les styles du texte du masque</a:t>
            </a:r>
          </a:p>
        </p:txBody>
      </p:sp>
      <p:sp>
        <p:nvSpPr>
          <p:cNvPr id="570" name="Google Shape;570;p42"/>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571" name="Google Shape;571;p42"/>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s-Black">
  <p:cSld name="Quotes-2">
    <p:bg>
      <p:bgPr>
        <a:solidFill>
          <a:schemeClr val="dk1"/>
        </a:solidFill>
        <a:effectLst/>
      </p:bgPr>
    </p:bg>
    <p:spTree>
      <p:nvGrpSpPr>
        <p:cNvPr id="1" name="Shape 572"/>
        <p:cNvGrpSpPr/>
        <p:nvPr/>
      </p:nvGrpSpPr>
      <p:grpSpPr>
        <a:xfrm>
          <a:off x="0" y="0"/>
          <a:ext cx="0" cy="0"/>
          <a:chOff x="0" y="0"/>
          <a:chExt cx="0" cy="0"/>
        </a:xfrm>
      </p:grpSpPr>
      <p:sp>
        <p:nvSpPr>
          <p:cNvPr id="573" name="Google Shape;573;p43"/>
          <p:cNvSpPr/>
          <p:nvPr/>
        </p:nvSpPr>
        <p:spPr>
          <a:xfrm rot="-5400000">
            <a:off x="4510425" y="529875"/>
            <a:ext cx="115800" cy="9153600"/>
          </a:xfrm>
          <a:prstGeom prst="rect">
            <a:avLst/>
          </a:prstGeom>
          <a:gradFill>
            <a:gsLst>
              <a:gs pos="0">
                <a:srgbClr val="131313"/>
              </a:gs>
              <a:gs pos="100000">
                <a:srgbClr val="39169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3"/>
          <p:cNvSpPr txBox="1">
            <a:spLocks noGrp="1"/>
          </p:cNvSpPr>
          <p:nvPr>
            <p:ph type="body" idx="1"/>
          </p:nvPr>
        </p:nvSpPr>
        <p:spPr>
          <a:xfrm>
            <a:off x="403650" y="1245350"/>
            <a:ext cx="8319900" cy="1631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600"/>
              </a:spcBef>
              <a:spcAft>
                <a:spcPts val="0"/>
              </a:spcAft>
              <a:buClr>
                <a:schemeClr val="lt1"/>
              </a:buClr>
              <a:buSzPts val="1800"/>
              <a:buNone/>
              <a:defRPr>
                <a:solidFill>
                  <a:schemeClr val="lt1"/>
                </a:solidFill>
              </a:defRPr>
            </a:lvl2pPr>
            <a:lvl3pPr marL="1371600" lvl="2" indent="-228600" algn="l">
              <a:lnSpc>
                <a:spcPct val="100000"/>
              </a:lnSpc>
              <a:spcBef>
                <a:spcPts val="600"/>
              </a:spcBef>
              <a:spcAft>
                <a:spcPts val="0"/>
              </a:spcAft>
              <a:buClr>
                <a:schemeClr val="lt1"/>
              </a:buClr>
              <a:buSzPts val="1800"/>
              <a:buNone/>
              <a:defRPr>
                <a:solidFill>
                  <a:schemeClr val="lt1"/>
                </a:solidFill>
              </a:defRPr>
            </a:lvl3pPr>
            <a:lvl4pPr marL="1828800" lvl="3" indent="-228600" algn="l">
              <a:lnSpc>
                <a:spcPct val="100000"/>
              </a:lnSpc>
              <a:spcBef>
                <a:spcPts val="600"/>
              </a:spcBef>
              <a:spcAft>
                <a:spcPts val="0"/>
              </a:spcAft>
              <a:buClr>
                <a:schemeClr val="lt1"/>
              </a:buClr>
              <a:buSzPts val="1350"/>
              <a:buNone/>
              <a:defRPr>
                <a:solidFill>
                  <a:schemeClr val="lt1"/>
                </a:solidFill>
              </a:defRPr>
            </a:lvl4pPr>
            <a:lvl5pPr marL="2286000" lvl="4" indent="-228600" algn="l">
              <a:lnSpc>
                <a:spcPct val="100000"/>
              </a:lnSpc>
              <a:spcBef>
                <a:spcPts val="270"/>
              </a:spcBef>
              <a:spcAft>
                <a:spcPts val="0"/>
              </a:spcAft>
              <a:buClr>
                <a:schemeClr val="lt1"/>
              </a:buClr>
              <a:buSzPts val="1350"/>
              <a:buNone/>
              <a:defRPr>
                <a:solidFill>
                  <a:schemeClr val="lt1"/>
                </a:solidFill>
              </a:defRPr>
            </a:lvl5pPr>
            <a:lvl6pPr marL="2743200" lvl="5" indent="-342900" algn="l">
              <a:lnSpc>
                <a:spcPct val="100000"/>
              </a:lnSpc>
              <a:spcBef>
                <a:spcPts val="360"/>
              </a:spcBef>
              <a:spcAft>
                <a:spcPts val="0"/>
              </a:spcAft>
              <a:buClr>
                <a:schemeClr val="lt1"/>
              </a:buClr>
              <a:buSzPts val="1800"/>
              <a:buChar char="•"/>
              <a:defRPr>
                <a:solidFill>
                  <a:schemeClr val="lt1"/>
                </a:solidFill>
              </a:defRPr>
            </a:lvl6pPr>
            <a:lvl7pPr marL="3200400" lvl="6" indent="-342900" algn="l">
              <a:lnSpc>
                <a:spcPct val="100000"/>
              </a:lnSpc>
              <a:spcBef>
                <a:spcPts val="360"/>
              </a:spcBef>
              <a:spcAft>
                <a:spcPts val="0"/>
              </a:spcAft>
              <a:buClr>
                <a:schemeClr val="lt1"/>
              </a:buClr>
              <a:buSzPts val="1800"/>
              <a:buChar char="•"/>
              <a:defRPr>
                <a:solidFill>
                  <a:schemeClr val="lt1"/>
                </a:solidFill>
              </a:defRPr>
            </a:lvl7pPr>
            <a:lvl8pPr marL="3657600" lvl="7" indent="-342900" algn="l">
              <a:lnSpc>
                <a:spcPct val="100000"/>
              </a:lnSpc>
              <a:spcBef>
                <a:spcPts val="360"/>
              </a:spcBef>
              <a:spcAft>
                <a:spcPts val="0"/>
              </a:spcAft>
              <a:buClr>
                <a:schemeClr val="lt1"/>
              </a:buClr>
              <a:buSzPts val="1800"/>
              <a:buChar char="•"/>
              <a:defRPr>
                <a:solidFill>
                  <a:schemeClr val="lt1"/>
                </a:solidFill>
              </a:defRPr>
            </a:lvl8pPr>
            <a:lvl9pPr marL="4114800" lvl="8" indent="-342900" algn="l">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75" name="Google Shape;575;p43"/>
          <p:cNvSpPr txBox="1">
            <a:spLocks noGrp="1"/>
          </p:cNvSpPr>
          <p:nvPr>
            <p:ph type="body" idx="2"/>
          </p:nvPr>
        </p:nvSpPr>
        <p:spPr>
          <a:xfrm>
            <a:off x="403650" y="3126725"/>
            <a:ext cx="5460300" cy="461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200"/>
              <a:buFont typeface="Arial"/>
              <a:buNone/>
              <a:defRPr sz="1200">
                <a:solidFill>
                  <a:schemeClr val="lt1"/>
                </a:solidFill>
              </a:defRPr>
            </a:lvl1pPr>
            <a:lvl2pPr marL="914400" lvl="1" indent="-228600" algn="l">
              <a:lnSpc>
                <a:spcPct val="100000"/>
              </a:lnSpc>
              <a:spcBef>
                <a:spcPts val="600"/>
              </a:spcBef>
              <a:spcAft>
                <a:spcPts val="0"/>
              </a:spcAft>
              <a:buClr>
                <a:schemeClr val="lt1"/>
              </a:buClr>
              <a:buSzPts val="1100"/>
              <a:buFont typeface="Arial"/>
              <a:buNone/>
              <a:defRPr sz="1100">
                <a:solidFill>
                  <a:schemeClr val="lt1"/>
                </a:solidFill>
              </a:defRPr>
            </a:lvl2pPr>
            <a:lvl3pPr marL="1371600" lvl="2" indent="-228600" algn="l">
              <a:lnSpc>
                <a:spcPct val="100000"/>
              </a:lnSpc>
              <a:spcBef>
                <a:spcPts val="600"/>
              </a:spcBef>
              <a:spcAft>
                <a:spcPts val="0"/>
              </a:spcAft>
              <a:buClr>
                <a:schemeClr val="lt1"/>
              </a:buClr>
              <a:buSzPts val="1100"/>
              <a:buFont typeface="Arial"/>
              <a:buNone/>
              <a:defRPr sz="1100">
                <a:solidFill>
                  <a:schemeClr val="lt1"/>
                </a:solidFill>
              </a:defRPr>
            </a:lvl3pPr>
            <a:lvl4pPr marL="1828800" lvl="3" indent="-228600" algn="l">
              <a:lnSpc>
                <a:spcPct val="100000"/>
              </a:lnSpc>
              <a:spcBef>
                <a:spcPts val="600"/>
              </a:spcBef>
              <a:spcAft>
                <a:spcPts val="0"/>
              </a:spcAft>
              <a:buClr>
                <a:schemeClr val="lt1"/>
              </a:buClr>
              <a:buSzPts val="1100"/>
              <a:buFont typeface="Arial"/>
              <a:buNone/>
              <a:defRPr sz="1100">
                <a:solidFill>
                  <a:schemeClr val="lt1"/>
                </a:solidFill>
              </a:defRPr>
            </a:lvl4pPr>
            <a:lvl5pPr marL="2286000" lvl="4" indent="-228600" algn="l">
              <a:lnSpc>
                <a:spcPct val="100000"/>
              </a:lnSpc>
              <a:spcBef>
                <a:spcPts val="220"/>
              </a:spcBef>
              <a:spcAft>
                <a:spcPts val="0"/>
              </a:spcAft>
              <a:buClr>
                <a:schemeClr val="lt1"/>
              </a:buClr>
              <a:buSzPts val="1100"/>
              <a:buFont typeface="Arial"/>
              <a:buNone/>
              <a:defRPr sz="1100">
                <a:solidFill>
                  <a:schemeClr val="lt1"/>
                </a:solidFill>
              </a:defRPr>
            </a:lvl5pPr>
            <a:lvl6pPr marL="2743200" lvl="5" indent="-342900" algn="l">
              <a:lnSpc>
                <a:spcPct val="100000"/>
              </a:lnSpc>
              <a:spcBef>
                <a:spcPts val="360"/>
              </a:spcBef>
              <a:spcAft>
                <a:spcPts val="0"/>
              </a:spcAft>
              <a:buClr>
                <a:schemeClr val="lt1"/>
              </a:buClr>
              <a:buSzPts val="1800"/>
              <a:buChar char="•"/>
              <a:defRPr>
                <a:solidFill>
                  <a:schemeClr val="lt1"/>
                </a:solidFill>
              </a:defRPr>
            </a:lvl6pPr>
            <a:lvl7pPr marL="3200400" lvl="6" indent="-342900" algn="l">
              <a:lnSpc>
                <a:spcPct val="100000"/>
              </a:lnSpc>
              <a:spcBef>
                <a:spcPts val="360"/>
              </a:spcBef>
              <a:spcAft>
                <a:spcPts val="0"/>
              </a:spcAft>
              <a:buClr>
                <a:schemeClr val="lt1"/>
              </a:buClr>
              <a:buSzPts val="1800"/>
              <a:buChar char="•"/>
              <a:defRPr>
                <a:solidFill>
                  <a:schemeClr val="lt1"/>
                </a:solidFill>
              </a:defRPr>
            </a:lvl7pPr>
            <a:lvl8pPr marL="3657600" lvl="7" indent="-342900" algn="l">
              <a:lnSpc>
                <a:spcPct val="100000"/>
              </a:lnSpc>
              <a:spcBef>
                <a:spcPts val="360"/>
              </a:spcBef>
              <a:spcAft>
                <a:spcPts val="0"/>
              </a:spcAft>
              <a:buClr>
                <a:schemeClr val="lt1"/>
              </a:buClr>
              <a:buSzPts val="1800"/>
              <a:buChar char="•"/>
              <a:defRPr>
                <a:solidFill>
                  <a:schemeClr val="lt1"/>
                </a:solidFill>
              </a:defRPr>
            </a:lvl8pPr>
            <a:lvl9pPr marL="4114800" lvl="8" indent="-342900" algn="l">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grpSp>
        <p:nvGrpSpPr>
          <p:cNvPr id="576" name="Google Shape;576;p43"/>
          <p:cNvGrpSpPr/>
          <p:nvPr/>
        </p:nvGrpSpPr>
        <p:grpSpPr>
          <a:xfrm>
            <a:off x="403643" y="2992812"/>
            <a:ext cx="691316" cy="18300"/>
            <a:chOff x="3842851" y="2453309"/>
            <a:chExt cx="691316" cy="18300"/>
          </a:xfrm>
        </p:grpSpPr>
        <p:sp>
          <p:nvSpPr>
            <p:cNvPr id="577" name="Google Shape;577;p43"/>
            <p:cNvSpPr/>
            <p:nvPr/>
          </p:nvSpPr>
          <p:spPr>
            <a:xfrm rot="-5400000">
              <a:off x="3948901" y="2347259"/>
              <a:ext cx="18300" cy="230400"/>
            </a:xfrm>
            <a:prstGeom prst="rect">
              <a:avLst/>
            </a:prstGeom>
            <a:solidFill>
              <a:schemeClr val="lt1"/>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578" name="Google Shape;578;p43"/>
            <p:cNvSpPr/>
            <p:nvPr/>
          </p:nvSpPr>
          <p:spPr>
            <a:xfrm rot="-5400000">
              <a:off x="4179359" y="2347259"/>
              <a:ext cx="18300" cy="230400"/>
            </a:xfrm>
            <a:prstGeom prst="rect">
              <a:avLst/>
            </a:prstGeom>
            <a:solidFill>
              <a:schemeClr val="lt1"/>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579" name="Google Shape;579;p43"/>
            <p:cNvSpPr/>
            <p:nvPr/>
          </p:nvSpPr>
          <p:spPr>
            <a:xfrm rot="-5400000">
              <a:off x="4409817" y="2347259"/>
              <a:ext cx="18300" cy="230400"/>
            </a:xfrm>
            <a:prstGeom prst="rect">
              <a:avLst/>
            </a:prstGeom>
            <a:solidFill>
              <a:schemeClr val="lt1"/>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grpSp>
      <p:sp>
        <p:nvSpPr>
          <p:cNvPr id="580" name="Google Shape;580;p43"/>
          <p:cNvSpPr/>
          <p:nvPr/>
        </p:nvSpPr>
        <p:spPr>
          <a:xfrm>
            <a:off x="85387" y="715334"/>
            <a:ext cx="636552" cy="486000"/>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81" name="Google Shape;581;p43"/>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None/>
              <a:defRPr>
                <a:solidFill>
                  <a:schemeClr val="lt1"/>
                </a:solidFill>
              </a:defRPr>
            </a:lvl1pPr>
            <a:lvl2pPr lvl="1" algn="l">
              <a:lnSpc>
                <a:spcPct val="100000"/>
              </a:lnSpc>
              <a:spcBef>
                <a:spcPts val="0"/>
              </a:spcBef>
              <a:spcAft>
                <a:spcPts val="0"/>
              </a:spcAft>
              <a:buClr>
                <a:schemeClr val="lt1"/>
              </a:buClr>
              <a:buSzPts val="600"/>
              <a:buNone/>
              <a:defRPr>
                <a:solidFill>
                  <a:schemeClr val="lt1"/>
                </a:solidFill>
              </a:defRPr>
            </a:lvl2pPr>
            <a:lvl3pPr lvl="2" algn="l">
              <a:lnSpc>
                <a:spcPct val="100000"/>
              </a:lnSpc>
              <a:spcBef>
                <a:spcPts val="0"/>
              </a:spcBef>
              <a:spcAft>
                <a:spcPts val="0"/>
              </a:spcAft>
              <a:buClr>
                <a:schemeClr val="lt1"/>
              </a:buClr>
              <a:buSzPts val="600"/>
              <a:buNone/>
              <a:defRPr>
                <a:solidFill>
                  <a:schemeClr val="lt1"/>
                </a:solidFill>
              </a:defRPr>
            </a:lvl3pPr>
            <a:lvl4pPr lvl="3" algn="l">
              <a:lnSpc>
                <a:spcPct val="100000"/>
              </a:lnSpc>
              <a:spcBef>
                <a:spcPts val="0"/>
              </a:spcBef>
              <a:spcAft>
                <a:spcPts val="0"/>
              </a:spcAft>
              <a:buClr>
                <a:schemeClr val="lt1"/>
              </a:buClr>
              <a:buSzPts val="600"/>
              <a:buNone/>
              <a:defRPr>
                <a:solidFill>
                  <a:schemeClr val="lt1"/>
                </a:solidFill>
              </a:defRPr>
            </a:lvl4pPr>
            <a:lvl5pPr lvl="4" algn="l">
              <a:lnSpc>
                <a:spcPct val="100000"/>
              </a:lnSpc>
              <a:spcBef>
                <a:spcPts val="0"/>
              </a:spcBef>
              <a:spcAft>
                <a:spcPts val="0"/>
              </a:spcAft>
              <a:buClr>
                <a:schemeClr val="lt1"/>
              </a:buClr>
              <a:buSzPts val="600"/>
              <a:buNone/>
              <a:defRPr>
                <a:solidFill>
                  <a:schemeClr val="lt1"/>
                </a:solidFill>
              </a:defRPr>
            </a:lvl5pPr>
            <a:lvl6pPr lvl="5" algn="l">
              <a:lnSpc>
                <a:spcPct val="100000"/>
              </a:lnSpc>
              <a:spcBef>
                <a:spcPts val="0"/>
              </a:spcBef>
              <a:spcAft>
                <a:spcPts val="0"/>
              </a:spcAft>
              <a:buClr>
                <a:schemeClr val="lt1"/>
              </a:buClr>
              <a:buSzPts val="600"/>
              <a:buNone/>
              <a:defRPr>
                <a:solidFill>
                  <a:schemeClr val="lt1"/>
                </a:solidFill>
              </a:defRPr>
            </a:lvl6pPr>
            <a:lvl7pPr lvl="6" algn="l">
              <a:lnSpc>
                <a:spcPct val="100000"/>
              </a:lnSpc>
              <a:spcBef>
                <a:spcPts val="0"/>
              </a:spcBef>
              <a:spcAft>
                <a:spcPts val="0"/>
              </a:spcAft>
              <a:buClr>
                <a:schemeClr val="lt1"/>
              </a:buClr>
              <a:buSzPts val="600"/>
              <a:buNone/>
              <a:defRPr>
                <a:solidFill>
                  <a:schemeClr val="lt1"/>
                </a:solidFill>
              </a:defRPr>
            </a:lvl7pPr>
            <a:lvl8pPr lvl="7" algn="l">
              <a:lnSpc>
                <a:spcPct val="100000"/>
              </a:lnSpc>
              <a:spcBef>
                <a:spcPts val="0"/>
              </a:spcBef>
              <a:spcAft>
                <a:spcPts val="0"/>
              </a:spcAft>
              <a:buClr>
                <a:schemeClr val="lt1"/>
              </a:buClr>
              <a:buSzPts val="600"/>
              <a:buNone/>
              <a:defRPr>
                <a:solidFill>
                  <a:schemeClr val="lt1"/>
                </a:solidFill>
              </a:defRPr>
            </a:lvl8pPr>
            <a:lvl9pPr lvl="8" algn="l">
              <a:lnSpc>
                <a:spcPct val="100000"/>
              </a:lnSpc>
              <a:spcBef>
                <a:spcPts val="0"/>
              </a:spcBef>
              <a:spcAft>
                <a:spcPts val="0"/>
              </a:spcAft>
              <a:buClr>
                <a:schemeClr val="lt1"/>
              </a:buClr>
              <a:buSzPts val="600"/>
              <a:buNone/>
              <a:defRPr>
                <a:solidFill>
                  <a:schemeClr val="lt1"/>
                </a:solidFill>
              </a:defRPr>
            </a:lvl9pPr>
          </a:lstStyle>
          <a:p>
            <a:endParaRPr/>
          </a:p>
        </p:txBody>
      </p:sp>
      <p:sp>
        <p:nvSpPr>
          <p:cNvPr id="582" name="Google Shape;582;p43"/>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583" name="Google Shape;583;p43"/>
          <p:cNvPicPr preferRelativeResize="0"/>
          <p:nvPr/>
        </p:nvPicPr>
        <p:blipFill rotWithShape="1">
          <a:blip r:embed="rId2">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Quotes+Headshot, Black">
  <p:cSld name="Quotes-2_1">
    <p:bg>
      <p:bgPr>
        <a:solidFill>
          <a:schemeClr val="dk1"/>
        </a:solidFill>
        <a:effectLst/>
      </p:bgPr>
    </p:bg>
    <p:spTree>
      <p:nvGrpSpPr>
        <p:cNvPr id="1" name="Shape 595"/>
        <p:cNvGrpSpPr/>
        <p:nvPr/>
      </p:nvGrpSpPr>
      <p:grpSpPr>
        <a:xfrm>
          <a:off x="0" y="0"/>
          <a:ext cx="0" cy="0"/>
          <a:chOff x="0" y="0"/>
          <a:chExt cx="0" cy="0"/>
        </a:xfrm>
      </p:grpSpPr>
      <p:sp>
        <p:nvSpPr>
          <p:cNvPr id="596" name="Google Shape;596;p45"/>
          <p:cNvSpPr/>
          <p:nvPr/>
        </p:nvSpPr>
        <p:spPr>
          <a:xfrm rot="-5400000">
            <a:off x="4510425" y="529875"/>
            <a:ext cx="115800" cy="9153600"/>
          </a:xfrm>
          <a:prstGeom prst="rect">
            <a:avLst/>
          </a:prstGeom>
          <a:gradFill>
            <a:gsLst>
              <a:gs pos="0">
                <a:srgbClr val="131313"/>
              </a:gs>
              <a:gs pos="100000">
                <a:srgbClr val="39169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45"/>
          <p:cNvSpPr txBox="1">
            <a:spLocks noGrp="1"/>
          </p:cNvSpPr>
          <p:nvPr>
            <p:ph type="body" idx="1"/>
          </p:nvPr>
        </p:nvSpPr>
        <p:spPr>
          <a:xfrm>
            <a:off x="403650" y="1245350"/>
            <a:ext cx="3984300" cy="1631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2400"/>
              <a:buNone/>
              <a:defRPr sz="2400">
                <a:solidFill>
                  <a:schemeClr val="lt1"/>
                </a:solidFill>
              </a:defRPr>
            </a:lvl1pPr>
            <a:lvl2pPr marL="914400" lvl="1" indent="-228600" algn="l">
              <a:lnSpc>
                <a:spcPct val="100000"/>
              </a:lnSpc>
              <a:spcBef>
                <a:spcPts val="600"/>
              </a:spcBef>
              <a:spcAft>
                <a:spcPts val="0"/>
              </a:spcAft>
              <a:buClr>
                <a:schemeClr val="lt1"/>
              </a:buClr>
              <a:buSzPts val="1800"/>
              <a:buNone/>
              <a:defRPr>
                <a:solidFill>
                  <a:schemeClr val="lt1"/>
                </a:solidFill>
              </a:defRPr>
            </a:lvl2pPr>
            <a:lvl3pPr marL="1371600" lvl="2" indent="-228600" algn="l">
              <a:lnSpc>
                <a:spcPct val="100000"/>
              </a:lnSpc>
              <a:spcBef>
                <a:spcPts val="600"/>
              </a:spcBef>
              <a:spcAft>
                <a:spcPts val="0"/>
              </a:spcAft>
              <a:buClr>
                <a:schemeClr val="lt1"/>
              </a:buClr>
              <a:buSzPts val="1800"/>
              <a:buNone/>
              <a:defRPr>
                <a:solidFill>
                  <a:schemeClr val="lt1"/>
                </a:solidFill>
              </a:defRPr>
            </a:lvl3pPr>
            <a:lvl4pPr marL="1828800" lvl="3" indent="-228600" algn="l">
              <a:lnSpc>
                <a:spcPct val="100000"/>
              </a:lnSpc>
              <a:spcBef>
                <a:spcPts val="600"/>
              </a:spcBef>
              <a:spcAft>
                <a:spcPts val="0"/>
              </a:spcAft>
              <a:buClr>
                <a:schemeClr val="lt1"/>
              </a:buClr>
              <a:buSzPts val="1350"/>
              <a:buNone/>
              <a:defRPr>
                <a:solidFill>
                  <a:schemeClr val="lt1"/>
                </a:solidFill>
              </a:defRPr>
            </a:lvl4pPr>
            <a:lvl5pPr marL="2286000" lvl="4" indent="-228600" algn="l">
              <a:lnSpc>
                <a:spcPct val="100000"/>
              </a:lnSpc>
              <a:spcBef>
                <a:spcPts val="270"/>
              </a:spcBef>
              <a:spcAft>
                <a:spcPts val="0"/>
              </a:spcAft>
              <a:buClr>
                <a:schemeClr val="lt1"/>
              </a:buClr>
              <a:buSzPts val="1350"/>
              <a:buNone/>
              <a:defRPr>
                <a:solidFill>
                  <a:schemeClr val="lt1"/>
                </a:solidFill>
              </a:defRPr>
            </a:lvl5pPr>
            <a:lvl6pPr marL="2743200" lvl="5" indent="-342900" algn="l">
              <a:lnSpc>
                <a:spcPct val="100000"/>
              </a:lnSpc>
              <a:spcBef>
                <a:spcPts val="360"/>
              </a:spcBef>
              <a:spcAft>
                <a:spcPts val="0"/>
              </a:spcAft>
              <a:buClr>
                <a:schemeClr val="lt1"/>
              </a:buClr>
              <a:buSzPts val="1800"/>
              <a:buChar char="•"/>
              <a:defRPr>
                <a:solidFill>
                  <a:schemeClr val="lt1"/>
                </a:solidFill>
              </a:defRPr>
            </a:lvl6pPr>
            <a:lvl7pPr marL="3200400" lvl="6" indent="-342900" algn="l">
              <a:lnSpc>
                <a:spcPct val="100000"/>
              </a:lnSpc>
              <a:spcBef>
                <a:spcPts val="360"/>
              </a:spcBef>
              <a:spcAft>
                <a:spcPts val="0"/>
              </a:spcAft>
              <a:buClr>
                <a:schemeClr val="lt1"/>
              </a:buClr>
              <a:buSzPts val="1800"/>
              <a:buChar char="•"/>
              <a:defRPr>
                <a:solidFill>
                  <a:schemeClr val="lt1"/>
                </a:solidFill>
              </a:defRPr>
            </a:lvl7pPr>
            <a:lvl8pPr marL="3657600" lvl="7" indent="-342900" algn="l">
              <a:lnSpc>
                <a:spcPct val="100000"/>
              </a:lnSpc>
              <a:spcBef>
                <a:spcPts val="360"/>
              </a:spcBef>
              <a:spcAft>
                <a:spcPts val="0"/>
              </a:spcAft>
              <a:buClr>
                <a:schemeClr val="lt1"/>
              </a:buClr>
              <a:buSzPts val="1800"/>
              <a:buChar char="•"/>
              <a:defRPr>
                <a:solidFill>
                  <a:schemeClr val="lt1"/>
                </a:solidFill>
              </a:defRPr>
            </a:lvl8pPr>
            <a:lvl9pPr marL="4114800" lvl="8" indent="-342900" algn="l">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sp>
        <p:nvSpPr>
          <p:cNvPr id="598" name="Google Shape;598;p45"/>
          <p:cNvSpPr txBox="1">
            <a:spLocks noGrp="1"/>
          </p:cNvSpPr>
          <p:nvPr>
            <p:ph type="body" idx="2"/>
          </p:nvPr>
        </p:nvSpPr>
        <p:spPr>
          <a:xfrm>
            <a:off x="403650" y="3126725"/>
            <a:ext cx="3984300" cy="461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200"/>
              <a:buFont typeface="Arial"/>
              <a:buNone/>
              <a:defRPr sz="1200">
                <a:solidFill>
                  <a:schemeClr val="lt1"/>
                </a:solidFill>
              </a:defRPr>
            </a:lvl1pPr>
            <a:lvl2pPr marL="914400" lvl="1" indent="-228600" algn="l">
              <a:lnSpc>
                <a:spcPct val="100000"/>
              </a:lnSpc>
              <a:spcBef>
                <a:spcPts val="600"/>
              </a:spcBef>
              <a:spcAft>
                <a:spcPts val="0"/>
              </a:spcAft>
              <a:buClr>
                <a:schemeClr val="lt1"/>
              </a:buClr>
              <a:buSzPts val="1100"/>
              <a:buFont typeface="Arial"/>
              <a:buNone/>
              <a:defRPr sz="1100">
                <a:solidFill>
                  <a:schemeClr val="lt1"/>
                </a:solidFill>
              </a:defRPr>
            </a:lvl2pPr>
            <a:lvl3pPr marL="1371600" lvl="2" indent="-228600" algn="l">
              <a:lnSpc>
                <a:spcPct val="100000"/>
              </a:lnSpc>
              <a:spcBef>
                <a:spcPts val="600"/>
              </a:spcBef>
              <a:spcAft>
                <a:spcPts val="0"/>
              </a:spcAft>
              <a:buClr>
                <a:schemeClr val="lt1"/>
              </a:buClr>
              <a:buSzPts val="1100"/>
              <a:buFont typeface="Arial"/>
              <a:buNone/>
              <a:defRPr sz="1100">
                <a:solidFill>
                  <a:schemeClr val="lt1"/>
                </a:solidFill>
              </a:defRPr>
            </a:lvl3pPr>
            <a:lvl4pPr marL="1828800" lvl="3" indent="-228600" algn="l">
              <a:lnSpc>
                <a:spcPct val="100000"/>
              </a:lnSpc>
              <a:spcBef>
                <a:spcPts val="600"/>
              </a:spcBef>
              <a:spcAft>
                <a:spcPts val="0"/>
              </a:spcAft>
              <a:buClr>
                <a:schemeClr val="lt1"/>
              </a:buClr>
              <a:buSzPts val="1100"/>
              <a:buFont typeface="Arial"/>
              <a:buNone/>
              <a:defRPr sz="1100">
                <a:solidFill>
                  <a:schemeClr val="lt1"/>
                </a:solidFill>
              </a:defRPr>
            </a:lvl4pPr>
            <a:lvl5pPr marL="2286000" lvl="4" indent="-228600" algn="l">
              <a:lnSpc>
                <a:spcPct val="100000"/>
              </a:lnSpc>
              <a:spcBef>
                <a:spcPts val="220"/>
              </a:spcBef>
              <a:spcAft>
                <a:spcPts val="0"/>
              </a:spcAft>
              <a:buClr>
                <a:schemeClr val="lt1"/>
              </a:buClr>
              <a:buSzPts val="1100"/>
              <a:buFont typeface="Arial"/>
              <a:buNone/>
              <a:defRPr sz="1100">
                <a:solidFill>
                  <a:schemeClr val="lt1"/>
                </a:solidFill>
              </a:defRPr>
            </a:lvl5pPr>
            <a:lvl6pPr marL="2743200" lvl="5" indent="-342900" algn="l">
              <a:lnSpc>
                <a:spcPct val="100000"/>
              </a:lnSpc>
              <a:spcBef>
                <a:spcPts val="360"/>
              </a:spcBef>
              <a:spcAft>
                <a:spcPts val="0"/>
              </a:spcAft>
              <a:buClr>
                <a:schemeClr val="lt1"/>
              </a:buClr>
              <a:buSzPts val="1800"/>
              <a:buChar char="•"/>
              <a:defRPr>
                <a:solidFill>
                  <a:schemeClr val="lt1"/>
                </a:solidFill>
              </a:defRPr>
            </a:lvl6pPr>
            <a:lvl7pPr marL="3200400" lvl="6" indent="-342900" algn="l">
              <a:lnSpc>
                <a:spcPct val="100000"/>
              </a:lnSpc>
              <a:spcBef>
                <a:spcPts val="360"/>
              </a:spcBef>
              <a:spcAft>
                <a:spcPts val="0"/>
              </a:spcAft>
              <a:buClr>
                <a:schemeClr val="lt1"/>
              </a:buClr>
              <a:buSzPts val="1800"/>
              <a:buChar char="•"/>
              <a:defRPr>
                <a:solidFill>
                  <a:schemeClr val="lt1"/>
                </a:solidFill>
              </a:defRPr>
            </a:lvl7pPr>
            <a:lvl8pPr marL="3657600" lvl="7" indent="-342900" algn="l">
              <a:lnSpc>
                <a:spcPct val="100000"/>
              </a:lnSpc>
              <a:spcBef>
                <a:spcPts val="360"/>
              </a:spcBef>
              <a:spcAft>
                <a:spcPts val="0"/>
              </a:spcAft>
              <a:buClr>
                <a:schemeClr val="lt1"/>
              </a:buClr>
              <a:buSzPts val="1800"/>
              <a:buChar char="•"/>
              <a:defRPr>
                <a:solidFill>
                  <a:schemeClr val="lt1"/>
                </a:solidFill>
              </a:defRPr>
            </a:lvl8pPr>
            <a:lvl9pPr marL="4114800" lvl="8" indent="-342900" algn="l">
              <a:lnSpc>
                <a:spcPct val="100000"/>
              </a:lnSpc>
              <a:spcBef>
                <a:spcPts val="360"/>
              </a:spcBef>
              <a:spcAft>
                <a:spcPts val="0"/>
              </a:spcAft>
              <a:buClr>
                <a:schemeClr val="lt1"/>
              </a:buClr>
              <a:buSzPts val="1800"/>
              <a:buChar char="•"/>
              <a:defRPr>
                <a:solidFill>
                  <a:schemeClr val="lt1"/>
                </a:solidFill>
              </a:defRPr>
            </a:lvl9pPr>
          </a:lstStyle>
          <a:p>
            <a:pPr lvl="0"/>
            <a:r>
              <a:rPr lang="fr-FR"/>
              <a:t>Cliquez pour modifier les styles du texte du masque</a:t>
            </a:r>
          </a:p>
        </p:txBody>
      </p:sp>
      <p:grpSp>
        <p:nvGrpSpPr>
          <p:cNvPr id="599" name="Google Shape;599;p45"/>
          <p:cNvGrpSpPr/>
          <p:nvPr/>
        </p:nvGrpSpPr>
        <p:grpSpPr>
          <a:xfrm>
            <a:off x="403643" y="2992812"/>
            <a:ext cx="691316" cy="18300"/>
            <a:chOff x="3842851" y="2453309"/>
            <a:chExt cx="691316" cy="18300"/>
          </a:xfrm>
        </p:grpSpPr>
        <p:sp>
          <p:nvSpPr>
            <p:cNvPr id="600" name="Google Shape;600;p45"/>
            <p:cNvSpPr/>
            <p:nvPr/>
          </p:nvSpPr>
          <p:spPr>
            <a:xfrm rot="-5400000">
              <a:off x="3948901" y="2347259"/>
              <a:ext cx="18300" cy="230400"/>
            </a:xfrm>
            <a:prstGeom prst="rect">
              <a:avLst/>
            </a:prstGeom>
            <a:solidFill>
              <a:schemeClr val="lt1"/>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601" name="Google Shape;601;p45"/>
            <p:cNvSpPr/>
            <p:nvPr/>
          </p:nvSpPr>
          <p:spPr>
            <a:xfrm rot="-5400000">
              <a:off x="4179359" y="2347259"/>
              <a:ext cx="18300" cy="230400"/>
            </a:xfrm>
            <a:prstGeom prst="rect">
              <a:avLst/>
            </a:prstGeom>
            <a:solidFill>
              <a:schemeClr val="lt1"/>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602" name="Google Shape;602;p45"/>
            <p:cNvSpPr/>
            <p:nvPr/>
          </p:nvSpPr>
          <p:spPr>
            <a:xfrm rot="-5400000">
              <a:off x="4409817" y="2347259"/>
              <a:ext cx="18300" cy="230400"/>
            </a:xfrm>
            <a:prstGeom prst="rect">
              <a:avLst/>
            </a:prstGeom>
            <a:solidFill>
              <a:schemeClr val="lt1"/>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grpSp>
      <p:sp>
        <p:nvSpPr>
          <p:cNvPr id="603" name="Google Shape;603;p45"/>
          <p:cNvSpPr/>
          <p:nvPr/>
        </p:nvSpPr>
        <p:spPr>
          <a:xfrm>
            <a:off x="85387" y="715334"/>
            <a:ext cx="636552" cy="486000"/>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04" name="Google Shape;604;p45"/>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lt1"/>
              </a:buClr>
              <a:buSzPts val="600"/>
              <a:buNone/>
              <a:defRPr>
                <a:solidFill>
                  <a:schemeClr val="lt1"/>
                </a:solidFill>
              </a:defRPr>
            </a:lvl1pPr>
            <a:lvl2pPr lvl="1" algn="l">
              <a:lnSpc>
                <a:spcPct val="100000"/>
              </a:lnSpc>
              <a:spcBef>
                <a:spcPts val="0"/>
              </a:spcBef>
              <a:spcAft>
                <a:spcPts val="0"/>
              </a:spcAft>
              <a:buClr>
                <a:schemeClr val="lt1"/>
              </a:buClr>
              <a:buSzPts val="600"/>
              <a:buNone/>
              <a:defRPr>
                <a:solidFill>
                  <a:schemeClr val="lt1"/>
                </a:solidFill>
              </a:defRPr>
            </a:lvl2pPr>
            <a:lvl3pPr lvl="2" algn="l">
              <a:lnSpc>
                <a:spcPct val="100000"/>
              </a:lnSpc>
              <a:spcBef>
                <a:spcPts val="0"/>
              </a:spcBef>
              <a:spcAft>
                <a:spcPts val="0"/>
              </a:spcAft>
              <a:buClr>
                <a:schemeClr val="lt1"/>
              </a:buClr>
              <a:buSzPts val="600"/>
              <a:buNone/>
              <a:defRPr>
                <a:solidFill>
                  <a:schemeClr val="lt1"/>
                </a:solidFill>
              </a:defRPr>
            </a:lvl3pPr>
            <a:lvl4pPr lvl="3" algn="l">
              <a:lnSpc>
                <a:spcPct val="100000"/>
              </a:lnSpc>
              <a:spcBef>
                <a:spcPts val="0"/>
              </a:spcBef>
              <a:spcAft>
                <a:spcPts val="0"/>
              </a:spcAft>
              <a:buClr>
                <a:schemeClr val="lt1"/>
              </a:buClr>
              <a:buSzPts val="600"/>
              <a:buNone/>
              <a:defRPr>
                <a:solidFill>
                  <a:schemeClr val="lt1"/>
                </a:solidFill>
              </a:defRPr>
            </a:lvl4pPr>
            <a:lvl5pPr lvl="4" algn="l">
              <a:lnSpc>
                <a:spcPct val="100000"/>
              </a:lnSpc>
              <a:spcBef>
                <a:spcPts val="0"/>
              </a:spcBef>
              <a:spcAft>
                <a:spcPts val="0"/>
              </a:spcAft>
              <a:buClr>
                <a:schemeClr val="lt1"/>
              </a:buClr>
              <a:buSzPts val="600"/>
              <a:buNone/>
              <a:defRPr>
                <a:solidFill>
                  <a:schemeClr val="lt1"/>
                </a:solidFill>
              </a:defRPr>
            </a:lvl5pPr>
            <a:lvl6pPr lvl="5" algn="l">
              <a:lnSpc>
                <a:spcPct val="100000"/>
              </a:lnSpc>
              <a:spcBef>
                <a:spcPts val="0"/>
              </a:spcBef>
              <a:spcAft>
                <a:spcPts val="0"/>
              </a:spcAft>
              <a:buClr>
                <a:schemeClr val="lt1"/>
              </a:buClr>
              <a:buSzPts val="600"/>
              <a:buNone/>
              <a:defRPr>
                <a:solidFill>
                  <a:schemeClr val="lt1"/>
                </a:solidFill>
              </a:defRPr>
            </a:lvl6pPr>
            <a:lvl7pPr lvl="6" algn="l">
              <a:lnSpc>
                <a:spcPct val="100000"/>
              </a:lnSpc>
              <a:spcBef>
                <a:spcPts val="0"/>
              </a:spcBef>
              <a:spcAft>
                <a:spcPts val="0"/>
              </a:spcAft>
              <a:buClr>
                <a:schemeClr val="lt1"/>
              </a:buClr>
              <a:buSzPts val="600"/>
              <a:buNone/>
              <a:defRPr>
                <a:solidFill>
                  <a:schemeClr val="lt1"/>
                </a:solidFill>
              </a:defRPr>
            </a:lvl7pPr>
            <a:lvl8pPr lvl="7" algn="l">
              <a:lnSpc>
                <a:spcPct val="100000"/>
              </a:lnSpc>
              <a:spcBef>
                <a:spcPts val="0"/>
              </a:spcBef>
              <a:spcAft>
                <a:spcPts val="0"/>
              </a:spcAft>
              <a:buClr>
                <a:schemeClr val="lt1"/>
              </a:buClr>
              <a:buSzPts val="600"/>
              <a:buNone/>
              <a:defRPr>
                <a:solidFill>
                  <a:schemeClr val="lt1"/>
                </a:solidFill>
              </a:defRPr>
            </a:lvl8pPr>
            <a:lvl9pPr lvl="8" algn="l">
              <a:lnSpc>
                <a:spcPct val="100000"/>
              </a:lnSpc>
              <a:spcBef>
                <a:spcPts val="0"/>
              </a:spcBef>
              <a:spcAft>
                <a:spcPts val="0"/>
              </a:spcAft>
              <a:buClr>
                <a:schemeClr val="lt1"/>
              </a:buClr>
              <a:buSzPts val="600"/>
              <a:buNone/>
              <a:defRPr>
                <a:solidFill>
                  <a:schemeClr val="lt1"/>
                </a:solidFill>
              </a:defRPr>
            </a:lvl9pPr>
          </a:lstStyle>
          <a:p>
            <a:endParaRPr/>
          </a:p>
        </p:txBody>
      </p:sp>
      <p:sp>
        <p:nvSpPr>
          <p:cNvPr id="605" name="Google Shape;605;p45"/>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606" name="Google Shape;606;p45"/>
          <p:cNvPicPr preferRelativeResize="0"/>
          <p:nvPr/>
        </p:nvPicPr>
        <p:blipFill rotWithShape="1">
          <a:blip r:embed="rId2">
            <a:alphaModFix/>
          </a:blip>
          <a:srcRect/>
          <a:stretch/>
        </p:blipFill>
        <p:spPr>
          <a:xfrm>
            <a:off x="186938" y="4838531"/>
            <a:ext cx="142715" cy="99175"/>
          </a:xfrm>
          <a:prstGeom prst="rect">
            <a:avLst/>
          </a:prstGeom>
          <a:noFill/>
          <a:ln>
            <a:noFill/>
          </a:ln>
        </p:spPr>
      </p:pic>
      <p:pic>
        <p:nvPicPr>
          <p:cNvPr id="607" name="Google Shape;607;p45"/>
          <p:cNvPicPr preferRelativeResize="0"/>
          <p:nvPr/>
        </p:nvPicPr>
        <p:blipFill rotWithShape="1">
          <a:blip r:embed="rId3">
            <a:alphaModFix/>
          </a:blip>
          <a:srcRect l="-822" t="19" r="-822" b="28"/>
          <a:stretch/>
        </p:blipFill>
        <p:spPr>
          <a:xfrm>
            <a:off x="5082200" y="686200"/>
            <a:ext cx="3833202" cy="3771100"/>
          </a:xfrm>
          <a:prstGeom prst="rect">
            <a:avLst/>
          </a:prstGeom>
          <a:noFill/>
          <a:ln>
            <a:noFill/>
          </a:ln>
        </p:spPr>
      </p:pic>
      <p:sp>
        <p:nvSpPr>
          <p:cNvPr id="608" name="Google Shape;608;p45"/>
          <p:cNvSpPr>
            <a:spLocks noGrp="1"/>
          </p:cNvSpPr>
          <p:nvPr>
            <p:ph type="pic" idx="3"/>
          </p:nvPr>
        </p:nvSpPr>
        <p:spPr>
          <a:xfrm>
            <a:off x="5504073" y="1028707"/>
            <a:ext cx="2999400" cy="2996400"/>
          </a:xfrm>
          <a:prstGeom prst="ellipse">
            <a:avLst/>
          </a:prstGeom>
          <a:solidFill>
            <a:srgbClr val="BFBFBF"/>
          </a:solidFill>
          <a:ln w="9525" cap="flat" cmpd="sng">
            <a:solidFill>
              <a:schemeClr val="lt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s+Headshot, White">
  <p:cSld name="Quotes-3_1">
    <p:bg>
      <p:bgPr>
        <a:solidFill>
          <a:schemeClr val="lt1"/>
        </a:solidFill>
        <a:effectLst/>
      </p:bgPr>
    </p:bg>
    <p:spTree>
      <p:nvGrpSpPr>
        <p:cNvPr id="1" name="Shape 609"/>
        <p:cNvGrpSpPr/>
        <p:nvPr/>
      </p:nvGrpSpPr>
      <p:grpSpPr>
        <a:xfrm>
          <a:off x="0" y="0"/>
          <a:ext cx="0" cy="0"/>
          <a:chOff x="0" y="0"/>
          <a:chExt cx="0" cy="0"/>
        </a:xfrm>
      </p:grpSpPr>
      <p:sp>
        <p:nvSpPr>
          <p:cNvPr id="610" name="Google Shape;610;p46"/>
          <p:cNvSpPr txBox="1">
            <a:spLocks noGrp="1"/>
          </p:cNvSpPr>
          <p:nvPr>
            <p:ph type="body" idx="1"/>
          </p:nvPr>
        </p:nvSpPr>
        <p:spPr>
          <a:xfrm>
            <a:off x="403650" y="1245350"/>
            <a:ext cx="3984300" cy="1631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2400"/>
              <a:buNone/>
              <a:defRPr sz="2400">
                <a:solidFill>
                  <a:schemeClr val="dk1"/>
                </a:solidFill>
              </a:defRPr>
            </a:lvl1pPr>
            <a:lvl2pPr marL="914400" lvl="1" indent="-228600" algn="l">
              <a:lnSpc>
                <a:spcPct val="100000"/>
              </a:lnSpc>
              <a:spcBef>
                <a:spcPts val="6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800"/>
              <a:buNone/>
              <a:defRPr>
                <a:solidFill>
                  <a:schemeClr val="lt1"/>
                </a:solidFill>
              </a:defRPr>
            </a:lvl3pPr>
            <a:lvl4pPr marL="1828800" lvl="3" indent="-228600" algn="l">
              <a:lnSpc>
                <a:spcPct val="100000"/>
              </a:lnSpc>
              <a:spcBef>
                <a:spcPts val="600"/>
              </a:spcBef>
              <a:spcAft>
                <a:spcPts val="0"/>
              </a:spcAft>
              <a:buSzPts val="1350"/>
              <a:buNone/>
              <a:defRPr>
                <a:solidFill>
                  <a:schemeClr val="lt1"/>
                </a:solidFill>
              </a:defRPr>
            </a:lvl4pPr>
            <a:lvl5pPr marL="2286000" lvl="4" indent="-228600" algn="l">
              <a:lnSpc>
                <a:spcPct val="100000"/>
              </a:lnSpc>
              <a:spcBef>
                <a:spcPts val="270"/>
              </a:spcBef>
              <a:spcAft>
                <a:spcPts val="0"/>
              </a:spcAft>
              <a:buSzPts val="1350"/>
              <a:buNone/>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11" name="Google Shape;611;p46"/>
          <p:cNvSpPr txBox="1">
            <a:spLocks noGrp="1"/>
          </p:cNvSpPr>
          <p:nvPr>
            <p:ph type="body" idx="2"/>
          </p:nvPr>
        </p:nvSpPr>
        <p:spPr>
          <a:xfrm>
            <a:off x="403650" y="3126725"/>
            <a:ext cx="3984300" cy="461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Font typeface="Arial"/>
              <a:buNone/>
              <a:defRPr sz="1200">
                <a:solidFill>
                  <a:schemeClr val="dk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grpSp>
        <p:nvGrpSpPr>
          <p:cNvPr id="612" name="Google Shape;612;p46"/>
          <p:cNvGrpSpPr/>
          <p:nvPr/>
        </p:nvGrpSpPr>
        <p:grpSpPr>
          <a:xfrm>
            <a:off x="403643" y="2992812"/>
            <a:ext cx="691316" cy="18300"/>
            <a:chOff x="3842851" y="2453309"/>
            <a:chExt cx="691316" cy="18300"/>
          </a:xfrm>
        </p:grpSpPr>
        <p:sp>
          <p:nvSpPr>
            <p:cNvPr id="613" name="Google Shape;613;p46"/>
            <p:cNvSpPr/>
            <p:nvPr/>
          </p:nvSpPr>
          <p:spPr>
            <a:xfrm rot="-5400000">
              <a:off x="3948901" y="2347259"/>
              <a:ext cx="18300" cy="230400"/>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14" name="Google Shape;614;p46"/>
            <p:cNvSpPr/>
            <p:nvPr/>
          </p:nvSpPr>
          <p:spPr>
            <a:xfrm rot="-5400000">
              <a:off x="4179359" y="2347259"/>
              <a:ext cx="18300" cy="230400"/>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15" name="Google Shape;615;p46"/>
            <p:cNvSpPr/>
            <p:nvPr/>
          </p:nvSpPr>
          <p:spPr>
            <a:xfrm rot="-5400000">
              <a:off x="4409817" y="2347259"/>
              <a:ext cx="18300" cy="230400"/>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sp>
        <p:nvSpPr>
          <p:cNvPr id="616" name="Google Shape;616;p46"/>
          <p:cNvSpPr/>
          <p:nvPr/>
        </p:nvSpPr>
        <p:spPr>
          <a:xfrm>
            <a:off x="85387" y="715334"/>
            <a:ext cx="636552" cy="486000"/>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7" name="Google Shape;617;p46"/>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618" name="Google Shape;618;p46"/>
          <p:cNvSpPr/>
          <p:nvPr/>
        </p:nvSpPr>
        <p:spPr>
          <a:xfrm rot="-5400000">
            <a:off x="4510425" y="529875"/>
            <a:ext cx="115800" cy="9153600"/>
          </a:xfrm>
          <a:prstGeom prst="rect">
            <a:avLst/>
          </a:prstGeom>
          <a:gradFill>
            <a:gsLst>
              <a:gs pos="0">
                <a:srgbClr val="131313"/>
              </a:gs>
              <a:gs pos="100000">
                <a:srgbClr val="391699"/>
              </a:gs>
            </a:gsLst>
            <a:lin ang="5400012" scaled="0"/>
          </a:gradFill>
          <a:ln w="9525" cap="flat" cmpd="sng">
            <a:solidFill>
              <a:schemeClr val="dk2"/>
            </a:solidFill>
            <a:prstDash val="solid"/>
            <a:round/>
            <a:headEnd type="none" w="sm" len="sm"/>
            <a:tailEnd type="none" w="sm" len="sm"/>
          </a:ln>
        </p:spPr>
        <p:txBody>
          <a:bodyPr spcFirstLastPara="1" wrap="square" lIns="91425" tIns="0" rIns="0" bIns="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46"/>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620" name="Google Shape;620;p46"/>
          <p:cNvPicPr preferRelativeResize="0"/>
          <p:nvPr/>
        </p:nvPicPr>
        <p:blipFill rotWithShape="1">
          <a:blip r:embed="rId2">
            <a:alphaModFix/>
          </a:blip>
          <a:srcRect l="-822" t="19" r="-822" b="28"/>
          <a:stretch/>
        </p:blipFill>
        <p:spPr>
          <a:xfrm>
            <a:off x="5082200" y="686200"/>
            <a:ext cx="3833202" cy="3771100"/>
          </a:xfrm>
          <a:prstGeom prst="rect">
            <a:avLst/>
          </a:prstGeom>
          <a:noFill/>
          <a:ln>
            <a:noFill/>
          </a:ln>
        </p:spPr>
      </p:pic>
      <p:sp>
        <p:nvSpPr>
          <p:cNvPr id="621" name="Google Shape;621;p46"/>
          <p:cNvSpPr>
            <a:spLocks noGrp="1"/>
          </p:cNvSpPr>
          <p:nvPr>
            <p:ph type="pic" idx="3"/>
          </p:nvPr>
        </p:nvSpPr>
        <p:spPr>
          <a:xfrm>
            <a:off x="5504073" y="1028707"/>
            <a:ext cx="2999400" cy="2996400"/>
          </a:xfrm>
          <a:prstGeom prst="ellipse">
            <a:avLst/>
          </a:prstGeom>
          <a:solidFill>
            <a:srgbClr val="BFBFBF"/>
          </a:solidFill>
          <a:ln w="9525" cap="flat" cmpd="sng">
            <a:solidFill>
              <a:schemeClr val="lt1"/>
            </a:solidFill>
            <a:prstDash val="solid"/>
            <a:round/>
            <a:headEnd type="none" w="sm" len="sm"/>
            <a:tailEnd type="none" w="sm" len="sm"/>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s Image Fill">
  <p:cSld name="Quotes Image Fill">
    <p:bg>
      <p:bgPr>
        <a:solidFill>
          <a:schemeClr val="lt1"/>
        </a:solidFill>
        <a:effectLst/>
      </p:bgPr>
    </p:bg>
    <p:spTree>
      <p:nvGrpSpPr>
        <p:cNvPr id="1" name="Shape 622"/>
        <p:cNvGrpSpPr/>
        <p:nvPr/>
      </p:nvGrpSpPr>
      <p:grpSpPr>
        <a:xfrm>
          <a:off x="0" y="0"/>
          <a:ext cx="0" cy="0"/>
          <a:chOff x="0" y="0"/>
          <a:chExt cx="0" cy="0"/>
        </a:xfrm>
      </p:grpSpPr>
      <p:sp>
        <p:nvSpPr>
          <p:cNvPr id="623" name="Google Shape;623;p47"/>
          <p:cNvSpPr>
            <a:spLocks noGrp="1"/>
          </p:cNvSpPr>
          <p:nvPr>
            <p:ph type="pic" idx="2"/>
          </p:nvPr>
        </p:nvSpPr>
        <p:spPr>
          <a:xfrm>
            <a:off x="0" y="0"/>
            <a:ext cx="2936700" cy="5143500"/>
          </a:xfrm>
          <a:prstGeom prst="rect">
            <a:avLst/>
          </a:prstGeom>
          <a:noFill/>
          <a:ln>
            <a:noFill/>
          </a:ln>
        </p:spPr>
      </p:sp>
      <p:sp>
        <p:nvSpPr>
          <p:cNvPr id="624" name="Google Shape;624;p47"/>
          <p:cNvSpPr txBox="1">
            <a:spLocks noGrp="1"/>
          </p:cNvSpPr>
          <p:nvPr>
            <p:ph type="body" idx="1"/>
          </p:nvPr>
        </p:nvSpPr>
        <p:spPr>
          <a:xfrm>
            <a:off x="3279925" y="1245350"/>
            <a:ext cx="5292600" cy="24495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0"/>
              </a:spcBef>
              <a:spcAft>
                <a:spcPts val="0"/>
              </a:spcAft>
              <a:buSzPts val="1600"/>
              <a:buNone/>
              <a:defRPr sz="1600">
                <a:solidFill>
                  <a:schemeClr val="dk1"/>
                </a:solidFill>
              </a:defRPr>
            </a:lvl1pPr>
            <a:lvl2pPr marL="914400" lvl="1" indent="-228600" algn="l">
              <a:lnSpc>
                <a:spcPct val="100000"/>
              </a:lnSpc>
              <a:spcBef>
                <a:spcPts val="600"/>
              </a:spcBef>
              <a:spcAft>
                <a:spcPts val="0"/>
              </a:spcAft>
              <a:buSzPts val="1800"/>
              <a:buNone/>
              <a:defRPr>
                <a:solidFill>
                  <a:schemeClr val="lt1"/>
                </a:solidFill>
              </a:defRPr>
            </a:lvl2pPr>
            <a:lvl3pPr marL="1371600" lvl="2" indent="-228600" algn="l">
              <a:lnSpc>
                <a:spcPct val="100000"/>
              </a:lnSpc>
              <a:spcBef>
                <a:spcPts val="600"/>
              </a:spcBef>
              <a:spcAft>
                <a:spcPts val="0"/>
              </a:spcAft>
              <a:buSzPts val="1800"/>
              <a:buNone/>
              <a:defRPr>
                <a:solidFill>
                  <a:schemeClr val="lt1"/>
                </a:solidFill>
              </a:defRPr>
            </a:lvl3pPr>
            <a:lvl4pPr marL="1828800" lvl="3" indent="-228600" algn="l">
              <a:lnSpc>
                <a:spcPct val="100000"/>
              </a:lnSpc>
              <a:spcBef>
                <a:spcPts val="600"/>
              </a:spcBef>
              <a:spcAft>
                <a:spcPts val="0"/>
              </a:spcAft>
              <a:buSzPts val="1350"/>
              <a:buNone/>
              <a:defRPr>
                <a:solidFill>
                  <a:schemeClr val="lt1"/>
                </a:solidFill>
              </a:defRPr>
            </a:lvl4pPr>
            <a:lvl5pPr marL="2286000" lvl="4" indent="-228600" algn="l">
              <a:lnSpc>
                <a:spcPct val="100000"/>
              </a:lnSpc>
              <a:spcBef>
                <a:spcPts val="270"/>
              </a:spcBef>
              <a:spcAft>
                <a:spcPts val="0"/>
              </a:spcAft>
              <a:buSzPts val="1350"/>
              <a:buNone/>
              <a:defRPr>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25" name="Google Shape;625;p47"/>
          <p:cNvSpPr txBox="1">
            <a:spLocks noGrp="1"/>
          </p:cNvSpPr>
          <p:nvPr>
            <p:ph type="body" idx="3"/>
          </p:nvPr>
        </p:nvSpPr>
        <p:spPr>
          <a:xfrm>
            <a:off x="3279825" y="4149500"/>
            <a:ext cx="5292600" cy="461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200"/>
              <a:buFont typeface="Arial"/>
              <a:buNone/>
              <a:defRPr sz="1200">
                <a:solidFill>
                  <a:schemeClr val="dk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grpSp>
        <p:nvGrpSpPr>
          <p:cNvPr id="626" name="Google Shape;626;p47"/>
          <p:cNvGrpSpPr/>
          <p:nvPr/>
        </p:nvGrpSpPr>
        <p:grpSpPr>
          <a:xfrm>
            <a:off x="3279924" y="3956570"/>
            <a:ext cx="691374" cy="18288"/>
            <a:chOff x="3842851" y="2453321"/>
            <a:chExt cx="691374" cy="18288"/>
          </a:xfrm>
        </p:grpSpPr>
        <p:sp>
          <p:nvSpPr>
            <p:cNvPr id="627" name="Google Shape;627;p47"/>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28" name="Google Shape;628;p47"/>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29" name="Google Shape;629;p47"/>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sp>
        <p:nvSpPr>
          <p:cNvPr id="630" name="Google Shape;630;p47"/>
          <p:cNvSpPr/>
          <p:nvPr/>
        </p:nvSpPr>
        <p:spPr>
          <a:xfrm>
            <a:off x="2961649" y="654063"/>
            <a:ext cx="636552" cy="486000"/>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Google Shape;631;p47"/>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632" name="Google Shape;632;p47"/>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633" name="Google Shape;633;p4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s_Two">
  <p:cSld name="Quotes_Two">
    <p:bg>
      <p:bgPr>
        <a:solidFill>
          <a:schemeClr val="lt1"/>
        </a:solidFill>
        <a:effectLst/>
      </p:bgPr>
    </p:bg>
    <p:spTree>
      <p:nvGrpSpPr>
        <p:cNvPr id="1" name="Shape 634"/>
        <p:cNvGrpSpPr/>
        <p:nvPr/>
      </p:nvGrpSpPr>
      <p:grpSpPr>
        <a:xfrm>
          <a:off x="0" y="0"/>
          <a:ext cx="0" cy="0"/>
          <a:chOff x="0" y="0"/>
          <a:chExt cx="0" cy="0"/>
        </a:xfrm>
      </p:grpSpPr>
      <p:sp>
        <p:nvSpPr>
          <p:cNvPr id="635" name="Google Shape;635;p48"/>
          <p:cNvSpPr txBox="1">
            <a:spLocks noGrp="1"/>
          </p:cNvSpPr>
          <p:nvPr>
            <p:ph type="body" idx="1"/>
          </p:nvPr>
        </p:nvSpPr>
        <p:spPr>
          <a:xfrm>
            <a:off x="403650" y="1245350"/>
            <a:ext cx="3967200" cy="16317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0"/>
              </a:spcBef>
              <a:spcAft>
                <a:spcPts val="0"/>
              </a:spcAft>
              <a:buSzPts val="1400"/>
              <a:buFont typeface="Arial"/>
              <a:buNone/>
              <a:defRPr sz="14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36" name="Google Shape;636;p48"/>
          <p:cNvSpPr txBox="1">
            <a:spLocks noGrp="1"/>
          </p:cNvSpPr>
          <p:nvPr>
            <p:ph type="body" idx="2"/>
          </p:nvPr>
        </p:nvSpPr>
        <p:spPr>
          <a:xfrm>
            <a:off x="4756475" y="1245350"/>
            <a:ext cx="3967200" cy="16317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0"/>
              </a:spcBef>
              <a:spcAft>
                <a:spcPts val="0"/>
              </a:spcAft>
              <a:buSzPts val="1400"/>
              <a:buFont typeface="Arial"/>
              <a:buNone/>
              <a:defRPr sz="14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37" name="Google Shape;637;p48"/>
          <p:cNvSpPr txBox="1">
            <a:spLocks noGrp="1"/>
          </p:cNvSpPr>
          <p:nvPr>
            <p:ph type="body" idx="3"/>
          </p:nvPr>
        </p:nvSpPr>
        <p:spPr>
          <a:xfrm>
            <a:off x="400050" y="3340625"/>
            <a:ext cx="3967200" cy="430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100"/>
              <a:buFont typeface="Arial"/>
              <a:buNone/>
              <a:defRPr sz="11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38" name="Google Shape;638;p48"/>
          <p:cNvSpPr txBox="1">
            <a:spLocks noGrp="1"/>
          </p:cNvSpPr>
          <p:nvPr>
            <p:ph type="body" idx="4"/>
          </p:nvPr>
        </p:nvSpPr>
        <p:spPr>
          <a:xfrm>
            <a:off x="4766950" y="3340625"/>
            <a:ext cx="3967200" cy="4308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100"/>
              <a:buFont typeface="Arial"/>
              <a:buNone/>
              <a:defRPr sz="11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39" name="Google Shape;639;p48"/>
          <p:cNvSpPr txBox="1">
            <a:spLocks noGrp="1"/>
          </p:cNvSpPr>
          <p:nvPr>
            <p:ph type="body" idx="5"/>
          </p:nvPr>
        </p:nvSpPr>
        <p:spPr>
          <a:xfrm>
            <a:off x="4756474" y="403975"/>
            <a:ext cx="3967200" cy="62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000"/>
              <a:buNone/>
              <a:defRPr sz="10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40" name="Google Shape;640;p48"/>
          <p:cNvSpPr txBox="1">
            <a:spLocks noGrp="1"/>
          </p:cNvSpPr>
          <p:nvPr>
            <p:ph type="body" idx="6"/>
          </p:nvPr>
        </p:nvSpPr>
        <p:spPr>
          <a:xfrm>
            <a:off x="403650" y="403975"/>
            <a:ext cx="3967200" cy="62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000"/>
              <a:buNone/>
              <a:defRPr sz="10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grpSp>
        <p:nvGrpSpPr>
          <p:cNvPr id="641" name="Google Shape;641;p48"/>
          <p:cNvGrpSpPr/>
          <p:nvPr/>
        </p:nvGrpSpPr>
        <p:grpSpPr>
          <a:xfrm>
            <a:off x="424747" y="3143845"/>
            <a:ext cx="691374" cy="18288"/>
            <a:chOff x="3842851" y="2453321"/>
            <a:chExt cx="691374" cy="18288"/>
          </a:xfrm>
        </p:grpSpPr>
        <p:sp>
          <p:nvSpPr>
            <p:cNvPr id="642" name="Google Shape;642;p48"/>
            <p:cNvSpPr/>
            <p:nvPr/>
          </p:nvSpPr>
          <p:spPr>
            <a:xfrm rot="-5400000">
              <a:off x="3948936" y="2347236"/>
              <a:ext cx="18288" cy="230458"/>
            </a:xfrm>
            <a:prstGeom prst="rect">
              <a:avLst/>
            </a:prstGeom>
            <a:solidFill>
              <a:schemeClr val="dk2"/>
            </a:solidFill>
            <a:ln>
              <a:noFill/>
            </a:ln>
          </p:spPr>
          <p:txBody>
            <a:bodyPr spcFirstLastPara="1" wrap="square" lIns="91425" tIns="0" rIns="0" bIns="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43" name="Google Shape;643;p48"/>
            <p:cNvSpPr/>
            <p:nvPr/>
          </p:nvSpPr>
          <p:spPr>
            <a:xfrm rot="-5400000">
              <a:off x="4179394" y="2347236"/>
              <a:ext cx="18288" cy="230458"/>
            </a:xfrm>
            <a:prstGeom prst="rect">
              <a:avLst/>
            </a:prstGeom>
            <a:solidFill>
              <a:schemeClr val="dk2"/>
            </a:solidFill>
            <a:ln>
              <a:noFill/>
            </a:ln>
          </p:spPr>
          <p:txBody>
            <a:bodyPr spcFirstLastPara="1" wrap="square" lIns="91425" tIns="0" rIns="0" bIns="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44" name="Google Shape;644;p48"/>
            <p:cNvSpPr/>
            <p:nvPr/>
          </p:nvSpPr>
          <p:spPr>
            <a:xfrm rot="-5400000">
              <a:off x="4409852" y="2347236"/>
              <a:ext cx="18288" cy="230458"/>
            </a:xfrm>
            <a:prstGeom prst="rect">
              <a:avLst/>
            </a:prstGeom>
            <a:solidFill>
              <a:schemeClr val="dk2"/>
            </a:solidFill>
            <a:ln>
              <a:noFill/>
            </a:ln>
          </p:spPr>
          <p:txBody>
            <a:bodyPr spcFirstLastPara="1" wrap="square" lIns="91425" tIns="0" rIns="0" bIns="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grpSp>
        <p:nvGrpSpPr>
          <p:cNvPr id="645" name="Google Shape;645;p48"/>
          <p:cNvGrpSpPr/>
          <p:nvPr/>
        </p:nvGrpSpPr>
        <p:grpSpPr>
          <a:xfrm>
            <a:off x="4783054" y="3143845"/>
            <a:ext cx="691374" cy="18288"/>
            <a:chOff x="3842851" y="2453321"/>
            <a:chExt cx="691374" cy="18288"/>
          </a:xfrm>
        </p:grpSpPr>
        <p:sp>
          <p:nvSpPr>
            <p:cNvPr id="646" name="Google Shape;646;p48"/>
            <p:cNvSpPr/>
            <p:nvPr/>
          </p:nvSpPr>
          <p:spPr>
            <a:xfrm rot="-5400000">
              <a:off x="3948936" y="2347236"/>
              <a:ext cx="18288" cy="230458"/>
            </a:xfrm>
            <a:prstGeom prst="rect">
              <a:avLst/>
            </a:prstGeom>
            <a:solidFill>
              <a:schemeClr val="dk2"/>
            </a:solidFill>
            <a:ln>
              <a:noFill/>
            </a:ln>
          </p:spPr>
          <p:txBody>
            <a:bodyPr spcFirstLastPara="1" wrap="square" lIns="91425" tIns="0" rIns="0" bIns="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47" name="Google Shape;647;p48"/>
            <p:cNvSpPr/>
            <p:nvPr/>
          </p:nvSpPr>
          <p:spPr>
            <a:xfrm rot="-5400000">
              <a:off x="4179394" y="2347236"/>
              <a:ext cx="18288" cy="230458"/>
            </a:xfrm>
            <a:prstGeom prst="rect">
              <a:avLst/>
            </a:prstGeom>
            <a:solidFill>
              <a:schemeClr val="dk2"/>
            </a:solidFill>
            <a:ln>
              <a:noFill/>
            </a:ln>
          </p:spPr>
          <p:txBody>
            <a:bodyPr spcFirstLastPara="1" wrap="square" lIns="91425" tIns="0" rIns="0" bIns="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48" name="Google Shape;648;p48"/>
            <p:cNvSpPr/>
            <p:nvPr/>
          </p:nvSpPr>
          <p:spPr>
            <a:xfrm rot="-5400000">
              <a:off x="4409852" y="2347236"/>
              <a:ext cx="18288" cy="230458"/>
            </a:xfrm>
            <a:prstGeom prst="rect">
              <a:avLst/>
            </a:prstGeom>
            <a:solidFill>
              <a:schemeClr val="dk2"/>
            </a:solidFill>
            <a:ln>
              <a:noFill/>
            </a:ln>
          </p:spPr>
          <p:txBody>
            <a:bodyPr spcFirstLastPara="1" wrap="square" lIns="91425" tIns="0" rIns="0" bIns="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sp>
        <p:nvSpPr>
          <p:cNvPr id="649" name="Google Shape;649;p48"/>
          <p:cNvSpPr/>
          <p:nvPr/>
        </p:nvSpPr>
        <p:spPr>
          <a:xfrm>
            <a:off x="168356" y="1398890"/>
            <a:ext cx="485676" cy="37081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0" name="Google Shape;650;p48"/>
          <p:cNvSpPr/>
          <p:nvPr/>
        </p:nvSpPr>
        <p:spPr>
          <a:xfrm>
            <a:off x="4513132" y="1398890"/>
            <a:ext cx="485676" cy="37081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1" name="Google Shape;651;p48"/>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652" name="Google Shape;652;p48"/>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653" name="Google Shape;653;p4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s_Three">
  <p:cSld name="Quotes_Three">
    <p:bg>
      <p:bgPr>
        <a:solidFill>
          <a:schemeClr val="lt1"/>
        </a:solidFill>
        <a:effectLst/>
      </p:bgPr>
    </p:bg>
    <p:spTree>
      <p:nvGrpSpPr>
        <p:cNvPr id="1" name="Shape 654"/>
        <p:cNvGrpSpPr/>
        <p:nvPr/>
      </p:nvGrpSpPr>
      <p:grpSpPr>
        <a:xfrm>
          <a:off x="0" y="0"/>
          <a:ext cx="0" cy="0"/>
          <a:chOff x="0" y="0"/>
          <a:chExt cx="0" cy="0"/>
        </a:xfrm>
      </p:grpSpPr>
      <p:sp>
        <p:nvSpPr>
          <p:cNvPr id="655" name="Google Shape;655;p49"/>
          <p:cNvSpPr txBox="1">
            <a:spLocks noGrp="1"/>
          </p:cNvSpPr>
          <p:nvPr>
            <p:ph type="body" idx="1"/>
          </p:nvPr>
        </p:nvSpPr>
        <p:spPr>
          <a:xfrm>
            <a:off x="421825" y="1867430"/>
            <a:ext cx="2514600" cy="17604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600"/>
              </a:spcBef>
              <a:spcAft>
                <a:spcPts val="0"/>
              </a:spcAft>
              <a:buSzPts val="1200"/>
              <a:buFont typeface="Arial"/>
              <a:buNone/>
              <a:defRPr sz="12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56" name="Google Shape;656;p49"/>
          <p:cNvSpPr txBox="1">
            <a:spLocks noGrp="1"/>
          </p:cNvSpPr>
          <p:nvPr>
            <p:ph type="body" idx="2"/>
          </p:nvPr>
        </p:nvSpPr>
        <p:spPr>
          <a:xfrm>
            <a:off x="421825" y="403975"/>
            <a:ext cx="2514600" cy="640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000"/>
              <a:buNone/>
              <a:defRPr sz="10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57" name="Google Shape;657;p49"/>
          <p:cNvSpPr txBox="1">
            <a:spLocks noGrp="1"/>
          </p:cNvSpPr>
          <p:nvPr>
            <p:ph type="body" idx="3"/>
          </p:nvPr>
        </p:nvSpPr>
        <p:spPr>
          <a:xfrm>
            <a:off x="6208925" y="4026425"/>
            <a:ext cx="2514600" cy="415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Arial"/>
              <a:buNone/>
              <a:defRPr sz="10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58" name="Google Shape;658;p49"/>
          <p:cNvSpPr txBox="1">
            <a:spLocks noGrp="1"/>
          </p:cNvSpPr>
          <p:nvPr>
            <p:ph type="body" idx="4"/>
          </p:nvPr>
        </p:nvSpPr>
        <p:spPr>
          <a:xfrm>
            <a:off x="3279925" y="1867425"/>
            <a:ext cx="2584200" cy="17604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600"/>
              </a:spcBef>
              <a:spcAft>
                <a:spcPts val="0"/>
              </a:spcAft>
              <a:buSzPts val="1200"/>
              <a:buFont typeface="Arial"/>
              <a:buNone/>
              <a:defRPr sz="12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59" name="Google Shape;659;p49"/>
          <p:cNvSpPr txBox="1">
            <a:spLocks noGrp="1"/>
          </p:cNvSpPr>
          <p:nvPr>
            <p:ph type="body" idx="5"/>
          </p:nvPr>
        </p:nvSpPr>
        <p:spPr>
          <a:xfrm>
            <a:off x="6208925" y="1867430"/>
            <a:ext cx="2514600" cy="1760400"/>
          </a:xfrm>
          <a:prstGeom prst="rect">
            <a:avLst/>
          </a:prstGeom>
          <a:noFill/>
          <a:ln>
            <a:noFill/>
          </a:ln>
        </p:spPr>
        <p:txBody>
          <a:bodyPr spcFirstLastPara="1" wrap="square" lIns="0" tIns="0" rIns="0" bIns="0" anchor="t" anchorCtr="0">
            <a:noAutofit/>
          </a:bodyPr>
          <a:lstStyle>
            <a:lvl1pPr marL="457200" lvl="0" indent="-228600" algn="l">
              <a:lnSpc>
                <a:spcPct val="150000"/>
              </a:lnSpc>
              <a:spcBef>
                <a:spcPts val="600"/>
              </a:spcBef>
              <a:spcAft>
                <a:spcPts val="0"/>
              </a:spcAft>
              <a:buSzPts val="1200"/>
              <a:buFont typeface="Arial"/>
              <a:buNone/>
              <a:defRPr sz="12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60" name="Google Shape;660;p49"/>
          <p:cNvSpPr txBox="1">
            <a:spLocks noGrp="1"/>
          </p:cNvSpPr>
          <p:nvPr>
            <p:ph type="body" idx="6"/>
          </p:nvPr>
        </p:nvSpPr>
        <p:spPr>
          <a:xfrm>
            <a:off x="3279925" y="4026425"/>
            <a:ext cx="2584200" cy="415500"/>
          </a:xfrm>
          <a:prstGeom prst="rect">
            <a:avLst/>
          </a:prstGeom>
          <a:noFill/>
          <a:ln>
            <a:noFill/>
          </a:ln>
        </p:spPr>
        <p:txBody>
          <a:bodyPr spcFirstLastPara="1" wrap="square" lIns="91425" tIns="45700" rIns="91425" bIns="45700" anchor="t" anchorCtr="0">
            <a:spAutoFit/>
          </a:bodyPr>
          <a:lstStyle>
            <a:lvl1pPr marL="457200" lvl="0" indent="-228600" algn="l">
              <a:lnSpc>
                <a:spcPct val="100000"/>
              </a:lnSpc>
              <a:spcBef>
                <a:spcPts val="0"/>
              </a:spcBef>
              <a:spcAft>
                <a:spcPts val="0"/>
              </a:spcAft>
              <a:buSzPts val="1000"/>
              <a:buFont typeface="Arial"/>
              <a:buNone/>
              <a:defRPr sz="10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61" name="Google Shape;661;p49"/>
          <p:cNvSpPr txBox="1">
            <a:spLocks noGrp="1"/>
          </p:cNvSpPr>
          <p:nvPr>
            <p:ph type="body" idx="7"/>
          </p:nvPr>
        </p:nvSpPr>
        <p:spPr>
          <a:xfrm>
            <a:off x="421825" y="4026425"/>
            <a:ext cx="2514600" cy="4155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SzPts val="1000"/>
              <a:buFont typeface="Arial"/>
              <a:buNone/>
              <a:defRPr sz="1000"/>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62" name="Google Shape;662;p49"/>
          <p:cNvSpPr txBox="1">
            <a:spLocks noGrp="1"/>
          </p:cNvSpPr>
          <p:nvPr>
            <p:ph type="body" idx="8"/>
          </p:nvPr>
        </p:nvSpPr>
        <p:spPr>
          <a:xfrm>
            <a:off x="3279925" y="403975"/>
            <a:ext cx="2584200" cy="62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000"/>
              <a:buNone/>
              <a:defRPr sz="10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663" name="Google Shape;663;p49"/>
          <p:cNvSpPr txBox="1">
            <a:spLocks noGrp="1"/>
          </p:cNvSpPr>
          <p:nvPr>
            <p:ph type="body" idx="9"/>
          </p:nvPr>
        </p:nvSpPr>
        <p:spPr>
          <a:xfrm>
            <a:off x="6208925" y="403975"/>
            <a:ext cx="2514600" cy="624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000"/>
              <a:buNone/>
              <a:defRPr sz="10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grpSp>
        <p:nvGrpSpPr>
          <p:cNvPr id="664" name="Google Shape;664;p49"/>
          <p:cNvGrpSpPr/>
          <p:nvPr/>
        </p:nvGrpSpPr>
        <p:grpSpPr>
          <a:xfrm>
            <a:off x="421825" y="3817983"/>
            <a:ext cx="691374" cy="18288"/>
            <a:chOff x="3842851" y="2453321"/>
            <a:chExt cx="691374" cy="18288"/>
          </a:xfrm>
        </p:grpSpPr>
        <p:sp>
          <p:nvSpPr>
            <p:cNvPr id="665" name="Google Shape;665;p49"/>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66" name="Google Shape;666;p49"/>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67" name="Google Shape;667;p49"/>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grpSp>
        <p:nvGrpSpPr>
          <p:cNvPr id="668" name="Google Shape;668;p49"/>
          <p:cNvGrpSpPr/>
          <p:nvPr/>
        </p:nvGrpSpPr>
        <p:grpSpPr>
          <a:xfrm>
            <a:off x="3287521" y="3817983"/>
            <a:ext cx="691374" cy="18288"/>
            <a:chOff x="3842851" y="2453321"/>
            <a:chExt cx="691374" cy="18288"/>
          </a:xfrm>
        </p:grpSpPr>
        <p:sp>
          <p:nvSpPr>
            <p:cNvPr id="669" name="Google Shape;669;p49"/>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70" name="Google Shape;670;p49"/>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71" name="Google Shape;671;p49"/>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grpSp>
        <p:nvGrpSpPr>
          <p:cNvPr id="672" name="Google Shape;672;p49"/>
          <p:cNvGrpSpPr/>
          <p:nvPr/>
        </p:nvGrpSpPr>
        <p:grpSpPr>
          <a:xfrm>
            <a:off x="6223920" y="3829645"/>
            <a:ext cx="691374" cy="18288"/>
            <a:chOff x="3842851" y="2453321"/>
            <a:chExt cx="691374" cy="18288"/>
          </a:xfrm>
        </p:grpSpPr>
        <p:sp>
          <p:nvSpPr>
            <p:cNvPr id="673" name="Google Shape;673;p49"/>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74" name="Google Shape;674;p49"/>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675" name="Google Shape;675;p49"/>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sp>
        <p:nvSpPr>
          <p:cNvPr id="676" name="Google Shape;676;p49"/>
          <p:cNvSpPr/>
          <p:nvPr/>
        </p:nvSpPr>
        <p:spPr>
          <a:xfrm>
            <a:off x="183876" y="1398890"/>
            <a:ext cx="485676" cy="37081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p49"/>
          <p:cNvSpPr/>
          <p:nvPr/>
        </p:nvSpPr>
        <p:spPr>
          <a:xfrm>
            <a:off x="3042642" y="1398890"/>
            <a:ext cx="485676" cy="37081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Google Shape;678;p49"/>
          <p:cNvSpPr/>
          <p:nvPr/>
        </p:nvSpPr>
        <p:spPr>
          <a:xfrm>
            <a:off x="5961510" y="1398890"/>
            <a:ext cx="485676" cy="370818"/>
          </a:xfrm>
          <a:custGeom>
            <a:avLst/>
            <a:gdLst/>
            <a:ahLst/>
            <a:cxnLst/>
            <a:rect l="l" t="t" r="r" b="b"/>
            <a:pathLst>
              <a:path w="21600" h="21600" extrusionOk="0">
                <a:moveTo>
                  <a:pt x="18042" y="12510"/>
                </a:moveTo>
                <a:cubicBezTo>
                  <a:pt x="18358" y="10854"/>
                  <a:pt x="18783" y="9169"/>
                  <a:pt x="19316" y="7461"/>
                </a:cubicBezTo>
                <a:cubicBezTo>
                  <a:pt x="19850" y="5751"/>
                  <a:pt x="20613" y="3965"/>
                  <a:pt x="21600" y="2099"/>
                </a:cubicBezTo>
                <a:lnTo>
                  <a:pt x="18812" y="0"/>
                </a:lnTo>
                <a:cubicBezTo>
                  <a:pt x="16202" y="3370"/>
                  <a:pt x="14411" y="6374"/>
                  <a:pt x="13443" y="9014"/>
                </a:cubicBezTo>
                <a:cubicBezTo>
                  <a:pt x="12475" y="11657"/>
                  <a:pt x="11990" y="13832"/>
                  <a:pt x="11990" y="15539"/>
                </a:cubicBezTo>
                <a:cubicBezTo>
                  <a:pt x="11990" y="17044"/>
                  <a:pt x="12226" y="18249"/>
                  <a:pt x="12702" y="19153"/>
                </a:cubicBezTo>
                <a:cubicBezTo>
                  <a:pt x="13178" y="20060"/>
                  <a:pt x="13769" y="20696"/>
                  <a:pt x="14481" y="21056"/>
                </a:cubicBezTo>
                <a:cubicBezTo>
                  <a:pt x="15193" y="21417"/>
                  <a:pt x="15886" y="21600"/>
                  <a:pt x="16557" y="21600"/>
                </a:cubicBezTo>
                <a:cubicBezTo>
                  <a:pt x="17863" y="21600"/>
                  <a:pt x="18863" y="21176"/>
                  <a:pt x="19553" y="20316"/>
                </a:cubicBezTo>
                <a:cubicBezTo>
                  <a:pt x="20246" y="19466"/>
                  <a:pt x="20712" y="18416"/>
                  <a:pt x="20948" y="17174"/>
                </a:cubicBezTo>
                <a:cubicBezTo>
                  <a:pt x="21185" y="15928"/>
                  <a:pt x="21245" y="14714"/>
                  <a:pt x="21127" y="13522"/>
                </a:cubicBezTo>
                <a:cubicBezTo>
                  <a:pt x="21127" y="13522"/>
                  <a:pt x="18042" y="12510"/>
                  <a:pt x="18042" y="12510"/>
                </a:cubicBezTo>
                <a:close/>
                <a:moveTo>
                  <a:pt x="9137" y="13522"/>
                </a:moveTo>
                <a:cubicBezTo>
                  <a:pt x="9255" y="14714"/>
                  <a:pt x="9197" y="15928"/>
                  <a:pt x="8958" y="17174"/>
                </a:cubicBezTo>
                <a:cubicBezTo>
                  <a:pt x="8722" y="18416"/>
                  <a:pt x="8256" y="19466"/>
                  <a:pt x="7565" y="20316"/>
                </a:cubicBezTo>
                <a:cubicBezTo>
                  <a:pt x="6873" y="21176"/>
                  <a:pt x="5873" y="21600"/>
                  <a:pt x="4570" y="21600"/>
                </a:cubicBezTo>
                <a:cubicBezTo>
                  <a:pt x="3896" y="21600"/>
                  <a:pt x="3203" y="21417"/>
                  <a:pt x="2494" y="21056"/>
                </a:cubicBezTo>
                <a:cubicBezTo>
                  <a:pt x="1782" y="20696"/>
                  <a:pt x="1188" y="20060"/>
                  <a:pt x="712" y="19153"/>
                </a:cubicBezTo>
                <a:cubicBezTo>
                  <a:pt x="239" y="18249"/>
                  <a:pt x="0" y="17044"/>
                  <a:pt x="0" y="15539"/>
                </a:cubicBezTo>
                <a:cubicBezTo>
                  <a:pt x="0" y="13832"/>
                  <a:pt x="485" y="11657"/>
                  <a:pt x="1453" y="9014"/>
                </a:cubicBezTo>
                <a:cubicBezTo>
                  <a:pt x="2424" y="6374"/>
                  <a:pt x="4212" y="3370"/>
                  <a:pt x="6824" y="0"/>
                </a:cubicBezTo>
                <a:lnTo>
                  <a:pt x="9613" y="2099"/>
                </a:lnTo>
                <a:cubicBezTo>
                  <a:pt x="8623" y="3965"/>
                  <a:pt x="7862" y="5751"/>
                  <a:pt x="7326" y="7461"/>
                </a:cubicBezTo>
                <a:cubicBezTo>
                  <a:pt x="6793" y="9169"/>
                  <a:pt x="6368" y="10854"/>
                  <a:pt x="6052" y="12510"/>
                </a:cubicBezTo>
                <a:cubicBezTo>
                  <a:pt x="6052" y="12510"/>
                  <a:pt x="9137" y="13522"/>
                  <a:pt x="9137" y="13522"/>
                </a:cubicBezTo>
                <a:close/>
              </a:path>
            </a:pathLst>
          </a:custGeom>
          <a:solidFill>
            <a:schemeClr val="dk2"/>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9" name="Google Shape;679;p49"/>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680" name="Google Shape;680;p49"/>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681" name="Google Shape;681;p4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ersonal Intro_One-2">
  <p:cSld name="Intro_One-2">
    <p:bg>
      <p:bgPr>
        <a:solidFill>
          <a:schemeClr val="lt1"/>
        </a:solidFill>
        <a:effectLst/>
      </p:bgPr>
    </p:bg>
    <p:spTree>
      <p:nvGrpSpPr>
        <p:cNvPr id="1" name="Shape 180"/>
        <p:cNvGrpSpPr/>
        <p:nvPr/>
      </p:nvGrpSpPr>
      <p:grpSpPr>
        <a:xfrm>
          <a:off x="0" y="0"/>
          <a:ext cx="0" cy="0"/>
          <a:chOff x="0" y="0"/>
          <a:chExt cx="0" cy="0"/>
        </a:xfrm>
      </p:grpSpPr>
      <p:pic>
        <p:nvPicPr>
          <p:cNvPr id="181" name="Google Shape;181;p15"/>
          <p:cNvPicPr preferRelativeResize="0"/>
          <p:nvPr/>
        </p:nvPicPr>
        <p:blipFill rotWithShape="1">
          <a:blip r:embed="rId2">
            <a:alphaModFix/>
          </a:blip>
          <a:srcRect l="-1250" t="19" r="-1250" b="28"/>
          <a:stretch/>
        </p:blipFill>
        <p:spPr>
          <a:xfrm>
            <a:off x="-972675" y="0"/>
            <a:ext cx="5272100" cy="5143501"/>
          </a:xfrm>
          <a:prstGeom prst="rect">
            <a:avLst/>
          </a:prstGeom>
          <a:noFill/>
          <a:ln>
            <a:noFill/>
          </a:ln>
        </p:spPr>
      </p:pic>
      <p:sp>
        <p:nvSpPr>
          <p:cNvPr id="182" name="Google Shape;182;p15"/>
          <p:cNvSpPr>
            <a:spLocks noGrp="1"/>
          </p:cNvSpPr>
          <p:nvPr>
            <p:ph type="pic" idx="2"/>
          </p:nvPr>
        </p:nvSpPr>
        <p:spPr>
          <a:xfrm>
            <a:off x="403650" y="1306211"/>
            <a:ext cx="2532900" cy="2531100"/>
          </a:xfrm>
          <a:prstGeom prst="ellipse">
            <a:avLst/>
          </a:prstGeom>
          <a:solidFill>
            <a:srgbClr val="BFBFBF"/>
          </a:solidFill>
          <a:ln w="9525" cap="flat" cmpd="sng">
            <a:solidFill>
              <a:schemeClr val="dk2"/>
            </a:solidFill>
            <a:prstDash val="solid"/>
            <a:round/>
            <a:headEnd type="none" w="sm" len="sm"/>
            <a:tailEnd type="none" w="sm" len="sm"/>
          </a:ln>
        </p:spPr>
      </p:sp>
      <p:sp>
        <p:nvSpPr>
          <p:cNvPr id="183" name="Google Shape;183;p15"/>
          <p:cNvSpPr txBox="1">
            <a:spLocks noGrp="1"/>
          </p:cNvSpPr>
          <p:nvPr>
            <p:ph type="ftr" idx="11"/>
          </p:nvPr>
        </p:nvSpPr>
        <p:spPr>
          <a:xfrm>
            <a:off x="403651" y="4725400"/>
            <a:ext cx="2799900" cy="2745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a:endParaRPr/>
          </a:p>
        </p:txBody>
      </p:sp>
      <p:grpSp>
        <p:nvGrpSpPr>
          <p:cNvPr id="184" name="Google Shape;184;p15"/>
          <p:cNvGrpSpPr/>
          <p:nvPr/>
        </p:nvGrpSpPr>
        <p:grpSpPr>
          <a:xfrm>
            <a:off x="4756464" y="2312876"/>
            <a:ext cx="691374" cy="18288"/>
            <a:chOff x="3842851" y="2453321"/>
            <a:chExt cx="691374" cy="18288"/>
          </a:xfrm>
        </p:grpSpPr>
        <p:sp>
          <p:nvSpPr>
            <p:cNvPr id="185" name="Google Shape;185;p15"/>
            <p:cNvSpPr/>
            <p:nvPr/>
          </p:nvSpPr>
          <p:spPr>
            <a:xfrm rot="-5400000">
              <a:off x="3948936" y="2347236"/>
              <a:ext cx="18288" cy="230458"/>
            </a:xfrm>
            <a:prstGeom prst="rect">
              <a:avLst/>
            </a:prstGeom>
            <a:solidFill>
              <a:schemeClr val="accent1"/>
            </a:solidFill>
            <a:ln>
              <a:noFill/>
            </a:ln>
          </p:spPr>
          <p:txBody>
            <a:bodyPr spcFirstLastPara="1" wrap="square" lIns="91425" tIns="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186" name="Google Shape;186;p15"/>
            <p:cNvSpPr/>
            <p:nvPr/>
          </p:nvSpPr>
          <p:spPr>
            <a:xfrm rot="-5400000">
              <a:off x="4179394" y="2347236"/>
              <a:ext cx="18288" cy="230458"/>
            </a:xfrm>
            <a:prstGeom prst="rect">
              <a:avLst/>
            </a:prstGeom>
            <a:solidFill>
              <a:schemeClr val="accent1"/>
            </a:solidFill>
            <a:ln>
              <a:noFill/>
            </a:ln>
          </p:spPr>
          <p:txBody>
            <a:bodyPr spcFirstLastPara="1" wrap="square" lIns="91425" tIns="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187" name="Google Shape;187;p15"/>
            <p:cNvSpPr/>
            <p:nvPr/>
          </p:nvSpPr>
          <p:spPr>
            <a:xfrm rot="-5400000">
              <a:off x="4409852" y="2347236"/>
              <a:ext cx="18288" cy="230458"/>
            </a:xfrm>
            <a:prstGeom prst="rect">
              <a:avLst/>
            </a:prstGeom>
            <a:solidFill>
              <a:schemeClr val="accent1"/>
            </a:solidFill>
            <a:ln>
              <a:noFill/>
            </a:ln>
          </p:spPr>
          <p:txBody>
            <a:bodyPr spcFirstLastPara="1" wrap="square" lIns="91425" tIns="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sp>
        <p:nvSpPr>
          <p:cNvPr id="188" name="Google Shape;188;p15"/>
          <p:cNvSpPr txBox="1">
            <a:spLocks noGrp="1"/>
          </p:cNvSpPr>
          <p:nvPr>
            <p:ph type="sldNum" idx="12"/>
          </p:nvPr>
        </p:nvSpPr>
        <p:spPr>
          <a:xfrm>
            <a:off x="8723550" y="4749850"/>
            <a:ext cx="421500" cy="298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189" name="Google Shape;189;p15"/>
          <p:cNvSpPr txBox="1">
            <a:spLocks noGrp="1"/>
          </p:cNvSpPr>
          <p:nvPr>
            <p:ph type="body" idx="1"/>
          </p:nvPr>
        </p:nvSpPr>
        <p:spPr>
          <a:xfrm>
            <a:off x="4756150" y="1810075"/>
            <a:ext cx="3967200" cy="521100"/>
          </a:xfrm>
          <a:prstGeom prst="rect">
            <a:avLst/>
          </a:prstGeom>
          <a:noFill/>
          <a:ln>
            <a:noFill/>
          </a:ln>
        </p:spPr>
        <p:txBody>
          <a:bodyPr spcFirstLastPara="1" wrap="square" lIns="0" tIns="0" rIns="0" bIns="0" anchor="t" anchorCtr="0">
            <a:noAutofit/>
          </a:bodyPr>
          <a:lstStyle>
            <a:lvl1pPr marL="457200" marR="0" lvl="0" indent="-406400" algn="l">
              <a:lnSpc>
                <a:spcPct val="100000"/>
              </a:lnSpc>
              <a:spcBef>
                <a:spcPts val="600"/>
              </a:spcBef>
              <a:spcAft>
                <a:spcPts val="0"/>
              </a:spcAft>
              <a:buClr>
                <a:schemeClr val="dk1"/>
              </a:buClr>
              <a:buSzPts val="2800"/>
              <a:buFont typeface="Montserrat"/>
              <a:buChar char="•"/>
              <a:defRPr sz="2800" b="0" i="0" u="none" strike="noStrike" cap="none">
                <a:latin typeface="Montserrat"/>
                <a:ea typeface="Montserrat"/>
                <a:cs typeface="Montserrat"/>
                <a:sym typeface="Montserrat"/>
              </a:defRPr>
            </a:lvl1pPr>
            <a:lvl2pPr marL="914400" marR="0" lvl="1" indent="-317500" algn="l">
              <a:lnSpc>
                <a:spcPct val="100000"/>
              </a:lnSpc>
              <a:spcBef>
                <a:spcPts val="600"/>
              </a:spcBef>
              <a:spcAft>
                <a:spcPts val="0"/>
              </a:spcAft>
              <a:buClr>
                <a:schemeClr val="dk1"/>
              </a:buClr>
              <a:buSzPts val="1400"/>
              <a:buFont typeface="Montserrat"/>
              <a:buChar char="‒"/>
              <a:defRPr b="0" i="0" u="none" strike="noStrike" cap="none">
                <a:latin typeface="Montserrat"/>
                <a:ea typeface="Montserrat"/>
                <a:cs typeface="Montserrat"/>
                <a:sym typeface="Montserrat"/>
              </a:defRPr>
            </a:lvl2pPr>
            <a:lvl3pPr marL="1371600" marR="0" lvl="2" indent="-304800" algn="l">
              <a:lnSpc>
                <a:spcPct val="100000"/>
              </a:lnSpc>
              <a:spcBef>
                <a:spcPts val="600"/>
              </a:spcBef>
              <a:spcAft>
                <a:spcPts val="0"/>
              </a:spcAft>
              <a:buClr>
                <a:schemeClr val="dk1"/>
              </a:buClr>
              <a:buSzPts val="1200"/>
              <a:buFont typeface="Montserrat"/>
              <a:buChar char="•"/>
              <a:defRPr sz="1200" b="0" i="0" u="none" strike="noStrike" cap="none">
                <a:latin typeface="Montserrat"/>
                <a:ea typeface="Montserrat"/>
                <a:cs typeface="Montserrat"/>
                <a:sym typeface="Montserrat"/>
              </a:defRPr>
            </a:lvl3pPr>
            <a:lvl4pPr marL="1828800" marR="0" lvl="3" indent="-304800" algn="l">
              <a:lnSpc>
                <a:spcPct val="100000"/>
              </a:lnSpc>
              <a:spcBef>
                <a:spcPts val="600"/>
              </a:spcBef>
              <a:spcAft>
                <a:spcPts val="0"/>
              </a:spcAft>
              <a:buClr>
                <a:schemeClr val="dk1"/>
              </a:buClr>
              <a:buSzPts val="1200"/>
              <a:buFont typeface="Montserrat"/>
              <a:buChar char="–"/>
              <a:defRPr sz="1200" b="0" i="0" u="none" strike="noStrike" cap="none">
                <a:solidFill>
                  <a:schemeClr val="dk1"/>
                </a:solidFill>
                <a:latin typeface="Montserrat"/>
                <a:ea typeface="Montserrat"/>
                <a:cs typeface="Montserrat"/>
                <a:sym typeface="Montserrat"/>
              </a:defRPr>
            </a:lvl4pPr>
            <a:lvl5pPr marL="2286000" marR="0" lvl="4" indent="-292100" algn="l">
              <a:lnSpc>
                <a:spcPct val="100000"/>
              </a:lnSpc>
              <a:spcBef>
                <a:spcPts val="27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a:lnSpc>
                <a:spcPct val="100000"/>
              </a:lnSpc>
              <a:spcBef>
                <a:spcPts val="300"/>
              </a:spcBef>
              <a:spcAft>
                <a:spcPts val="0"/>
              </a:spcAft>
              <a:buSzPts val="1000"/>
              <a:buFont typeface="Montserrat"/>
              <a:buChar char="•"/>
              <a:defRPr sz="1000" b="0" i="0" u="none" strike="noStrike" cap="none">
                <a:latin typeface="Montserrat"/>
                <a:ea typeface="Montserrat"/>
                <a:cs typeface="Montserrat"/>
                <a:sym typeface="Montserrat"/>
              </a:defRPr>
            </a:lvl6pPr>
            <a:lvl7pPr marL="3200400" marR="0" lvl="6" indent="-279400" algn="l">
              <a:lnSpc>
                <a:spcPct val="100000"/>
              </a:lnSpc>
              <a:spcBef>
                <a:spcPts val="300"/>
              </a:spcBef>
              <a:spcAft>
                <a:spcPts val="0"/>
              </a:spcAft>
              <a:buSzPts val="800"/>
              <a:buFont typeface="Montserrat"/>
              <a:buChar char="•"/>
              <a:defRPr sz="800" b="0" i="0" u="none" strike="noStrike" cap="none">
                <a:latin typeface="Montserrat"/>
                <a:ea typeface="Montserrat"/>
                <a:cs typeface="Montserrat"/>
                <a:sym typeface="Montserrat"/>
              </a:defRPr>
            </a:lvl7pPr>
            <a:lvl8pPr marL="3657600" marR="0" lvl="7" indent="-279400" algn="l">
              <a:lnSpc>
                <a:spcPct val="100000"/>
              </a:lnSpc>
              <a:spcBef>
                <a:spcPts val="300"/>
              </a:spcBef>
              <a:spcAft>
                <a:spcPts val="0"/>
              </a:spcAft>
              <a:buSzPts val="800"/>
              <a:buFont typeface="Montserrat"/>
              <a:buChar char="•"/>
              <a:defRPr sz="800" b="0" i="0" u="none" strike="noStrike" cap="none">
                <a:latin typeface="Montserrat"/>
                <a:ea typeface="Montserrat"/>
                <a:cs typeface="Montserrat"/>
                <a:sym typeface="Montserrat"/>
              </a:defRPr>
            </a:lvl8pPr>
            <a:lvl9pPr marL="4114800" marR="0" lvl="8" indent="-279400" algn="l">
              <a:lnSpc>
                <a:spcPct val="100000"/>
              </a:lnSpc>
              <a:spcBef>
                <a:spcPts val="300"/>
              </a:spcBef>
              <a:spcAft>
                <a:spcPts val="0"/>
              </a:spcAft>
              <a:buSzPts val="800"/>
              <a:buFont typeface="Montserrat"/>
              <a:buChar char="•"/>
              <a:defRPr sz="800" b="0" i="0" u="none" strike="noStrike" cap="none">
                <a:latin typeface="Montserrat"/>
                <a:ea typeface="Montserrat"/>
                <a:cs typeface="Montserrat"/>
                <a:sym typeface="Montserrat"/>
              </a:defRPr>
            </a:lvl9pPr>
          </a:lstStyle>
          <a:p>
            <a:pPr lvl="0"/>
            <a:r>
              <a:rPr lang="fr-FR"/>
              <a:t>Cliquez pour modifier les styles du texte du masque</a:t>
            </a:r>
          </a:p>
        </p:txBody>
      </p:sp>
      <p:sp>
        <p:nvSpPr>
          <p:cNvPr id="190" name="Google Shape;190;p15"/>
          <p:cNvSpPr txBox="1">
            <a:spLocks noGrp="1"/>
          </p:cNvSpPr>
          <p:nvPr>
            <p:ph type="body" idx="3"/>
          </p:nvPr>
        </p:nvSpPr>
        <p:spPr>
          <a:xfrm>
            <a:off x="4756150" y="2331175"/>
            <a:ext cx="3967200" cy="521100"/>
          </a:xfrm>
          <a:prstGeom prst="rect">
            <a:avLst/>
          </a:prstGeom>
          <a:noFill/>
          <a:ln>
            <a:noFill/>
          </a:ln>
        </p:spPr>
        <p:txBody>
          <a:bodyPr spcFirstLastPara="1" wrap="square" lIns="0" tIns="0" rIns="0" bIns="0" anchor="t" anchorCtr="0">
            <a:noAutofit/>
          </a:bodyPr>
          <a:lstStyle>
            <a:lvl1pPr marL="457200" marR="0" lvl="0" indent="-355600" algn="l">
              <a:lnSpc>
                <a:spcPct val="100000"/>
              </a:lnSpc>
              <a:spcBef>
                <a:spcPts val="600"/>
              </a:spcBef>
              <a:spcAft>
                <a:spcPts val="0"/>
              </a:spcAft>
              <a:buClr>
                <a:schemeClr val="dk1"/>
              </a:buClr>
              <a:buSzPts val="2000"/>
              <a:buFont typeface="Montserrat"/>
              <a:buChar char="•"/>
              <a:defRPr sz="2000" b="0" i="0" u="none" strike="noStrike" cap="none">
                <a:latin typeface="Montserrat"/>
                <a:ea typeface="Montserrat"/>
                <a:cs typeface="Montserrat"/>
                <a:sym typeface="Montserrat"/>
              </a:defRPr>
            </a:lvl1pPr>
            <a:lvl2pPr marL="914400" marR="0" lvl="1" indent="-317500" algn="l">
              <a:lnSpc>
                <a:spcPct val="100000"/>
              </a:lnSpc>
              <a:spcBef>
                <a:spcPts val="600"/>
              </a:spcBef>
              <a:spcAft>
                <a:spcPts val="0"/>
              </a:spcAft>
              <a:buClr>
                <a:schemeClr val="dk1"/>
              </a:buClr>
              <a:buSzPts val="1400"/>
              <a:buFont typeface="Montserrat"/>
              <a:buChar char="‒"/>
              <a:defRPr b="0" i="0" u="none" strike="noStrike" cap="none">
                <a:latin typeface="Montserrat"/>
                <a:ea typeface="Montserrat"/>
                <a:cs typeface="Montserrat"/>
                <a:sym typeface="Montserrat"/>
              </a:defRPr>
            </a:lvl2pPr>
            <a:lvl3pPr marL="1371600" marR="0" lvl="2" indent="-304800" algn="l">
              <a:lnSpc>
                <a:spcPct val="100000"/>
              </a:lnSpc>
              <a:spcBef>
                <a:spcPts val="600"/>
              </a:spcBef>
              <a:spcAft>
                <a:spcPts val="0"/>
              </a:spcAft>
              <a:buClr>
                <a:schemeClr val="dk1"/>
              </a:buClr>
              <a:buSzPts val="1200"/>
              <a:buFont typeface="Montserrat"/>
              <a:buChar char="•"/>
              <a:defRPr sz="1200" b="0" i="0" u="none" strike="noStrike" cap="none">
                <a:latin typeface="Montserrat"/>
                <a:ea typeface="Montserrat"/>
                <a:cs typeface="Montserrat"/>
                <a:sym typeface="Montserrat"/>
              </a:defRPr>
            </a:lvl3pPr>
            <a:lvl4pPr marL="1828800" marR="0" lvl="3" indent="-304800" algn="l">
              <a:lnSpc>
                <a:spcPct val="100000"/>
              </a:lnSpc>
              <a:spcBef>
                <a:spcPts val="600"/>
              </a:spcBef>
              <a:spcAft>
                <a:spcPts val="0"/>
              </a:spcAft>
              <a:buClr>
                <a:schemeClr val="dk1"/>
              </a:buClr>
              <a:buSzPts val="1200"/>
              <a:buFont typeface="Montserrat"/>
              <a:buChar char="–"/>
              <a:defRPr sz="1200" b="0" i="0" u="none" strike="noStrike" cap="none">
                <a:solidFill>
                  <a:schemeClr val="dk1"/>
                </a:solidFill>
                <a:latin typeface="Montserrat"/>
                <a:ea typeface="Montserrat"/>
                <a:cs typeface="Montserrat"/>
                <a:sym typeface="Montserrat"/>
              </a:defRPr>
            </a:lvl4pPr>
            <a:lvl5pPr marL="2286000" marR="0" lvl="4" indent="-292100" algn="l">
              <a:lnSpc>
                <a:spcPct val="100000"/>
              </a:lnSpc>
              <a:spcBef>
                <a:spcPts val="27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a:lnSpc>
                <a:spcPct val="100000"/>
              </a:lnSpc>
              <a:spcBef>
                <a:spcPts val="300"/>
              </a:spcBef>
              <a:spcAft>
                <a:spcPts val="0"/>
              </a:spcAft>
              <a:buSzPts val="1000"/>
              <a:buFont typeface="Montserrat"/>
              <a:buChar char="•"/>
              <a:defRPr sz="1000" b="0" i="0" u="none" strike="noStrike" cap="none">
                <a:latin typeface="Montserrat"/>
                <a:ea typeface="Montserrat"/>
                <a:cs typeface="Montserrat"/>
                <a:sym typeface="Montserrat"/>
              </a:defRPr>
            </a:lvl6pPr>
            <a:lvl7pPr marL="3200400" marR="0" lvl="6" indent="-279400" algn="l">
              <a:lnSpc>
                <a:spcPct val="100000"/>
              </a:lnSpc>
              <a:spcBef>
                <a:spcPts val="300"/>
              </a:spcBef>
              <a:spcAft>
                <a:spcPts val="0"/>
              </a:spcAft>
              <a:buSzPts val="800"/>
              <a:buFont typeface="Montserrat"/>
              <a:buChar char="•"/>
              <a:defRPr sz="800" b="0" i="0" u="none" strike="noStrike" cap="none">
                <a:latin typeface="Montserrat"/>
                <a:ea typeface="Montserrat"/>
                <a:cs typeface="Montserrat"/>
                <a:sym typeface="Montserrat"/>
              </a:defRPr>
            </a:lvl7pPr>
            <a:lvl8pPr marL="3657600" marR="0" lvl="7" indent="-279400" algn="l">
              <a:lnSpc>
                <a:spcPct val="100000"/>
              </a:lnSpc>
              <a:spcBef>
                <a:spcPts val="300"/>
              </a:spcBef>
              <a:spcAft>
                <a:spcPts val="0"/>
              </a:spcAft>
              <a:buSzPts val="800"/>
              <a:buFont typeface="Montserrat"/>
              <a:buChar char="•"/>
              <a:defRPr sz="800" b="0" i="0" u="none" strike="noStrike" cap="none">
                <a:latin typeface="Montserrat"/>
                <a:ea typeface="Montserrat"/>
                <a:cs typeface="Montserrat"/>
                <a:sym typeface="Montserrat"/>
              </a:defRPr>
            </a:lvl8pPr>
            <a:lvl9pPr marL="4114800" marR="0" lvl="8" indent="-279400" algn="l">
              <a:lnSpc>
                <a:spcPct val="100000"/>
              </a:lnSpc>
              <a:spcBef>
                <a:spcPts val="300"/>
              </a:spcBef>
              <a:spcAft>
                <a:spcPts val="0"/>
              </a:spcAft>
              <a:buSzPts val="800"/>
              <a:buFont typeface="Montserrat"/>
              <a:buChar char="•"/>
              <a:defRPr sz="800" b="0" i="0" u="none" strike="noStrike" cap="none">
                <a:latin typeface="Montserrat"/>
                <a:ea typeface="Montserrat"/>
                <a:cs typeface="Montserrat"/>
                <a:sym typeface="Montserrat"/>
              </a:defRPr>
            </a:lvl9pPr>
          </a:lstStyle>
          <a:p>
            <a:pPr lvl="0"/>
            <a:r>
              <a:rPr lang="fr-FR"/>
              <a:t>Cliquez pour modifier les styles du texte du masque</a:t>
            </a:r>
          </a:p>
        </p:txBody>
      </p:sp>
      <p:sp>
        <p:nvSpPr>
          <p:cNvPr id="191" name="Google Shape;191;p15"/>
          <p:cNvSpPr txBox="1">
            <a:spLocks noGrp="1"/>
          </p:cNvSpPr>
          <p:nvPr>
            <p:ph type="body" idx="4"/>
          </p:nvPr>
        </p:nvSpPr>
        <p:spPr>
          <a:xfrm>
            <a:off x="4756150" y="2865250"/>
            <a:ext cx="3967200" cy="5211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dk1"/>
              </a:buClr>
              <a:buSzPts val="1400"/>
              <a:buFont typeface="Montserrat"/>
              <a:buChar char="•"/>
              <a:defRPr b="0" i="0" u="none" strike="noStrike" cap="none">
                <a:latin typeface="Montserrat"/>
                <a:ea typeface="Montserrat"/>
                <a:cs typeface="Montserrat"/>
                <a:sym typeface="Montserrat"/>
              </a:defRPr>
            </a:lvl1pPr>
            <a:lvl2pPr marL="914400" marR="0" lvl="1" indent="-317500" algn="l">
              <a:lnSpc>
                <a:spcPct val="100000"/>
              </a:lnSpc>
              <a:spcBef>
                <a:spcPts val="600"/>
              </a:spcBef>
              <a:spcAft>
                <a:spcPts val="0"/>
              </a:spcAft>
              <a:buClr>
                <a:schemeClr val="dk1"/>
              </a:buClr>
              <a:buSzPts val="1400"/>
              <a:buFont typeface="Montserrat"/>
              <a:buChar char="‒"/>
              <a:defRPr b="0" i="0" u="none" strike="noStrike" cap="none">
                <a:latin typeface="Montserrat"/>
                <a:ea typeface="Montserrat"/>
                <a:cs typeface="Montserrat"/>
                <a:sym typeface="Montserrat"/>
              </a:defRPr>
            </a:lvl2pPr>
            <a:lvl3pPr marL="1371600" marR="0" lvl="2" indent="-304800" algn="l">
              <a:lnSpc>
                <a:spcPct val="100000"/>
              </a:lnSpc>
              <a:spcBef>
                <a:spcPts val="600"/>
              </a:spcBef>
              <a:spcAft>
                <a:spcPts val="0"/>
              </a:spcAft>
              <a:buClr>
                <a:schemeClr val="dk1"/>
              </a:buClr>
              <a:buSzPts val="1200"/>
              <a:buFont typeface="Montserrat"/>
              <a:buChar char="•"/>
              <a:defRPr sz="1200" b="0" i="0" u="none" strike="noStrike" cap="none">
                <a:latin typeface="Montserrat"/>
                <a:ea typeface="Montserrat"/>
                <a:cs typeface="Montserrat"/>
                <a:sym typeface="Montserrat"/>
              </a:defRPr>
            </a:lvl3pPr>
            <a:lvl4pPr marL="1828800" marR="0" lvl="3" indent="-304800" algn="l">
              <a:lnSpc>
                <a:spcPct val="100000"/>
              </a:lnSpc>
              <a:spcBef>
                <a:spcPts val="600"/>
              </a:spcBef>
              <a:spcAft>
                <a:spcPts val="0"/>
              </a:spcAft>
              <a:buClr>
                <a:schemeClr val="dk1"/>
              </a:buClr>
              <a:buSzPts val="1200"/>
              <a:buFont typeface="Montserrat"/>
              <a:buChar char="–"/>
              <a:defRPr sz="1200" b="0" i="0" u="none" strike="noStrike" cap="none">
                <a:solidFill>
                  <a:schemeClr val="dk1"/>
                </a:solidFill>
                <a:latin typeface="Montserrat"/>
                <a:ea typeface="Montserrat"/>
                <a:cs typeface="Montserrat"/>
                <a:sym typeface="Montserrat"/>
              </a:defRPr>
            </a:lvl4pPr>
            <a:lvl5pPr marL="2286000" marR="0" lvl="4" indent="-292100" algn="l">
              <a:lnSpc>
                <a:spcPct val="100000"/>
              </a:lnSpc>
              <a:spcBef>
                <a:spcPts val="27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a:lnSpc>
                <a:spcPct val="100000"/>
              </a:lnSpc>
              <a:spcBef>
                <a:spcPts val="300"/>
              </a:spcBef>
              <a:spcAft>
                <a:spcPts val="0"/>
              </a:spcAft>
              <a:buSzPts val="1000"/>
              <a:buFont typeface="Montserrat"/>
              <a:buChar char="•"/>
              <a:defRPr sz="1000" b="0" i="0" u="none" strike="noStrike" cap="none">
                <a:latin typeface="Montserrat"/>
                <a:ea typeface="Montserrat"/>
                <a:cs typeface="Montserrat"/>
                <a:sym typeface="Montserrat"/>
              </a:defRPr>
            </a:lvl6pPr>
            <a:lvl7pPr marL="3200400" marR="0" lvl="6" indent="-279400" algn="l">
              <a:lnSpc>
                <a:spcPct val="100000"/>
              </a:lnSpc>
              <a:spcBef>
                <a:spcPts val="300"/>
              </a:spcBef>
              <a:spcAft>
                <a:spcPts val="0"/>
              </a:spcAft>
              <a:buSzPts val="800"/>
              <a:buFont typeface="Montserrat"/>
              <a:buChar char="•"/>
              <a:defRPr sz="800" b="0" i="0" u="none" strike="noStrike" cap="none">
                <a:latin typeface="Montserrat"/>
                <a:ea typeface="Montserrat"/>
                <a:cs typeface="Montserrat"/>
                <a:sym typeface="Montserrat"/>
              </a:defRPr>
            </a:lvl7pPr>
            <a:lvl8pPr marL="3657600" marR="0" lvl="7" indent="-279400" algn="l">
              <a:lnSpc>
                <a:spcPct val="100000"/>
              </a:lnSpc>
              <a:spcBef>
                <a:spcPts val="300"/>
              </a:spcBef>
              <a:spcAft>
                <a:spcPts val="0"/>
              </a:spcAft>
              <a:buSzPts val="800"/>
              <a:buFont typeface="Montserrat"/>
              <a:buChar char="•"/>
              <a:defRPr sz="800" b="0" i="0" u="none" strike="noStrike" cap="none">
                <a:latin typeface="Montserrat"/>
                <a:ea typeface="Montserrat"/>
                <a:cs typeface="Montserrat"/>
                <a:sym typeface="Montserrat"/>
              </a:defRPr>
            </a:lvl8pPr>
            <a:lvl9pPr marL="4114800" marR="0" lvl="8" indent="-279400" algn="l">
              <a:lnSpc>
                <a:spcPct val="100000"/>
              </a:lnSpc>
              <a:spcBef>
                <a:spcPts val="300"/>
              </a:spcBef>
              <a:spcAft>
                <a:spcPts val="0"/>
              </a:spcAft>
              <a:buSzPts val="800"/>
              <a:buFont typeface="Montserrat"/>
              <a:buChar char="•"/>
              <a:defRPr sz="800" b="0" i="0" u="none" strike="noStrike" cap="none">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meline-2">
  <p:cSld name="Timeline-2">
    <p:spTree>
      <p:nvGrpSpPr>
        <p:cNvPr id="1" name="Shape 682"/>
        <p:cNvGrpSpPr/>
        <p:nvPr/>
      </p:nvGrpSpPr>
      <p:grpSpPr>
        <a:xfrm>
          <a:off x="0" y="0"/>
          <a:ext cx="0" cy="0"/>
          <a:chOff x="0" y="0"/>
          <a:chExt cx="0" cy="0"/>
        </a:xfrm>
      </p:grpSpPr>
      <p:sp>
        <p:nvSpPr>
          <p:cNvPr id="683" name="Google Shape;683;p50"/>
          <p:cNvSpPr txBox="1">
            <a:spLocks noGrp="1"/>
          </p:cNvSpPr>
          <p:nvPr>
            <p:ph type="title"/>
          </p:nvPr>
        </p:nvSpPr>
        <p:spPr>
          <a:xfrm>
            <a:off x="403650"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cxnSp>
        <p:nvCxnSpPr>
          <p:cNvPr id="684" name="Google Shape;684;p50"/>
          <p:cNvCxnSpPr/>
          <p:nvPr/>
        </p:nvCxnSpPr>
        <p:spPr>
          <a:xfrm>
            <a:off x="4576400" y="1262525"/>
            <a:ext cx="0" cy="3486000"/>
          </a:xfrm>
          <a:prstGeom prst="straightConnector1">
            <a:avLst/>
          </a:prstGeom>
          <a:noFill/>
          <a:ln w="19050" cap="rnd" cmpd="sng">
            <a:solidFill>
              <a:schemeClr val="accent1"/>
            </a:solidFill>
            <a:prstDash val="solid"/>
            <a:round/>
            <a:headEnd type="none" w="sm" len="sm"/>
            <a:tailEnd type="none" w="sm" len="sm"/>
          </a:ln>
        </p:spPr>
      </p:cxnSp>
      <p:sp>
        <p:nvSpPr>
          <p:cNvPr id="685" name="Google Shape;685;p50"/>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686" name="Google Shape;686;p50"/>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687" name="Google Shape;687;p5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 Content, 4-Piece Content + 1/3 Photo">
  <p:cSld name="Photo-3A">
    <p:spTree>
      <p:nvGrpSpPr>
        <p:cNvPr id="1" name="Shape 696"/>
        <p:cNvGrpSpPr/>
        <p:nvPr/>
      </p:nvGrpSpPr>
      <p:grpSpPr>
        <a:xfrm>
          <a:off x="0" y="0"/>
          <a:ext cx="0" cy="0"/>
          <a:chOff x="0" y="0"/>
          <a:chExt cx="0" cy="0"/>
        </a:xfrm>
      </p:grpSpPr>
      <p:sp>
        <p:nvSpPr>
          <p:cNvPr id="697" name="Google Shape;697;p52"/>
          <p:cNvSpPr/>
          <p:nvPr/>
        </p:nvSpPr>
        <p:spPr>
          <a:xfrm>
            <a:off x="403650" y="314825"/>
            <a:ext cx="1139400" cy="638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2"/>
          <p:cNvSpPr txBox="1">
            <a:spLocks noGrp="1"/>
          </p:cNvSpPr>
          <p:nvPr>
            <p:ph type="title"/>
          </p:nvPr>
        </p:nvSpPr>
        <p:spPr>
          <a:xfrm>
            <a:off x="403650" y="403975"/>
            <a:ext cx="5460300" cy="6384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699" name="Google Shape;699;p52"/>
          <p:cNvSpPr>
            <a:spLocks noGrp="1"/>
          </p:cNvSpPr>
          <p:nvPr>
            <p:ph type="pic" idx="2"/>
          </p:nvPr>
        </p:nvSpPr>
        <p:spPr>
          <a:xfrm>
            <a:off x="6207450" y="0"/>
            <a:ext cx="2936700" cy="5143500"/>
          </a:xfrm>
          <a:prstGeom prst="rect">
            <a:avLst/>
          </a:prstGeom>
          <a:noFill/>
          <a:ln>
            <a:noFill/>
          </a:ln>
        </p:spPr>
      </p:sp>
      <p:sp>
        <p:nvSpPr>
          <p:cNvPr id="700" name="Google Shape;700;p52"/>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701" name="Google Shape;701;p52"/>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02" name="Google Shape;702;p52"/>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2"/>
          <p:cNvSpPr txBox="1">
            <a:spLocks noGrp="1"/>
          </p:cNvSpPr>
          <p:nvPr>
            <p:ph type="body" idx="1"/>
          </p:nvPr>
        </p:nvSpPr>
        <p:spPr>
          <a:xfrm>
            <a:off x="403650" y="1244600"/>
            <a:ext cx="25332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704" name="Google Shape;704;p52"/>
          <p:cNvSpPr txBox="1">
            <a:spLocks noGrp="1"/>
          </p:cNvSpPr>
          <p:nvPr>
            <p:ph type="body" idx="3"/>
          </p:nvPr>
        </p:nvSpPr>
        <p:spPr>
          <a:xfrm>
            <a:off x="403650" y="3115425"/>
            <a:ext cx="25332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705" name="Google Shape;705;p52"/>
          <p:cNvSpPr txBox="1">
            <a:spLocks noGrp="1"/>
          </p:cNvSpPr>
          <p:nvPr>
            <p:ph type="body" idx="4"/>
          </p:nvPr>
        </p:nvSpPr>
        <p:spPr>
          <a:xfrm>
            <a:off x="3279775" y="1244600"/>
            <a:ext cx="25332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706" name="Google Shape;706;p52"/>
          <p:cNvSpPr txBox="1">
            <a:spLocks noGrp="1"/>
          </p:cNvSpPr>
          <p:nvPr>
            <p:ph type="body" idx="5"/>
          </p:nvPr>
        </p:nvSpPr>
        <p:spPr>
          <a:xfrm>
            <a:off x="3279775" y="3115425"/>
            <a:ext cx="25332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3 Content, Two-Piece Content + 1/3 Photo">
  <p:cSld name="Photo-4A">
    <p:spTree>
      <p:nvGrpSpPr>
        <p:cNvPr id="1" name="Shape 707"/>
        <p:cNvGrpSpPr/>
        <p:nvPr/>
      </p:nvGrpSpPr>
      <p:grpSpPr>
        <a:xfrm>
          <a:off x="0" y="0"/>
          <a:ext cx="0" cy="0"/>
          <a:chOff x="0" y="0"/>
          <a:chExt cx="0" cy="0"/>
        </a:xfrm>
      </p:grpSpPr>
      <p:sp>
        <p:nvSpPr>
          <p:cNvPr id="708" name="Google Shape;708;p53"/>
          <p:cNvSpPr/>
          <p:nvPr/>
        </p:nvSpPr>
        <p:spPr>
          <a:xfrm>
            <a:off x="403650" y="314825"/>
            <a:ext cx="1139400" cy="638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3"/>
          <p:cNvSpPr txBox="1">
            <a:spLocks noGrp="1"/>
          </p:cNvSpPr>
          <p:nvPr>
            <p:ph type="title"/>
          </p:nvPr>
        </p:nvSpPr>
        <p:spPr>
          <a:xfrm>
            <a:off x="403650" y="403975"/>
            <a:ext cx="5460300" cy="624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10" name="Google Shape;710;p53"/>
          <p:cNvSpPr>
            <a:spLocks noGrp="1"/>
          </p:cNvSpPr>
          <p:nvPr>
            <p:ph type="pic" idx="2"/>
          </p:nvPr>
        </p:nvSpPr>
        <p:spPr>
          <a:xfrm>
            <a:off x="6207450" y="0"/>
            <a:ext cx="2936700" cy="5143500"/>
          </a:xfrm>
          <a:prstGeom prst="rect">
            <a:avLst/>
          </a:prstGeom>
          <a:noFill/>
          <a:ln>
            <a:noFill/>
          </a:ln>
        </p:spPr>
      </p:sp>
      <p:sp>
        <p:nvSpPr>
          <p:cNvPr id="711" name="Google Shape;711;p53"/>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712" name="Google Shape;712;p53"/>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13" name="Google Shape;713;p53"/>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3"/>
          <p:cNvSpPr txBox="1">
            <a:spLocks noGrp="1"/>
          </p:cNvSpPr>
          <p:nvPr>
            <p:ph type="body" idx="1"/>
          </p:nvPr>
        </p:nvSpPr>
        <p:spPr>
          <a:xfrm>
            <a:off x="403650" y="1244600"/>
            <a:ext cx="54603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715" name="Google Shape;715;p53"/>
          <p:cNvSpPr txBox="1">
            <a:spLocks noGrp="1"/>
          </p:cNvSpPr>
          <p:nvPr>
            <p:ph type="body" idx="3"/>
          </p:nvPr>
        </p:nvSpPr>
        <p:spPr>
          <a:xfrm>
            <a:off x="403650" y="3115425"/>
            <a:ext cx="54603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2 Photo, 1/2 Content">
  <p:cSld name="Photo-5A">
    <p:spTree>
      <p:nvGrpSpPr>
        <p:cNvPr id="1" name="Shape 716"/>
        <p:cNvGrpSpPr/>
        <p:nvPr/>
      </p:nvGrpSpPr>
      <p:grpSpPr>
        <a:xfrm>
          <a:off x="0" y="0"/>
          <a:ext cx="0" cy="0"/>
          <a:chOff x="0" y="0"/>
          <a:chExt cx="0" cy="0"/>
        </a:xfrm>
      </p:grpSpPr>
      <p:sp>
        <p:nvSpPr>
          <p:cNvPr id="717" name="Google Shape;717;p54"/>
          <p:cNvSpPr>
            <a:spLocks noGrp="1"/>
          </p:cNvSpPr>
          <p:nvPr>
            <p:ph type="pic" idx="2"/>
          </p:nvPr>
        </p:nvSpPr>
        <p:spPr>
          <a:xfrm>
            <a:off x="0" y="0"/>
            <a:ext cx="4387500" cy="5143500"/>
          </a:xfrm>
          <a:prstGeom prst="rect">
            <a:avLst/>
          </a:prstGeom>
          <a:noFill/>
          <a:ln>
            <a:noFill/>
          </a:ln>
        </p:spPr>
      </p:sp>
      <p:sp>
        <p:nvSpPr>
          <p:cNvPr id="718" name="Google Shape;718;p54"/>
          <p:cNvSpPr txBox="1">
            <a:spLocks noGrp="1"/>
          </p:cNvSpPr>
          <p:nvPr>
            <p:ph type="title"/>
          </p:nvPr>
        </p:nvSpPr>
        <p:spPr>
          <a:xfrm>
            <a:off x="4756475" y="403975"/>
            <a:ext cx="3911400" cy="624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19" name="Google Shape;719;p54"/>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a:endParaRPr/>
          </a:p>
        </p:txBody>
      </p:sp>
      <p:sp>
        <p:nvSpPr>
          <p:cNvPr id="720" name="Google Shape;720;p54"/>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21" name="Google Shape;721;p5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4"/>
          <p:cNvSpPr txBox="1">
            <a:spLocks noGrp="1"/>
          </p:cNvSpPr>
          <p:nvPr>
            <p:ph type="body" idx="1"/>
          </p:nvPr>
        </p:nvSpPr>
        <p:spPr>
          <a:xfrm>
            <a:off x="4756475" y="1244600"/>
            <a:ext cx="3966900" cy="34809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Column+Photo Longer Headline">
  <p:cSld name="Photo-6A">
    <p:spTree>
      <p:nvGrpSpPr>
        <p:cNvPr id="1" name="Shape 723"/>
        <p:cNvGrpSpPr/>
        <p:nvPr/>
      </p:nvGrpSpPr>
      <p:grpSpPr>
        <a:xfrm>
          <a:off x="0" y="0"/>
          <a:ext cx="0" cy="0"/>
          <a:chOff x="0" y="0"/>
          <a:chExt cx="0" cy="0"/>
        </a:xfrm>
      </p:grpSpPr>
      <p:sp>
        <p:nvSpPr>
          <p:cNvPr id="724" name="Google Shape;724;p55"/>
          <p:cNvSpPr>
            <a:spLocks noGrp="1"/>
          </p:cNvSpPr>
          <p:nvPr>
            <p:ph type="pic" idx="2"/>
          </p:nvPr>
        </p:nvSpPr>
        <p:spPr>
          <a:xfrm>
            <a:off x="4756473" y="1245350"/>
            <a:ext cx="4387500" cy="3897900"/>
          </a:xfrm>
          <a:prstGeom prst="rect">
            <a:avLst/>
          </a:prstGeom>
          <a:noFill/>
          <a:ln>
            <a:noFill/>
          </a:ln>
        </p:spPr>
      </p:sp>
      <p:sp>
        <p:nvSpPr>
          <p:cNvPr id="725" name="Google Shape;725;p55"/>
          <p:cNvSpPr txBox="1">
            <a:spLocks noGrp="1"/>
          </p:cNvSpPr>
          <p:nvPr>
            <p:ph type="title"/>
          </p:nvPr>
        </p:nvSpPr>
        <p:spPr>
          <a:xfrm>
            <a:off x="403650" y="403975"/>
            <a:ext cx="8319900" cy="601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26" name="Google Shape;726;p55"/>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a:endParaRPr/>
          </a:p>
        </p:txBody>
      </p:sp>
      <p:sp>
        <p:nvSpPr>
          <p:cNvPr id="727" name="Google Shape;727;p55"/>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28" name="Google Shape;728;p5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5"/>
          <p:cNvSpPr txBox="1">
            <a:spLocks noGrp="1"/>
          </p:cNvSpPr>
          <p:nvPr>
            <p:ph type="body" idx="1"/>
          </p:nvPr>
        </p:nvSpPr>
        <p:spPr>
          <a:xfrm>
            <a:off x="403650" y="1244600"/>
            <a:ext cx="3984000" cy="34809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3 Text, 2/3 Photo">
  <p:cSld name="Photo-6A_1">
    <p:spTree>
      <p:nvGrpSpPr>
        <p:cNvPr id="1" name="Shape 730"/>
        <p:cNvGrpSpPr/>
        <p:nvPr/>
      </p:nvGrpSpPr>
      <p:grpSpPr>
        <a:xfrm>
          <a:off x="0" y="0"/>
          <a:ext cx="0" cy="0"/>
          <a:chOff x="0" y="0"/>
          <a:chExt cx="0" cy="0"/>
        </a:xfrm>
      </p:grpSpPr>
      <p:sp>
        <p:nvSpPr>
          <p:cNvPr id="731" name="Google Shape;731;p56"/>
          <p:cNvSpPr>
            <a:spLocks noGrp="1"/>
          </p:cNvSpPr>
          <p:nvPr>
            <p:ph type="pic" idx="2"/>
          </p:nvPr>
        </p:nvSpPr>
        <p:spPr>
          <a:xfrm>
            <a:off x="3279775" y="-275"/>
            <a:ext cx="5864100" cy="5143500"/>
          </a:xfrm>
          <a:prstGeom prst="rect">
            <a:avLst/>
          </a:prstGeom>
          <a:noFill/>
          <a:ln>
            <a:noFill/>
          </a:ln>
        </p:spPr>
      </p:sp>
      <p:sp>
        <p:nvSpPr>
          <p:cNvPr id="732" name="Google Shape;732;p56"/>
          <p:cNvSpPr txBox="1">
            <a:spLocks noGrp="1"/>
          </p:cNvSpPr>
          <p:nvPr>
            <p:ph type="title"/>
          </p:nvPr>
        </p:nvSpPr>
        <p:spPr>
          <a:xfrm>
            <a:off x="403650" y="403975"/>
            <a:ext cx="2532900" cy="601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33" name="Google Shape;733;p56"/>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a:endParaRPr/>
          </a:p>
        </p:txBody>
      </p:sp>
      <p:sp>
        <p:nvSpPr>
          <p:cNvPr id="734" name="Google Shape;734;p56"/>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35" name="Google Shape;735;p5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6"/>
          <p:cNvSpPr txBox="1">
            <a:spLocks noGrp="1"/>
          </p:cNvSpPr>
          <p:nvPr>
            <p:ph type="body" idx="1"/>
          </p:nvPr>
        </p:nvSpPr>
        <p:spPr>
          <a:xfrm>
            <a:off x="403650" y="1244600"/>
            <a:ext cx="2532900" cy="34809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hoto-8A">
  <p:cSld name="Photo-8A">
    <p:spTree>
      <p:nvGrpSpPr>
        <p:cNvPr id="1" name="Shape 737"/>
        <p:cNvGrpSpPr/>
        <p:nvPr/>
      </p:nvGrpSpPr>
      <p:grpSpPr>
        <a:xfrm>
          <a:off x="0" y="0"/>
          <a:ext cx="0" cy="0"/>
          <a:chOff x="0" y="0"/>
          <a:chExt cx="0" cy="0"/>
        </a:xfrm>
      </p:grpSpPr>
      <p:sp>
        <p:nvSpPr>
          <p:cNvPr id="738" name="Google Shape;738;p57"/>
          <p:cNvSpPr>
            <a:spLocks noGrp="1"/>
          </p:cNvSpPr>
          <p:nvPr>
            <p:ph type="pic" idx="2"/>
          </p:nvPr>
        </p:nvSpPr>
        <p:spPr>
          <a:xfrm>
            <a:off x="4756475" y="1245350"/>
            <a:ext cx="4387500" cy="3480000"/>
          </a:xfrm>
          <a:prstGeom prst="rect">
            <a:avLst/>
          </a:prstGeom>
          <a:noFill/>
          <a:ln>
            <a:noFill/>
          </a:ln>
        </p:spPr>
      </p:sp>
      <p:sp>
        <p:nvSpPr>
          <p:cNvPr id="739" name="Google Shape;739;p57"/>
          <p:cNvSpPr txBox="1">
            <a:spLocks noGrp="1"/>
          </p:cNvSpPr>
          <p:nvPr>
            <p:ph type="title"/>
          </p:nvPr>
        </p:nvSpPr>
        <p:spPr>
          <a:xfrm>
            <a:off x="403650" y="403975"/>
            <a:ext cx="8319900" cy="601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40" name="Google Shape;740;p57"/>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a:endParaRPr/>
          </a:p>
        </p:txBody>
      </p:sp>
      <p:sp>
        <p:nvSpPr>
          <p:cNvPr id="741" name="Google Shape;741;p57"/>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42" name="Google Shape;742;p5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7"/>
          <p:cNvSpPr txBox="1">
            <a:spLocks noGrp="1"/>
          </p:cNvSpPr>
          <p:nvPr>
            <p:ph type="body" idx="1"/>
          </p:nvPr>
        </p:nvSpPr>
        <p:spPr>
          <a:xfrm>
            <a:off x="403650" y="1244600"/>
            <a:ext cx="39840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744" name="Google Shape;744;p57"/>
          <p:cNvSpPr txBox="1">
            <a:spLocks noGrp="1"/>
          </p:cNvSpPr>
          <p:nvPr>
            <p:ph type="body" idx="3"/>
          </p:nvPr>
        </p:nvSpPr>
        <p:spPr>
          <a:xfrm>
            <a:off x="403650" y="3115425"/>
            <a:ext cx="39840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8A 1">
  <p:cSld name="Photo-8A_1">
    <p:spTree>
      <p:nvGrpSpPr>
        <p:cNvPr id="1" name="Shape 745"/>
        <p:cNvGrpSpPr/>
        <p:nvPr/>
      </p:nvGrpSpPr>
      <p:grpSpPr>
        <a:xfrm>
          <a:off x="0" y="0"/>
          <a:ext cx="0" cy="0"/>
          <a:chOff x="0" y="0"/>
          <a:chExt cx="0" cy="0"/>
        </a:xfrm>
      </p:grpSpPr>
      <p:sp>
        <p:nvSpPr>
          <p:cNvPr id="746" name="Google Shape;746;p58"/>
          <p:cNvSpPr>
            <a:spLocks noGrp="1"/>
          </p:cNvSpPr>
          <p:nvPr>
            <p:ph type="pic" idx="2"/>
          </p:nvPr>
        </p:nvSpPr>
        <p:spPr>
          <a:xfrm>
            <a:off x="4756475" y="0"/>
            <a:ext cx="4387500" cy="5040900"/>
          </a:xfrm>
          <a:prstGeom prst="rect">
            <a:avLst/>
          </a:prstGeom>
          <a:noFill/>
          <a:ln>
            <a:noFill/>
          </a:ln>
        </p:spPr>
      </p:sp>
      <p:sp>
        <p:nvSpPr>
          <p:cNvPr id="747" name="Google Shape;747;p58"/>
          <p:cNvSpPr txBox="1">
            <a:spLocks noGrp="1"/>
          </p:cNvSpPr>
          <p:nvPr>
            <p:ph type="title"/>
          </p:nvPr>
        </p:nvSpPr>
        <p:spPr>
          <a:xfrm>
            <a:off x="403650" y="403975"/>
            <a:ext cx="3984000" cy="601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48" name="Google Shape;748;p58"/>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a:endParaRPr/>
          </a:p>
        </p:txBody>
      </p:sp>
      <p:sp>
        <p:nvSpPr>
          <p:cNvPr id="749" name="Google Shape;749;p58"/>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50" name="Google Shape;750;p5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8"/>
          <p:cNvSpPr txBox="1">
            <a:spLocks noGrp="1"/>
          </p:cNvSpPr>
          <p:nvPr>
            <p:ph type="body" idx="1"/>
          </p:nvPr>
        </p:nvSpPr>
        <p:spPr>
          <a:xfrm>
            <a:off x="403650" y="1244600"/>
            <a:ext cx="39840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752" name="Google Shape;752;p58"/>
          <p:cNvSpPr txBox="1">
            <a:spLocks noGrp="1"/>
          </p:cNvSpPr>
          <p:nvPr>
            <p:ph type="body" idx="3"/>
          </p:nvPr>
        </p:nvSpPr>
        <p:spPr>
          <a:xfrm>
            <a:off x="403650" y="3115425"/>
            <a:ext cx="3984000" cy="16320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Half Column, Left Header, Right Text + Photo">
  <p:cSld name="Photo-9A">
    <p:spTree>
      <p:nvGrpSpPr>
        <p:cNvPr id="1" name="Shape 753"/>
        <p:cNvGrpSpPr/>
        <p:nvPr/>
      </p:nvGrpSpPr>
      <p:grpSpPr>
        <a:xfrm>
          <a:off x="0" y="0"/>
          <a:ext cx="0" cy="0"/>
          <a:chOff x="0" y="0"/>
          <a:chExt cx="0" cy="0"/>
        </a:xfrm>
      </p:grpSpPr>
      <p:sp>
        <p:nvSpPr>
          <p:cNvPr id="754" name="Google Shape;754;p59"/>
          <p:cNvSpPr>
            <a:spLocks noGrp="1"/>
          </p:cNvSpPr>
          <p:nvPr>
            <p:ph type="pic" idx="2"/>
          </p:nvPr>
        </p:nvSpPr>
        <p:spPr>
          <a:xfrm>
            <a:off x="385775" y="1245350"/>
            <a:ext cx="4001700" cy="3480000"/>
          </a:xfrm>
          <a:prstGeom prst="rect">
            <a:avLst/>
          </a:prstGeom>
          <a:noFill/>
          <a:ln>
            <a:noFill/>
          </a:ln>
        </p:spPr>
      </p:sp>
      <p:sp>
        <p:nvSpPr>
          <p:cNvPr id="755" name="Google Shape;755;p59"/>
          <p:cNvSpPr txBox="1">
            <a:spLocks noGrp="1"/>
          </p:cNvSpPr>
          <p:nvPr>
            <p:ph type="title"/>
          </p:nvPr>
        </p:nvSpPr>
        <p:spPr>
          <a:xfrm>
            <a:off x="403650" y="403972"/>
            <a:ext cx="8110200" cy="601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56" name="Google Shape;756;p59"/>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a:endParaRPr/>
          </a:p>
        </p:txBody>
      </p:sp>
      <p:sp>
        <p:nvSpPr>
          <p:cNvPr id="757" name="Google Shape;757;p59"/>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58" name="Google Shape;758;p59"/>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59"/>
          <p:cNvSpPr txBox="1">
            <a:spLocks noGrp="1"/>
          </p:cNvSpPr>
          <p:nvPr>
            <p:ph type="body" idx="1"/>
          </p:nvPr>
        </p:nvSpPr>
        <p:spPr>
          <a:xfrm>
            <a:off x="4756150" y="1244600"/>
            <a:ext cx="3967200" cy="34809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3 Photo, 2/3 Content">
  <p:cSld name="Photo-10A">
    <p:spTree>
      <p:nvGrpSpPr>
        <p:cNvPr id="1" name="Shape 760"/>
        <p:cNvGrpSpPr/>
        <p:nvPr/>
      </p:nvGrpSpPr>
      <p:grpSpPr>
        <a:xfrm>
          <a:off x="0" y="0"/>
          <a:ext cx="0" cy="0"/>
          <a:chOff x="0" y="0"/>
          <a:chExt cx="0" cy="0"/>
        </a:xfrm>
      </p:grpSpPr>
      <p:sp>
        <p:nvSpPr>
          <p:cNvPr id="761" name="Google Shape;761;p60"/>
          <p:cNvSpPr>
            <a:spLocks noGrp="1"/>
          </p:cNvSpPr>
          <p:nvPr>
            <p:ph type="pic" idx="2"/>
          </p:nvPr>
        </p:nvSpPr>
        <p:spPr>
          <a:xfrm>
            <a:off x="403650" y="403976"/>
            <a:ext cx="2532900" cy="4321500"/>
          </a:xfrm>
          <a:prstGeom prst="rect">
            <a:avLst/>
          </a:prstGeom>
          <a:noFill/>
          <a:ln>
            <a:noFill/>
          </a:ln>
        </p:spPr>
      </p:sp>
      <p:sp>
        <p:nvSpPr>
          <p:cNvPr id="762" name="Google Shape;762;p60"/>
          <p:cNvSpPr txBox="1">
            <a:spLocks noGrp="1"/>
          </p:cNvSpPr>
          <p:nvPr>
            <p:ph type="title"/>
          </p:nvPr>
        </p:nvSpPr>
        <p:spPr>
          <a:xfrm>
            <a:off x="3279925" y="403975"/>
            <a:ext cx="5443500" cy="624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63" name="Google Shape;763;p60"/>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a:endParaRPr/>
          </a:p>
        </p:txBody>
      </p:sp>
      <p:sp>
        <p:nvSpPr>
          <p:cNvPr id="764" name="Google Shape;764;p60"/>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65" name="Google Shape;765;p6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60"/>
          <p:cNvSpPr txBox="1">
            <a:spLocks noGrp="1"/>
          </p:cNvSpPr>
          <p:nvPr>
            <p:ph type="body" idx="1"/>
          </p:nvPr>
        </p:nvSpPr>
        <p:spPr>
          <a:xfrm>
            <a:off x="3279775" y="1244600"/>
            <a:ext cx="5443500" cy="34809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ersonal Intro_Two">
  <p:cSld name="Intro_Two">
    <p:bg>
      <p:bgPr>
        <a:solidFill>
          <a:schemeClr val="dk1"/>
        </a:solidFill>
        <a:effectLst/>
      </p:bgPr>
    </p:bg>
    <p:spTree>
      <p:nvGrpSpPr>
        <p:cNvPr id="1" name="Shape 192"/>
        <p:cNvGrpSpPr/>
        <p:nvPr/>
      </p:nvGrpSpPr>
      <p:grpSpPr>
        <a:xfrm>
          <a:off x="0" y="0"/>
          <a:ext cx="0" cy="0"/>
          <a:chOff x="0" y="0"/>
          <a:chExt cx="0" cy="0"/>
        </a:xfrm>
      </p:grpSpPr>
      <p:pic>
        <p:nvPicPr>
          <p:cNvPr id="193" name="Google Shape;193;p16"/>
          <p:cNvPicPr preferRelativeResize="0"/>
          <p:nvPr/>
        </p:nvPicPr>
        <p:blipFill rotWithShape="1">
          <a:blip r:embed="rId2">
            <a:alphaModFix/>
          </a:blip>
          <a:srcRect l="-2476" t="-2454" r="-2476" b="-2453"/>
          <a:stretch/>
        </p:blipFill>
        <p:spPr>
          <a:xfrm>
            <a:off x="1312875" y="373425"/>
            <a:ext cx="2089373" cy="2089375"/>
          </a:xfrm>
          <a:prstGeom prst="rect">
            <a:avLst/>
          </a:prstGeom>
          <a:noFill/>
          <a:ln>
            <a:noFill/>
          </a:ln>
        </p:spPr>
      </p:pic>
      <p:pic>
        <p:nvPicPr>
          <p:cNvPr id="194" name="Google Shape;194;p16"/>
          <p:cNvPicPr preferRelativeResize="0"/>
          <p:nvPr/>
        </p:nvPicPr>
        <p:blipFill rotWithShape="1">
          <a:blip r:embed="rId3">
            <a:alphaModFix/>
          </a:blip>
          <a:srcRect l="-1451" t="-2476" r="-1461" b="-2476"/>
          <a:stretch/>
        </p:blipFill>
        <p:spPr>
          <a:xfrm>
            <a:off x="5751525" y="373425"/>
            <a:ext cx="2089375" cy="2089374"/>
          </a:xfrm>
          <a:prstGeom prst="rect">
            <a:avLst/>
          </a:prstGeom>
          <a:noFill/>
          <a:ln>
            <a:noFill/>
          </a:ln>
        </p:spPr>
      </p:pic>
      <p:sp>
        <p:nvSpPr>
          <p:cNvPr id="195" name="Google Shape;195;p16"/>
          <p:cNvSpPr/>
          <p:nvPr/>
        </p:nvSpPr>
        <p:spPr>
          <a:xfrm>
            <a:off x="1735790" y="797541"/>
            <a:ext cx="1234500" cy="12345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196" name="Google Shape;196;p16"/>
          <p:cNvSpPr/>
          <p:nvPr/>
        </p:nvSpPr>
        <p:spPr>
          <a:xfrm>
            <a:off x="6165312" y="797541"/>
            <a:ext cx="1234500" cy="12345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197" name="Google Shape;197;p16"/>
          <p:cNvSpPr>
            <a:spLocks noGrp="1"/>
          </p:cNvSpPr>
          <p:nvPr>
            <p:ph type="pic" idx="2"/>
          </p:nvPr>
        </p:nvSpPr>
        <p:spPr>
          <a:xfrm>
            <a:off x="6165312" y="798433"/>
            <a:ext cx="1234500" cy="1233600"/>
          </a:xfrm>
          <a:prstGeom prst="ellipse">
            <a:avLst/>
          </a:prstGeom>
          <a:solidFill>
            <a:srgbClr val="BFBFBF"/>
          </a:solidFill>
          <a:ln w="38100" cap="flat" cmpd="sng">
            <a:solidFill>
              <a:schemeClr val="lt1"/>
            </a:solidFill>
            <a:prstDash val="solid"/>
            <a:round/>
            <a:headEnd type="none" w="sm" len="sm"/>
            <a:tailEnd type="none" w="sm" len="sm"/>
          </a:ln>
        </p:spPr>
      </p:sp>
      <p:sp>
        <p:nvSpPr>
          <p:cNvPr id="198" name="Google Shape;198;p16"/>
          <p:cNvSpPr>
            <a:spLocks noGrp="1"/>
          </p:cNvSpPr>
          <p:nvPr>
            <p:ph type="pic" idx="3"/>
          </p:nvPr>
        </p:nvSpPr>
        <p:spPr>
          <a:xfrm>
            <a:off x="1735790" y="798433"/>
            <a:ext cx="1234500" cy="1233600"/>
          </a:xfrm>
          <a:prstGeom prst="ellipse">
            <a:avLst/>
          </a:prstGeom>
          <a:solidFill>
            <a:srgbClr val="BFBFBF"/>
          </a:solidFill>
          <a:ln w="38100" cap="flat" cmpd="sng">
            <a:solidFill>
              <a:schemeClr val="lt1"/>
            </a:solidFill>
            <a:prstDash val="solid"/>
            <a:round/>
            <a:headEnd type="none" w="sm" len="sm"/>
            <a:tailEnd type="none" w="sm" len="sm"/>
          </a:ln>
        </p:spPr>
      </p:sp>
      <p:sp>
        <p:nvSpPr>
          <p:cNvPr id="199" name="Google Shape;199;p16"/>
          <p:cNvSpPr txBox="1">
            <a:spLocks noGrp="1"/>
          </p:cNvSpPr>
          <p:nvPr>
            <p:ph type="ftr" idx="11"/>
          </p:nvPr>
        </p:nvSpPr>
        <p:spPr>
          <a:xfrm>
            <a:off x="403651" y="4725399"/>
            <a:ext cx="2799900" cy="307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200" name="Google Shape;200;p16"/>
          <p:cNvSpPr txBox="1">
            <a:spLocks noGrp="1"/>
          </p:cNvSpPr>
          <p:nvPr>
            <p:ph type="body" idx="1"/>
          </p:nvPr>
        </p:nvSpPr>
        <p:spPr>
          <a:xfrm>
            <a:off x="524210" y="2443469"/>
            <a:ext cx="3657600" cy="41148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2000"/>
              <a:buFont typeface="Arial"/>
              <a:buNone/>
              <a:defRPr sz="2000" b="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01" name="Google Shape;201;p16"/>
          <p:cNvSpPr txBox="1">
            <a:spLocks noGrp="1"/>
          </p:cNvSpPr>
          <p:nvPr>
            <p:ph type="body" idx="4"/>
          </p:nvPr>
        </p:nvSpPr>
        <p:spPr>
          <a:xfrm>
            <a:off x="524210" y="2933314"/>
            <a:ext cx="3657600" cy="338554"/>
          </a:xfrm>
          <a:prstGeom prst="rect">
            <a:avLst/>
          </a:prstGeom>
          <a:noFill/>
          <a:ln>
            <a:noFill/>
          </a:ln>
        </p:spPr>
        <p:txBody>
          <a:bodyPr spcFirstLastPara="1" wrap="square" lIns="91425" tIns="45700" rIns="91425" bIns="45700" anchor="t" anchorCtr="0">
            <a:spAutoFit/>
          </a:bodyPr>
          <a:lstStyle>
            <a:lvl1pPr marL="457200" lvl="0" indent="-228600" algn="ctr">
              <a:lnSpc>
                <a:spcPct val="100000"/>
              </a:lnSpc>
              <a:spcBef>
                <a:spcPts val="600"/>
              </a:spcBef>
              <a:spcAft>
                <a:spcPts val="0"/>
              </a:spcAft>
              <a:buSzPts val="1600"/>
              <a:buFont typeface="Arial"/>
              <a:buNone/>
              <a:defRPr sz="16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02" name="Google Shape;202;p16"/>
          <p:cNvSpPr txBox="1">
            <a:spLocks noGrp="1"/>
          </p:cNvSpPr>
          <p:nvPr>
            <p:ph type="body" idx="5"/>
          </p:nvPr>
        </p:nvSpPr>
        <p:spPr>
          <a:xfrm>
            <a:off x="524210" y="3636292"/>
            <a:ext cx="3657600" cy="307777"/>
          </a:xfrm>
          <a:prstGeom prst="rect">
            <a:avLst/>
          </a:prstGeom>
          <a:noFill/>
          <a:ln>
            <a:noFill/>
          </a:ln>
        </p:spPr>
        <p:txBody>
          <a:bodyPr spcFirstLastPara="1" wrap="square" lIns="91425" tIns="45700" rIns="91425" bIns="45700" anchor="t" anchorCtr="0">
            <a:spAutoFit/>
          </a:bodyPr>
          <a:lstStyle>
            <a:lvl1pPr marL="457200" lvl="0" indent="-228600" algn="ctr">
              <a:lnSpc>
                <a:spcPct val="100000"/>
              </a:lnSpc>
              <a:spcBef>
                <a:spcPts val="600"/>
              </a:spcBef>
              <a:spcAft>
                <a:spcPts val="0"/>
              </a:spcAft>
              <a:buSzPts val="1400"/>
              <a:buFont typeface="Arial"/>
              <a:buNone/>
              <a:defRPr sz="14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03" name="Google Shape;203;p16"/>
          <p:cNvSpPr txBox="1">
            <a:spLocks noGrp="1"/>
          </p:cNvSpPr>
          <p:nvPr>
            <p:ph type="body" idx="6"/>
          </p:nvPr>
        </p:nvSpPr>
        <p:spPr>
          <a:xfrm>
            <a:off x="4953732" y="2443469"/>
            <a:ext cx="3657600" cy="41148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2000"/>
              <a:buFont typeface="Arial"/>
              <a:buNone/>
              <a:defRPr sz="2000" b="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04" name="Google Shape;204;p16"/>
          <p:cNvSpPr txBox="1">
            <a:spLocks noGrp="1"/>
          </p:cNvSpPr>
          <p:nvPr>
            <p:ph type="body" idx="7"/>
          </p:nvPr>
        </p:nvSpPr>
        <p:spPr>
          <a:xfrm>
            <a:off x="4953732" y="2933314"/>
            <a:ext cx="3657600" cy="338554"/>
          </a:xfrm>
          <a:prstGeom prst="rect">
            <a:avLst/>
          </a:prstGeom>
          <a:noFill/>
          <a:ln>
            <a:noFill/>
          </a:ln>
        </p:spPr>
        <p:txBody>
          <a:bodyPr spcFirstLastPara="1" wrap="square" lIns="91425" tIns="45700" rIns="91425" bIns="45700" anchor="t" anchorCtr="0">
            <a:spAutoFit/>
          </a:bodyPr>
          <a:lstStyle>
            <a:lvl1pPr marL="457200" lvl="0" indent="-228600" algn="ctr">
              <a:lnSpc>
                <a:spcPct val="100000"/>
              </a:lnSpc>
              <a:spcBef>
                <a:spcPts val="600"/>
              </a:spcBef>
              <a:spcAft>
                <a:spcPts val="0"/>
              </a:spcAft>
              <a:buSzPts val="1600"/>
              <a:buFont typeface="Arial"/>
              <a:buNone/>
              <a:defRPr sz="16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05" name="Google Shape;205;p16"/>
          <p:cNvSpPr txBox="1">
            <a:spLocks noGrp="1"/>
          </p:cNvSpPr>
          <p:nvPr>
            <p:ph type="body" idx="8"/>
          </p:nvPr>
        </p:nvSpPr>
        <p:spPr>
          <a:xfrm>
            <a:off x="4953732" y="3636292"/>
            <a:ext cx="3657600" cy="307777"/>
          </a:xfrm>
          <a:prstGeom prst="rect">
            <a:avLst/>
          </a:prstGeom>
          <a:noFill/>
          <a:ln>
            <a:noFill/>
          </a:ln>
        </p:spPr>
        <p:txBody>
          <a:bodyPr spcFirstLastPara="1" wrap="square" lIns="91425" tIns="45700" rIns="91425" bIns="45700" anchor="t" anchorCtr="0">
            <a:spAutoFit/>
          </a:bodyPr>
          <a:lstStyle>
            <a:lvl1pPr marL="457200" lvl="0" indent="-228600" algn="ctr">
              <a:lnSpc>
                <a:spcPct val="100000"/>
              </a:lnSpc>
              <a:spcBef>
                <a:spcPts val="600"/>
              </a:spcBef>
              <a:spcAft>
                <a:spcPts val="0"/>
              </a:spcAft>
              <a:buSzPts val="1400"/>
              <a:buFont typeface="Arial"/>
              <a:buNone/>
              <a:defRPr sz="14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grpSp>
        <p:nvGrpSpPr>
          <p:cNvPr id="206" name="Google Shape;206;p16"/>
          <p:cNvGrpSpPr/>
          <p:nvPr/>
        </p:nvGrpSpPr>
        <p:grpSpPr>
          <a:xfrm>
            <a:off x="2007323" y="2885623"/>
            <a:ext cx="691374" cy="18288"/>
            <a:chOff x="3842851" y="2453321"/>
            <a:chExt cx="691374" cy="18288"/>
          </a:xfrm>
        </p:grpSpPr>
        <p:sp>
          <p:nvSpPr>
            <p:cNvPr id="207" name="Google Shape;207;p16"/>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08" name="Google Shape;208;p16"/>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09" name="Google Shape;209;p16"/>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grpSp>
        <p:nvGrpSpPr>
          <p:cNvPr id="210" name="Google Shape;210;p16"/>
          <p:cNvGrpSpPr/>
          <p:nvPr/>
        </p:nvGrpSpPr>
        <p:grpSpPr>
          <a:xfrm>
            <a:off x="6436845" y="2885623"/>
            <a:ext cx="691374" cy="18288"/>
            <a:chOff x="3842851" y="2453321"/>
            <a:chExt cx="691374" cy="18288"/>
          </a:xfrm>
        </p:grpSpPr>
        <p:sp>
          <p:nvSpPr>
            <p:cNvPr id="211" name="Google Shape;211;p16"/>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12" name="Google Shape;212;p16"/>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13" name="Google Shape;213;p16"/>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sp>
        <p:nvSpPr>
          <p:cNvPr id="214" name="Google Shape;214;p1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16"/>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216" name="Google Shape;216;p16"/>
          <p:cNvPicPr preferRelativeResize="0"/>
          <p:nvPr/>
        </p:nvPicPr>
        <p:blipFill rotWithShape="1">
          <a:blip r:embed="rId4">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3 Photo, 2/3 Content 1">
  <p:cSld name="Photo-10A_1">
    <p:spTree>
      <p:nvGrpSpPr>
        <p:cNvPr id="1" name="Shape 767"/>
        <p:cNvGrpSpPr/>
        <p:nvPr/>
      </p:nvGrpSpPr>
      <p:grpSpPr>
        <a:xfrm>
          <a:off x="0" y="0"/>
          <a:ext cx="0" cy="0"/>
          <a:chOff x="0" y="0"/>
          <a:chExt cx="0" cy="0"/>
        </a:xfrm>
      </p:grpSpPr>
      <p:sp>
        <p:nvSpPr>
          <p:cNvPr id="768" name="Google Shape;768;p61"/>
          <p:cNvSpPr>
            <a:spLocks noGrp="1"/>
          </p:cNvSpPr>
          <p:nvPr>
            <p:ph type="pic" idx="2"/>
          </p:nvPr>
        </p:nvSpPr>
        <p:spPr>
          <a:xfrm>
            <a:off x="0" y="0"/>
            <a:ext cx="2936700" cy="5040900"/>
          </a:xfrm>
          <a:prstGeom prst="rect">
            <a:avLst/>
          </a:prstGeom>
          <a:noFill/>
          <a:ln>
            <a:noFill/>
          </a:ln>
        </p:spPr>
      </p:sp>
      <p:sp>
        <p:nvSpPr>
          <p:cNvPr id="769" name="Google Shape;769;p61"/>
          <p:cNvSpPr txBox="1">
            <a:spLocks noGrp="1"/>
          </p:cNvSpPr>
          <p:nvPr>
            <p:ph type="title"/>
          </p:nvPr>
        </p:nvSpPr>
        <p:spPr>
          <a:xfrm>
            <a:off x="3279925" y="403975"/>
            <a:ext cx="5443500" cy="624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70" name="Google Shape;770;p61"/>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616161"/>
              </a:buClr>
              <a:buSzPts val="600"/>
              <a:buNone/>
              <a:defRPr>
                <a:solidFill>
                  <a:srgbClr val="616161"/>
                </a:solidFill>
              </a:defRPr>
            </a:lvl1pPr>
            <a:lvl2pPr lvl="1" algn="l">
              <a:lnSpc>
                <a:spcPct val="100000"/>
              </a:lnSpc>
              <a:spcBef>
                <a:spcPts val="0"/>
              </a:spcBef>
              <a:spcAft>
                <a:spcPts val="0"/>
              </a:spcAft>
              <a:buClr>
                <a:srgbClr val="616161"/>
              </a:buClr>
              <a:buSzPts val="600"/>
              <a:buNone/>
              <a:defRPr>
                <a:solidFill>
                  <a:srgbClr val="616161"/>
                </a:solidFill>
              </a:defRPr>
            </a:lvl2pPr>
            <a:lvl3pPr lvl="2" algn="l">
              <a:lnSpc>
                <a:spcPct val="100000"/>
              </a:lnSpc>
              <a:spcBef>
                <a:spcPts val="0"/>
              </a:spcBef>
              <a:spcAft>
                <a:spcPts val="0"/>
              </a:spcAft>
              <a:buClr>
                <a:srgbClr val="616161"/>
              </a:buClr>
              <a:buSzPts val="600"/>
              <a:buNone/>
              <a:defRPr>
                <a:solidFill>
                  <a:srgbClr val="616161"/>
                </a:solidFill>
              </a:defRPr>
            </a:lvl3pPr>
            <a:lvl4pPr lvl="3" algn="l">
              <a:lnSpc>
                <a:spcPct val="100000"/>
              </a:lnSpc>
              <a:spcBef>
                <a:spcPts val="0"/>
              </a:spcBef>
              <a:spcAft>
                <a:spcPts val="0"/>
              </a:spcAft>
              <a:buClr>
                <a:srgbClr val="616161"/>
              </a:buClr>
              <a:buSzPts val="600"/>
              <a:buNone/>
              <a:defRPr>
                <a:solidFill>
                  <a:srgbClr val="616161"/>
                </a:solidFill>
              </a:defRPr>
            </a:lvl4pPr>
            <a:lvl5pPr lvl="4" algn="l">
              <a:lnSpc>
                <a:spcPct val="100000"/>
              </a:lnSpc>
              <a:spcBef>
                <a:spcPts val="0"/>
              </a:spcBef>
              <a:spcAft>
                <a:spcPts val="0"/>
              </a:spcAft>
              <a:buClr>
                <a:srgbClr val="616161"/>
              </a:buClr>
              <a:buSzPts val="600"/>
              <a:buNone/>
              <a:defRPr>
                <a:solidFill>
                  <a:srgbClr val="616161"/>
                </a:solidFill>
              </a:defRPr>
            </a:lvl5pPr>
            <a:lvl6pPr lvl="5" algn="l">
              <a:lnSpc>
                <a:spcPct val="100000"/>
              </a:lnSpc>
              <a:spcBef>
                <a:spcPts val="0"/>
              </a:spcBef>
              <a:spcAft>
                <a:spcPts val="0"/>
              </a:spcAft>
              <a:buClr>
                <a:srgbClr val="616161"/>
              </a:buClr>
              <a:buSzPts val="600"/>
              <a:buNone/>
              <a:defRPr>
                <a:solidFill>
                  <a:srgbClr val="616161"/>
                </a:solidFill>
              </a:defRPr>
            </a:lvl6pPr>
            <a:lvl7pPr lvl="6" algn="l">
              <a:lnSpc>
                <a:spcPct val="100000"/>
              </a:lnSpc>
              <a:spcBef>
                <a:spcPts val="0"/>
              </a:spcBef>
              <a:spcAft>
                <a:spcPts val="0"/>
              </a:spcAft>
              <a:buClr>
                <a:srgbClr val="616161"/>
              </a:buClr>
              <a:buSzPts val="600"/>
              <a:buNone/>
              <a:defRPr>
                <a:solidFill>
                  <a:srgbClr val="616161"/>
                </a:solidFill>
              </a:defRPr>
            </a:lvl7pPr>
            <a:lvl8pPr lvl="7" algn="l">
              <a:lnSpc>
                <a:spcPct val="100000"/>
              </a:lnSpc>
              <a:spcBef>
                <a:spcPts val="0"/>
              </a:spcBef>
              <a:spcAft>
                <a:spcPts val="0"/>
              </a:spcAft>
              <a:buClr>
                <a:srgbClr val="616161"/>
              </a:buClr>
              <a:buSzPts val="600"/>
              <a:buNone/>
              <a:defRPr>
                <a:solidFill>
                  <a:srgbClr val="616161"/>
                </a:solidFill>
              </a:defRPr>
            </a:lvl8pPr>
            <a:lvl9pPr lvl="8" algn="l">
              <a:lnSpc>
                <a:spcPct val="100000"/>
              </a:lnSpc>
              <a:spcBef>
                <a:spcPts val="0"/>
              </a:spcBef>
              <a:spcAft>
                <a:spcPts val="0"/>
              </a:spcAft>
              <a:buClr>
                <a:srgbClr val="616161"/>
              </a:buClr>
              <a:buSzPts val="600"/>
              <a:buNone/>
              <a:defRPr>
                <a:solidFill>
                  <a:srgbClr val="616161"/>
                </a:solidFill>
              </a:defRPr>
            </a:lvl9pPr>
          </a:lstStyle>
          <a:p>
            <a:endParaRPr/>
          </a:p>
        </p:txBody>
      </p:sp>
      <p:sp>
        <p:nvSpPr>
          <p:cNvPr id="771" name="Google Shape;771;p61"/>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72" name="Google Shape;772;p6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61"/>
          <p:cNvSpPr txBox="1">
            <a:spLocks noGrp="1"/>
          </p:cNvSpPr>
          <p:nvPr>
            <p:ph type="body" idx="1"/>
          </p:nvPr>
        </p:nvSpPr>
        <p:spPr>
          <a:xfrm>
            <a:off x="3279775" y="1244600"/>
            <a:ext cx="5443500" cy="34809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ree Column + Photos">
  <p:cSld name="Photo-11A">
    <p:spTree>
      <p:nvGrpSpPr>
        <p:cNvPr id="1" name="Shape 774"/>
        <p:cNvGrpSpPr/>
        <p:nvPr/>
      </p:nvGrpSpPr>
      <p:grpSpPr>
        <a:xfrm>
          <a:off x="0" y="0"/>
          <a:ext cx="0" cy="0"/>
          <a:chOff x="0" y="0"/>
          <a:chExt cx="0" cy="0"/>
        </a:xfrm>
      </p:grpSpPr>
      <p:sp>
        <p:nvSpPr>
          <p:cNvPr id="775" name="Google Shape;775;p62"/>
          <p:cNvSpPr txBox="1">
            <a:spLocks noGrp="1"/>
          </p:cNvSpPr>
          <p:nvPr>
            <p:ph type="body" idx="1"/>
          </p:nvPr>
        </p:nvSpPr>
        <p:spPr>
          <a:xfrm>
            <a:off x="402150" y="1245350"/>
            <a:ext cx="8321400" cy="10422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776" name="Google Shape;776;p62"/>
          <p:cNvSpPr/>
          <p:nvPr/>
        </p:nvSpPr>
        <p:spPr>
          <a:xfrm>
            <a:off x="403650" y="314825"/>
            <a:ext cx="1139400" cy="638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62"/>
          <p:cNvSpPr txBox="1">
            <a:spLocks noGrp="1"/>
          </p:cNvSpPr>
          <p:nvPr>
            <p:ph type="title"/>
          </p:nvPr>
        </p:nvSpPr>
        <p:spPr>
          <a:xfrm>
            <a:off x="403650" y="403977"/>
            <a:ext cx="8264100" cy="599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78" name="Google Shape;778;p62"/>
          <p:cNvSpPr txBox="1">
            <a:spLocks noGrp="1"/>
          </p:cNvSpPr>
          <p:nvPr>
            <p:ph type="ftr" idx="11"/>
          </p:nvPr>
        </p:nvSpPr>
        <p:spPr>
          <a:xfrm>
            <a:off x="403651" y="4725397"/>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779" name="Google Shape;779;p62"/>
          <p:cNvSpPr>
            <a:spLocks noGrp="1"/>
          </p:cNvSpPr>
          <p:nvPr>
            <p:ph type="pic" idx="2"/>
          </p:nvPr>
        </p:nvSpPr>
        <p:spPr>
          <a:xfrm>
            <a:off x="403650" y="3125675"/>
            <a:ext cx="2532900" cy="1599600"/>
          </a:xfrm>
          <a:prstGeom prst="rect">
            <a:avLst/>
          </a:prstGeom>
          <a:noFill/>
          <a:ln>
            <a:noFill/>
          </a:ln>
        </p:spPr>
      </p:sp>
      <p:sp>
        <p:nvSpPr>
          <p:cNvPr id="780" name="Google Shape;780;p62"/>
          <p:cNvSpPr>
            <a:spLocks noGrp="1"/>
          </p:cNvSpPr>
          <p:nvPr>
            <p:ph type="pic" idx="3"/>
          </p:nvPr>
        </p:nvSpPr>
        <p:spPr>
          <a:xfrm>
            <a:off x="3356025" y="3125775"/>
            <a:ext cx="2508000" cy="1599600"/>
          </a:xfrm>
          <a:prstGeom prst="rect">
            <a:avLst/>
          </a:prstGeom>
          <a:noFill/>
          <a:ln>
            <a:noFill/>
          </a:ln>
        </p:spPr>
      </p:sp>
      <p:sp>
        <p:nvSpPr>
          <p:cNvPr id="781" name="Google Shape;781;p62"/>
          <p:cNvSpPr>
            <a:spLocks noGrp="1"/>
          </p:cNvSpPr>
          <p:nvPr>
            <p:ph type="pic" idx="4"/>
          </p:nvPr>
        </p:nvSpPr>
        <p:spPr>
          <a:xfrm>
            <a:off x="6217600" y="3125725"/>
            <a:ext cx="2508000" cy="1599600"/>
          </a:xfrm>
          <a:prstGeom prst="rect">
            <a:avLst/>
          </a:prstGeom>
          <a:noFill/>
          <a:ln>
            <a:noFill/>
          </a:ln>
        </p:spPr>
      </p:sp>
      <p:sp>
        <p:nvSpPr>
          <p:cNvPr id="782" name="Google Shape;782;p62"/>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783" name="Google Shape;783;p62"/>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62"/>
          <p:cNvSpPr txBox="1">
            <a:spLocks noGrp="1"/>
          </p:cNvSpPr>
          <p:nvPr>
            <p:ph type="body" idx="5"/>
          </p:nvPr>
        </p:nvSpPr>
        <p:spPr>
          <a:xfrm>
            <a:off x="403950" y="2595575"/>
            <a:ext cx="2532900" cy="2742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785" name="Google Shape;785;p62"/>
          <p:cNvSpPr txBox="1">
            <a:spLocks noGrp="1"/>
          </p:cNvSpPr>
          <p:nvPr>
            <p:ph type="body" idx="6"/>
          </p:nvPr>
        </p:nvSpPr>
        <p:spPr>
          <a:xfrm>
            <a:off x="3279775" y="2595575"/>
            <a:ext cx="2596800" cy="2742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
        <p:nvSpPr>
          <p:cNvPr id="786" name="Google Shape;786;p62"/>
          <p:cNvSpPr txBox="1">
            <a:spLocks noGrp="1"/>
          </p:cNvSpPr>
          <p:nvPr>
            <p:ph type="body" idx="7"/>
          </p:nvPr>
        </p:nvSpPr>
        <p:spPr>
          <a:xfrm>
            <a:off x="6219500" y="2595575"/>
            <a:ext cx="2532900" cy="2742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 Column + Photos">
  <p:cSld name="Photo-12A">
    <p:spTree>
      <p:nvGrpSpPr>
        <p:cNvPr id="1" name="Shape 787"/>
        <p:cNvGrpSpPr/>
        <p:nvPr/>
      </p:nvGrpSpPr>
      <p:grpSpPr>
        <a:xfrm>
          <a:off x="0" y="0"/>
          <a:ext cx="0" cy="0"/>
          <a:chOff x="0" y="0"/>
          <a:chExt cx="0" cy="0"/>
        </a:xfrm>
      </p:grpSpPr>
      <p:sp>
        <p:nvSpPr>
          <p:cNvPr id="788" name="Google Shape;788;p63"/>
          <p:cNvSpPr>
            <a:spLocks noGrp="1"/>
          </p:cNvSpPr>
          <p:nvPr>
            <p:ph type="pic" idx="2"/>
          </p:nvPr>
        </p:nvSpPr>
        <p:spPr>
          <a:xfrm>
            <a:off x="430101" y="2414722"/>
            <a:ext cx="1854000" cy="1746300"/>
          </a:xfrm>
          <a:prstGeom prst="rect">
            <a:avLst/>
          </a:prstGeom>
          <a:noFill/>
          <a:ln>
            <a:noFill/>
          </a:ln>
        </p:spPr>
      </p:sp>
      <p:sp>
        <p:nvSpPr>
          <p:cNvPr id="789" name="Google Shape;789;p63"/>
          <p:cNvSpPr>
            <a:spLocks noGrp="1"/>
          </p:cNvSpPr>
          <p:nvPr>
            <p:ph type="pic" idx="3"/>
          </p:nvPr>
        </p:nvSpPr>
        <p:spPr>
          <a:xfrm>
            <a:off x="2543050" y="2414179"/>
            <a:ext cx="1854000" cy="1751100"/>
          </a:xfrm>
          <a:prstGeom prst="rect">
            <a:avLst/>
          </a:prstGeom>
          <a:noFill/>
          <a:ln>
            <a:noFill/>
          </a:ln>
        </p:spPr>
      </p:sp>
      <p:sp>
        <p:nvSpPr>
          <p:cNvPr id="790" name="Google Shape;790;p63"/>
          <p:cNvSpPr>
            <a:spLocks noGrp="1"/>
          </p:cNvSpPr>
          <p:nvPr>
            <p:ph type="pic" idx="4"/>
          </p:nvPr>
        </p:nvSpPr>
        <p:spPr>
          <a:xfrm>
            <a:off x="4756475" y="2414179"/>
            <a:ext cx="1854000" cy="1751100"/>
          </a:xfrm>
          <a:prstGeom prst="rect">
            <a:avLst/>
          </a:prstGeom>
          <a:noFill/>
          <a:ln>
            <a:noFill/>
          </a:ln>
        </p:spPr>
      </p:sp>
      <p:sp>
        <p:nvSpPr>
          <p:cNvPr id="791" name="Google Shape;791;p63"/>
          <p:cNvSpPr>
            <a:spLocks noGrp="1"/>
          </p:cNvSpPr>
          <p:nvPr>
            <p:ph type="pic" idx="5"/>
          </p:nvPr>
        </p:nvSpPr>
        <p:spPr>
          <a:xfrm>
            <a:off x="6869424" y="2414187"/>
            <a:ext cx="1854000" cy="1751100"/>
          </a:xfrm>
          <a:prstGeom prst="rect">
            <a:avLst/>
          </a:prstGeom>
          <a:noFill/>
          <a:ln>
            <a:noFill/>
          </a:ln>
        </p:spPr>
      </p:sp>
      <p:sp>
        <p:nvSpPr>
          <p:cNvPr id="792" name="Google Shape;792;p63"/>
          <p:cNvSpPr/>
          <p:nvPr/>
        </p:nvSpPr>
        <p:spPr>
          <a:xfrm>
            <a:off x="403650" y="314825"/>
            <a:ext cx="1139400" cy="638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63"/>
          <p:cNvSpPr txBox="1">
            <a:spLocks noGrp="1"/>
          </p:cNvSpPr>
          <p:nvPr>
            <p:ph type="title"/>
          </p:nvPr>
        </p:nvSpPr>
        <p:spPr>
          <a:xfrm>
            <a:off x="403650" y="403977"/>
            <a:ext cx="8264100" cy="599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794" name="Google Shape;794;p63"/>
          <p:cNvSpPr txBox="1">
            <a:spLocks noGrp="1"/>
          </p:cNvSpPr>
          <p:nvPr>
            <p:ph type="ftr" idx="11"/>
          </p:nvPr>
        </p:nvSpPr>
        <p:spPr>
          <a:xfrm>
            <a:off x="403650" y="4725400"/>
            <a:ext cx="2799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795" name="Google Shape;795;p63"/>
          <p:cNvSpPr txBox="1">
            <a:spLocks noGrp="1"/>
          </p:cNvSpPr>
          <p:nvPr>
            <p:ph type="body" idx="1"/>
          </p:nvPr>
        </p:nvSpPr>
        <p:spPr>
          <a:xfrm>
            <a:off x="403650" y="4218625"/>
            <a:ext cx="1854000" cy="411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100"/>
              <a:buFont typeface="Arial"/>
              <a:buNone/>
              <a:defRPr sz="1100"/>
            </a:lvl1pPr>
            <a:lvl2pPr marL="914400" lvl="1" indent="-228600" algn="ctr">
              <a:lnSpc>
                <a:spcPct val="100000"/>
              </a:lnSpc>
              <a:spcBef>
                <a:spcPts val="600"/>
              </a:spcBef>
              <a:spcAft>
                <a:spcPts val="0"/>
              </a:spcAft>
              <a:buSzPts val="1800"/>
              <a:buNone/>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796" name="Google Shape;796;p63"/>
          <p:cNvSpPr txBox="1">
            <a:spLocks noGrp="1"/>
          </p:cNvSpPr>
          <p:nvPr>
            <p:ph type="body" idx="6"/>
          </p:nvPr>
        </p:nvSpPr>
        <p:spPr>
          <a:xfrm>
            <a:off x="2543050" y="4218625"/>
            <a:ext cx="1854000" cy="411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100"/>
              <a:buFont typeface="Arial"/>
              <a:buNone/>
              <a:defRPr sz="1100"/>
            </a:lvl1pPr>
            <a:lvl2pPr marL="914400" lvl="1" indent="-228600" algn="ctr">
              <a:lnSpc>
                <a:spcPct val="100000"/>
              </a:lnSpc>
              <a:spcBef>
                <a:spcPts val="600"/>
              </a:spcBef>
              <a:spcAft>
                <a:spcPts val="0"/>
              </a:spcAft>
              <a:buSzPts val="1800"/>
              <a:buNone/>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797" name="Google Shape;797;p63"/>
          <p:cNvSpPr txBox="1">
            <a:spLocks noGrp="1"/>
          </p:cNvSpPr>
          <p:nvPr>
            <p:ph type="body" idx="7"/>
          </p:nvPr>
        </p:nvSpPr>
        <p:spPr>
          <a:xfrm>
            <a:off x="4756475" y="4218625"/>
            <a:ext cx="1854000" cy="411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100"/>
              <a:buFont typeface="Arial"/>
              <a:buNone/>
              <a:defRPr sz="1100"/>
            </a:lvl1pPr>
            <a:lvl2pPr marL="914400" lvl="1" indent="-228600" algn="ctr">
              <a:lnSpc>
                <a:spcPct val="100000"/>
              </a:lnSpc>
              <a:spcBef>
                <a:spcPts val="600"/>
              </a:spcBef>
              <a:spcAft>
                <a:spcPts val="0"/>
              </a:spcAft>
              <a:buSzPts val="1800"/>
              <a:buNone/>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798" name="Google Shape;798;p63"/>
          <p:cNvSpPr txBox="1">
            <a:spLocks noGrp="1"/>
          </p:cNvSpPr>
          <p:nvPr>
            <p:ph type="body" idx="8"/>
          </p:nvPr>
        </p:nvSpPr>
        <p:spPr>
          <a:xfrm>
            <a:off x="6869425" y="4218625"/>
            <a:ext cx="1854000" cy="4116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1100"/>
              <a:buFont typeface="Arial"/>
              <a:buNone/>
              <a:defRPr sz="1100"/>
            </a:lvl1pPr>
            <a:lvl2pPr marL="914400" lvl="1" indent="-228600" algn="ctr">
              <a:lnSpc>
                <a:spcPct val="100000"/>
              </a:lnSpc>
              <a:spcBef>
                <a:spcPts val="600"/>
              </a:spcBef>
              <a:spcAft>
                <a:spcPts val="0"/>
              </a:spcAft>
              <a:buSzPts val="1800"/>
              <a:buNone/>
              <a:defRPr/>
            </a:lvl2pPr>
            <a:lvl3pPr marL="1371600" lvl="2" indent="-342900" algn="ctr">
              <a:lnSpc>
                <a:spcPct val="100000"/>
              </a:lnSpc>
              <a:spcBef>
                <a:spcPts val="600"/>
              </a:spcBef>
              <a:spcAft>
                <a:spcPts val="0"/>
              </a:spcAft>
              <a:buSzPts val="1800"/>
              <a:buChar char="•"/>
              <a:defRPr/>
            </a:lvl3pPr>
            <a:lvl4pPr marL="1828800" lvl="3" indent="-342900" algn="ctr">
              <a:lnSpc>
                <a:spcPct val="100000"/>
              </a:lnSpc>
              <a:spcBef>
                <a:spcPts val="600"/>
              </a:spcBef>
              <a:spcAft>
                <a:spcPts val="0"/>
              </a:spcAft>
              <a:buSzPts val="1800"/>
              <a:buChar char="–"/>
              <a:defRPr/>
            </a:lvl4pPr>
            <a:lvl5pPr marL="2286000" lvl="4" indent="-342900" algn="ctr">
              <a:lnSpc>
                <a:spcPct val="100000"/>
              </a:lnSpc>
              <a:spcBef>
                <a:spcPts val="360"/>
              </a:spcBef>
              <a:spcAft>
                <a:spcPts val="0"/>
              </a:spcAft>
              <a:buSzPts val="1800"/>
              <a:buChar char="»"/>
              <a:defRPr/>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799" name="Google Shape;799;p63"/>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800" name="Google Shape;800;p63"/>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63"/>
          <p:cNvSpPr txBox="1">
            <a:spLocks noGrp="1"/>
          </p:cNvSpPr>
          <p:nvPr>
            <p:ph type="body" idx="9"/>
          </p:nvPr>
        </p:nvSpPr>
        <p:spPr>
          <a:xfrm>
            <a:off x="402150" y="1245350"/>
            <a:ext cx="8321400" cy="1168800"/>
          </a:xfrm>
          <a:prstGeom prst="rect">
            <a:avLst/>
          </a:prstGeom>
          <a:noFill/>
          <a:ln>
            <a:noFill/>
          </a:ln>
        </p:spPr>
        <p:txBody>
          <a:bodyPr spcFirstLastPara="1" wrap="square" lIns="0" tIns="0" rIns="0" bIns="0" anchor="t" anchorCtr="0">
            <a:noAutofit/>
          </a:bodyPr>
          <a:lstStyle>
            <a:lvl1pPr marL="457200" marR="0" lvl="0" indent="-317500" algn="ctr">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ctr">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ctr">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ctr">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ctr">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ctr">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ctr">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ctr">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ctr">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lvl="0"/>
            <a:r>
              <a:rPr lang="fr-FR"/>
              <a:t>Cliquez pour modifier les styles du texte du masque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Demo Intro">
  <p:cSld name="Demo Intro">
    <p:bg>
      <p:bgPr>
        <a:solidFill>
          <a:schemeClr val="dk1"/>
        </a:solidFill>
        <a:effectLst/>
      </p:bgPr>
    </p:bg>
    <p:spTree>
      <p:nvGrpSpPr>
        <p:cNvPr id="1" name="Shape 802"/>
        <p:cNvGrpSpPr/>
        <p:nvPr/>
      </p:nvGrpSpPr>
      <p:grpSpPr>
        <a:xfrm>
          <a:off x="0" y="0"/>
          <a:ext cx="0" cy="0"/>
          <a:chOff x="0" y="0"/>
          <a:chExt cx="0" cy="0"/>
        </a:xfrm>
      </p:grpSpPr>
      <p:sp>
        <p:nvSpPr>
          <p:cNvPr id="803" name="Google Shape;803;p64"/>
          <p:cNvSpPr txBox="1">
            <a:spLocks noGrp="1"/>
          </p:cNvSpPr>
          <p:nvPr>
            <p:ph type="body" idx="1"/>
          </p:nvPr>
        </p:nvSpPr>
        <p:spPr>
          <a:xfrm>
            <a:off x="403650" y="3304050"/>
            <a:ext cx="8319900" cy="708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2800"/>
              <a:buNone/>
              <a:defRPr sz="2800">
                <a:solidFill>
                  <a:schemeClr val="lt1"/>
                </a:solidFill>
              </a:defRPr>
            </a:lvl1pPr>
            <a:lvl2pPr marL="914400" lvl="1" indent="-228600" algn="l">
              <a:lnSpc>
                <a:spcPct val="100000"/>
              </a:lnSpc>
              <a:spcBef>
                <a:spcPts val="600"/>
              </a:spcBef>
              <a:spcAft>
                <a:spcPts val="0"/>
              </a:spcAft>
              <a:buSzPts val="18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804" name="Google Shape;804;p64"/>
          <p:cNvSpPr txBox="1">
            <a:spLocks noGrp="1"/>
          </p:cNvSpPr>
          <p:nvPr>
            <p:ph type="ftr" idx="11"/>
          </p:nvPr>
        </p:nvSpPr>
        <p:spPr>
          <a:xfrm>
            <a:off x="403651" y="4725399"/>
            <a:ext cx="2799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grpSp>
        <p:nvGrpSpPr>
          <p:cNvPr id="805" name="Google Shape;805;p64"/>
          <p:cNvGrpSpPr/>
          <p:nvPr/>
        </p:nvGrpSpPr>
        <p:grpSpPr>
          <a:xfrm>
            <a:off x="2567478" y="1435850"/>
            <a:ext cx="4037743" cy="1705509"/>
            <a:chOff x="2567477" y="1435848"/>
            <a:chExt cx="4037743" cy="1705509"/>
          </a:xfrm>
        </p:grpSpPr>
        <p:sp>
          <p:nvSpPr>
            <p:cNvPr id="806" name="Google Shape;806;p64"/>
            <p:cNvSpPr/>
            <p:nvPr/>
          </p:nvSpPr>
          <p:spPr>
            <a:xfrm rot="10800000">
              <a:off x="2567477" y="1435848"/>
              <a:ext cx="4037743" cy="1705509"/>
            </a:xfrm>
            <a:custGeom>
              <a:avLst/>
              <a:gdLst/>
              <a:ahLst/>
              <a:cxnLst/>
              <a:rect l="l" t="t" r="r" b="b"/>
              <a:pathLst>
                <a:path w="4037743" h="1705509" extrusionOk="0">
                  <a:moveTo>
                    <a:pt x="4001409" y="1705509"/>
                  </a:moveTo>
                  <a:lnTo>
                    <a:pt x="36334" y="1705509"/>
                  </a:lnTo>
                  <a:cubicBezTo>
                    <a:pt x="16267" y="1705509"/>
                    <a:pt x="0" y="1689242"/>
                    <a:pt x="0" y="1669175"/>
                  </a:cubicBezTo>
                  <a:lnTo>
                    <a:pt x="0" y="303461"/>
                  </a:lnTo>
                  <a:cubicBezTo>
                    <a:pt x="0" y="283394"/>
                    <a:pt x="16267" y="267127"/>
                    <a:pt x="36334" y="267127"/>
                  </a:cubicBezTo>
                  <a:lnTo>
                    <a:pt x="1863939" y="267127"/>
                  </a:lnTo>
                  <a:lnTo>
                    <a:pt x="2018873" y="0"/>
                  </a:lnTo>
                  <a:lnTo>
                    <a:pt x="2173806" y="267127"/>
                  </a:lnTo>
                  <a:lnTo>
                    <a:pt x="4001409" y="267127"/>
                  </a:lnTo>
                  <a:cubicBezTo>
                    <a:pt x="4021476" y="267127"/>
                    <a:pt x="4037743" y="283394"/>
                    <a:pt x="4037743" y="303461"/>
                  </a:cubicBezTo>
                  <a:lnTo>
                    <a:pt x="4037743" y="1669175"/>
                  </a:lnTo>
                  <a:cubicBezTo>
                    <a:pt x="4037743" y="1689242"/>
                    <a:pt x="4021476" y="1705509"/>
                    <a:pt x="4001409" y="1705509"/>
                  </a:cubicBezTo>
                  <a:close/>
                </a:path>
              </a:pathLst>
            </a:custGeom>
            <a:solidFill>
              <a:schemeClr val="accent1"/>
            </a:solidFill>
            <a:ln w="793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807" name="Google Shape;807;p64"/>
            <p:cNvSpPr/>
            <p:nvPr/>
          </p:nvSpPr>
          <p:spPr>
            <a:xfrm>
              <a:off x="4133194" y="1749141"/>
              <a:ext cx="2270590" cy="83099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Arial"/>
                <a:buNone/>
              </a:pPr>
              <a:r>
                <a:rPr lang="en" sz="4800" b="0" i="0" u="none" strike="noStrike" cap="none">
                  <a:solidFill>
                    <a:schemeClr val="lt1"/>
                  </a:solidFill>
                  <a:latin typeface="Montserrat"/>
                  <a:ea typeface="Montserrat"/>
                  <a:cs typeface="Montserrat"/>
                  <a:sym typeface="Montserrat"/>
                </a:rPr>
                <a:t>DEMO</a:t>
              </a:r>
              <a:endParaRPr sz="1400" b="0" i="0" u="none" strike="noStrike" cap="none">
                <a:solidFill>
                  <a:srgbClr val="000000"/>
                </a:solidFill>
                <a:latin typeface="Montserrat"/>
                <a:ea typeface="Montserrat"/>
                <a:cs typeface="Montserrat"/>
                <a:sym typeface="Montserrat"/>
              </a:endParaRPr>
            </a:p>
          </p:txBody>
        </p:sp>
        <p:sp>
          <p:nvSpPr>
            <p:cNvPr id="808" name="Google Shape;808;p64"/>
            <p:cNvSpPr/>
            <p:nvPr/>
          </p:nvSpPr>
          <p:spPr>
            <a:xfrm>
              <a:off x="2608933" y="1477847"/>
              <a:ext cx="1371600" cy="1371816"/>
            </a:xfrm>
            <a:custGeom>
              <a:avLst/>
              <a:gdLst/>
              <a:ahLst/>
              <a:cxnLst/>
              <a:rect l="l" t="t" r="r" b="b"/>
              <a:pathLst>
                <a:path w="1356935" h="1357149" extrusionOk="0">
                  <a:moveTo>
                    <a:pt x="0" y="0"/>
                  </a:moveTo>
                  <a:lnTo>
                    <a:pt x="1355558" y="0"/>
                  </a:lnTo>
                  <a:lnTo>
                    <a:pt x="1356935" y="588222"/>
                  </a:lnTo>
                  <a:lnTo>
                    <a:pt x="1284968" y="677891"/>
                  </a:lnTo>
                  <a:lnTo>
                    <a:pt x="1356935" y="763713"/>
                  </a:lnTo>
                  <a:lnTo>
                    <a:pt x="1355558" y="1357149"/>
                  </a:lnTo>
                  <a:lnTo>
                    <a:pt x="0" y="1357149"/>
                  </a:lnTo>
                  <a:lnTo>
                    <a:pt x="0" y="0"/>
                  </a:lnTo>
                  <a:close/>
                </a:path>
              </a:pathLst>
            </a:custGeom>
            <a:solidFill>
              <a:schemeClr val="dk2"/>
            </a:solidFill>
            <a:ln>
              <a:noFill/>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809" name="Google Shape;809;p64"/>
            <p:cNvSpPr/>
            <p:nvPr/>
          </p:nvSpPr>
          <p:spPr>
            <a:xfrm rot="5400000">
              <a:off x="3215081" y="2120452"/>
              <a:ext cx="1421316" cy="77506"/>
            </a:xfrm>
            <a:custGeom>
              <a:avLst/>
              <a:gdLst/>
              <a:ahLst/>
              <a:cxnLst/>
              <a:rect l="l" t="t" r="r" b="b"/>
              <a:pathLst>
                <a:path w="6135" h="368" extrusionOk="0">
                  <a:moveTo>
                    <a:pt x="0" y="0"/>
                  </a:moveTo>
                  <a:lnTo>
                    <a:pt x="2726" y="0"/>
                  </a:lnTo>
                  <a:lnTo>
                    <a:pt x="3090" y="368"/>
                  </a:lnTo>
                  <a:lnTo>
                    <a:pt x="3440" y="0"/>
                  </a:lnTo>
                  <a:lnTo>
                    <a:pt x="6135" y="0"/>
                  </a:lnTo>
                </a:path>
              </a:pathLst>
            </a:custGeom>
            <a:noFill/>
            <a:ln w="38100"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666666"/>
                </a:solidFill>
                <a:latin typeface="Arial"/>
                <a:ea typeface="Arial"/>
                <a:cs typeface="Arial"/>
                <a:sym typeface="Arial"/>
              </a:endParaRPr>
            </a:p>
          </p:txBody>
        </p:sp>
        <p:sp>
          <p:nvSpPr>
            <p:cNvPr id="810" name="Google Shape;810;p64"/>
            <p:cNvSpPr/>
            <p:nvPr/>
          </p:nvSpPr>
          <p:spPr>
            <a:xfrm>
              <a:off x="2988945" y="1860769"/>
              <a:ext cx="596912" cy="596871"/>
            </a:xfrm>
            <a:custGeom>
              <a:avLst/>
              <a:gdLst/>
              <a:ahLst/>
              <a:cxnLst/>
              <a:rect l="l" t="t" r="r" b="b"/>
              <a:pathLst>
                <a:path w="20954" h="21057" extrusionOk="0">
                  <a:moveTo>
                    <a:pt x="17610" y="7168"/>
                  </a:moveTo>
                  <a:cubicBezTo>
                    <a:pt x="16256" y="7168"/>
                    <a:pt x="15158" y="6064"/>
                    <a:pt x="15158" y="4703"/>
                  </a:cubicBezTo>
                  <a:cubicBezTo>
                    <a:pt x="15158" y="3343"/>
                    <a:pt x="16256" y="2239"/>
                    <a:pt x="17610" y="2239"/>
                  </a:cubicBezTo>
                  <a:cubicBezTo>
                    <a:pt x="18964" y="2239"/>
                    <a:pt x="20062" y="3343"/>
                    <a:pt x="20062" y="4703"/>
                  </a:cubicBezTo>
                  <a:cubicBezTo>
                    <a:pt x="20062" y="6064"/>
                    <a:pt x="18964" y="7168"/>
                    <a:pt x="17610" y="7168"/>
                  </a:cubicBezTo>
                  <a:close/>
                  <a:moveTo>
                    <a:pt x="10700" y="6262"/>
                  </a:moveTo>
                  <a:lnTo>
                    <a:pt x="10700" y="3807"/>
                  </a:lnTo>
                  <a:cubicBezTo>
                    <a:pt x="10700" y="2941"/>
                    <a:pt x="10001" y="2239"/>
                    <a:pt x="9139" y="2239"/>
                  </a:cubicBezTo>
                  <a:cubicBezTo>
                    <a:pt x="8278" y="2239"/>
                    <a:pt x="7579" y="2941"/>
                    <a:pt x="7579" y="3807"/>
                  </a:cubicBezTo>
                  <a:lnTo>
                    <a:pt x="7579" y="6262"/>
                  </a:lnTo>
                  <a:cubicBezTo>
                    <a:pt x="7225" y="6034"/>
                    <a:pt x="6924" y="5732"/>
                    <a:pt x="6698" y="5376"/>
                  </a:cubicBezTo>
                  <a:cubicBezTo>
                    <a:pt x="5836" y="4021"/>
                    <a:pt x="6230" y="2220"/>
                    <a:pt x="7579" y="1354"/>
                  </a:cubicBezTo>
                  <a:cubicBezTo>
                    <a:pt x="8928" y="488"/>
                    <a:pt x="10720" y="884"/>
                    <a:pt x="11581" y="2240"/>
                  </a:cubicBezTo>
                  <a:cubicBezTo>
                    <a:pt x="12443" y="3595"/>
                    <a:pt x="12049" y="5396"/>
                    <a:pt x="10700" y="6262"/>
                  </a:cubicBezTo>
                  <a:close/>
                  <a:moveTo>
                    <a:pt x="11083" y="8128"/>
                  </a:moveTo>
                  <a:cubicBezTo>
                    <a:pt x="11390" y="7981"/>
                    <a:pt x="11758" y="8090"/>
                    <a:pt x="11937" y="8381"/>
                  </a:cubicBezTo>
                  <a:lnTo>
                    <a:pt x="12037" y="8542"/>
                  </a:lnTo>
                  <a:lnTo>
                    <a:pt x="12037" y="9856"/>
                  </a:lnTo>
                  <a:cubicBezTo>
                    <a:pt x="12037" y="10453"/>
                    <a:pt x="12929" y="10453"/>
                    <a:pt x="12929" y="9856"/>
                  </a:cubicBezTo>
                  <a:lnTo>
                    <a:pt x="12929" y="8837"/>
                  </a:lnTo>
                  <a:lnTo>
                    <a:pt x="13211" y="8635"/>
                  </a:lnTo>
                  <a:cubicBezTo>
                    <a:pt x="13315" y="8561"/>
                    <a:pt x="13439" y="8518"/>
                    <a:pt x="13567" y="8512"/>
                  </a:cubicBezTo>
                  <a:cubicBezTo>
                    <a:pt x="13936" y="8495"/>
                    <a:pt x="14249" y="8782"/>
                    <a:pt x="14266" y="9153"/>
                  </a:cubicBezTo>
                  <a:lnTo>
                    <a:pt x="14274" y="9318"/>
                  </a:lnTo>
                  <a:cubicBezTo>
                    <a:pt x="14269" y="9347"/>
                    <a:pt x="14266" y="9377"/>
                    <a:pt x="14266" y="9408"/>
                  </a:cubicBezTo>
                  <a:lnTo>
                    <a:pt x="14266" y="10752"/>
                  </a:lnTo>
                  <a:cubicBezTo>
                    <a:pt x="14266" y="11349"/>
                    <a:pt x="15158" y="11349"/>
                    <a:pt x="15158" y="10752"/>
                  </a:cubicBezTo>
                  <a:lnTo>
                    <a:pt x="15158" y="10105"/>
                  </a:lnTo>
                  <a:lnTo>
                    <a:pt x="15542" y="9920"/>
                  </a:lnTo>
                  <a:cubicBezTo>
                    <a:pt x="15631" y="9878"/>
                    <a:pt x="15728" y="9856"/>
                    <a:pt x="15827" y="9856"/>
                  </a:cubicBezTo>
                  <a:cubicBezTo>
                    <a:pt x="16196" y="9856"/>
                    <a:pt x="16496" y="10157"/>
                    <a:pt x="16496" y="10528"/>
                  </a:cubicBezTo>
                  <a:lnTo>
                    <a:pt x="16492" y="15231"/>
                  </a:lnTo>
                  <a:cubicBezTo>
                    <a:pt x="16392" y="17964"/>
                    <a:pt x="14130" y="20161"/>
                    <a:pt x="11369" y="20161"/>
                  </a:cubicBezTo>
                  <a:cubicBezTo>
                    <a:pt x="9834" y="20163"/>
                    <a:pt x="8380" y="19472"/>
                    <a:pt x="7407" y="18280"/>
                  </a:cubicBezTo>
                  <a:cubicBezTo>
                    <a:pt x="6033" y="16208"/>
                    <a:pt x="5350" y="14765"/>
                    <a:pt x="5350" y="14112"/>
                  </a:cubicBezTo>
                  <a:cubicBezTo>
                    <a:pt x="5350" y="12649"/>
                    <a:pt x="6371" y="10769"/>
                    <a:pt x="7579" y="9672"/>
                  </a:cubicBezTo>
                  <a:lnTo>
                    <a:pt x="7579" y="12544"/>
                  </a:lnTo>
                  <a:cubicBezTo>
                    <a:pt x="7579" y="12792"/>
                    <a:pt x="7779" y="12992"/>
                    <a:pt x="8025" y="12992"/>
                  </a:cubicBezTo>
                  <a:cubicBezTo>
                    <a:pt x="8271" y="12992"/>
                    <a:pt x="8471" y="12792"/>
                    <a:pt x="8471" y="12544"/>
                  </a:cubicBezTo>
                  <a:lnTo>
                    <a:pt x="8471" y="3807"/>
                  </a:lnTo>
                  <a:cubicBezTo>
                    <a:pt x="8471" y="3436"/>
                    <a:pt x="8770" y="3135"/>
                    <a:pt x="9139" y="3135"/>
                  </a:cubicBezTo>
                  <a:cubicBezTo>
                    <a:pt x="9509" y="3135"/>
                    <a:pt x="9808" y="3436"/>
                    <a:pt x="9808" y="3807"/>
                  </a:cubicBezTo>
                  <a:lnTo>
                    <a:pt x="9808" y="9408"/>
                  </a:lnTo>
                  <a:cubicBezTo>
                    <a:pt x="9808" y="9655"/>
                    <a:pt x="10008" y="9856"/>
                    <a:pt x="10254" y="9856"/>
                  </a:cubicBezTo>
                  <a:cubicBezTo>
                    <a:pt x="10500" y="9856"/>
                    <a:pt x="10700" y="9655"/>
                    <a:pt x="10700" y="9408"/>
                  </a:cubicBezTo>
                  <a:lnTo>
                    <a:pt x="10700" y="8310"/>
                  </a:lnTo>
                  <a:cubicBezTo>
                    <a:pt x="10700" y="8310"/>
                    <a:pt x="11083" y="8128"/>
                    <a:pt x="11083" y="8128"/>
                  </a:cubicBezTo>
                  <a:close/>
                  <a:moveTo>
                    <a:pt x="2452" y="10752"/>
                  </a:moveTo>
                  <a:cubicBezTo>
                    <a:pt x="1590" y="10752"/>
                    <a:pt x="892" y="10050"/>
                    <a:pt x="892" y="9184"/>
                  </a:cubicBezTo>
                  <a:cubicBezTo>
                    <a:pt x="892" y="8318"/>
                    <a:pt x="1590" y="7616"/>
                    <a:pt x="2452" y="7616"/>
                  </a:cubicBezTo>
                  <a:cubicBezTo>
                    <a:pt x="3314" y="7616"/>
                    <a:pt x="4012" y="8318"/>
                    <a:pt x="4012" y="9184"/>
                  </a:cubicBezTo>
                  <a:cubicBezTo>
                    <a:pt x="4012" y="10050"/>
                    <a:pt x="3314" y="10752"/>
                    <a:pt x="2452" y="10752"/>
                  </a:cubicBezTo>
                  <a:close/>
                  <a:moveTo>
                    <a:pt x="18298" y="1413"/>
                  </a:moveTo>
                  <a:cubicBezTo>
                    <a:pt x="16491" y="1030"/>
                    <a:pt x="14718" y="2193"/>
                    <a:pt x="14338" y="4009"/>
                  </a:cubicBezTo>
                  <a:lnTo>
                    <a:pt x="12929" y="3832"/>
                  </a:lnTo>
                  <a:cubicBezTo>
                    <a:pt x="12933" y="3197"/>
                    <a:pt x="12779" y="2572"/>
                    <a:pt x="12481" y="2012"/>
                  </a:cubicBezTo>
                  <a:cubicBezTo>
                    <a:pt x="11493" y="158"/>
                    <a:pt x="9197" y="-541"/>
                    <a:pt x="7351" y="451"/>
                  </a:cubicBezTo>
                  <a:cubicBezTo>
                    <a:pt x="5506" y="1444"/>
                    <a:pt x="4811" y="3752"/>
                    <a:pt x="5799" y="5606"/>
                  </a:cubicBezTo>
                  <a:lnTo>
                    <a:pt x="3859" y="7165"/>
                  </a:lnTo>
                  <a:cubicBezTo>
                    <a:pt x="3029" y="6581"/>
                    <a:pt x="1925" y="6570"/>
                    <a:pt x="1084" y="7139"/>
                  </a:cubicBezTo>
                  <a:cubicBezTo>
                    <a:pt x="-40" y="7899"/>
                    <a:pt x="-338" y="9430"/>
                    <a:pt x="418" y="10559"/>
                  </a:cubicBezTo>
                  <a:cubicBezTo>
                    <a:pt x="1173" y="11688"/>
                    <a:pt x="2697" y="11988"/>
                    <a:pt x="3821" y="11228"/>
                  </a:cubicBezTo>
                  <a:cubicBezTo>
                    <a:pt x="4945" y="10469"/>
                    <a:pt x="5243" y="8938"/>
                    <a:pt x="4487" y="7808"/>
                  </a:cubicBezTo>
                  <a:lnTo>
                    <a:pt x="6311" y="6342"/>
                  </a:lnTo>
                  <a:cubicBezTo>
                    <a:pt x="6664" y="6739"/>
                    <a:pt x="7096" y="7059"/>
                    <a:pt x="7579" y="7279"/>
                  </a:cubicBezTo>
                  <a:lnTo>
                    <a:pt x="7579" y="7279"/>
                  </a:lnTo>
                  <a:lnTo>
                    <a:pt x="7579" y="8529"/>
                  </a:lnTo>
                  <a:cubicBezTo>
                    <a:pt x="5889" y="9697"/>
                    <a:pt x="4458" y="12185"/>
                    <a:pt x="4458" y="14112"/>
                  </a:cubicBezTo>
                  <a:cubicBezTo>
                    <a:pt x="4458" y="15033"/>
                    <a:pt x="5231" y="16613"/>
                    <a:pt x="6665" y="18776"/>
                  </a:cubicBezTo>
                  <a:lnTo>
                    <a:pt x="6719" y="18849"/>
                  </a:lnTo>
                  <a:cubicBezTo>
                    <a:pt x="7861" y="20249"/>
                    <a:pt x="9568" y="21059"/>
                    <a:pt x="11369" y="21057"/>
                  </a:cubicBezTo>
                  <a:cubicBezTo>
                    <a:pt x="14601" y="21057"/>
                    <a:pt x="17265" y="18486"/>
                    <a:pt x="17383" y="15265"/>
                  </a:cubicBezTo>
                  <a:lnTo>
                    <a:pt x="17387" y="10529"/>
                  </a:lnTo>
                  <a:cubicBezTo>
                    <a:pt x="17387" y="10296"/>
                    <a:pt x="17336" y="10065"/>
                    <a:pt x="17236" y="9855"/>
                  </a:cubicBezTo>
                  <a:cubicBezTo>
                    <a:pt x="16866" y="9072"/>
                    <a:pt x="15935" y="8740"/>
                    <a:pt x="15157" y="9112"/>
                  </a:cubicBezTo>
                  <a:cubicBezTo>
                    <a:pt x="15143" y="8811"/>
                    <a:pt x="15043" y="8520"/>
                    <a:pt x="14869" y="8274"/>
                  </a:cubicBezTo>
                  <a:cubicBezTo>
                    <a:pt x="14370" y="7569"/>
                    <a:pt x="13395" y="7404"/>
                    <a:pt x="12693" y="7906"/>
                  </a:cubicBezTo>
                  <a:cubicBezTo>
                    <a:pt x="12274" y="7229"/>
                    <a:pt x="11416" y="6977"/>
                    <a:pt x="10700" y="7319"/>
                  </a:cubicBezTo>
                  <a:lnTo>
                    <a:pt x="10700" y="7279"/>
                  </a:lnTo>
                  <a:cubicBezTo>
                    <a:pt x="11758" y="6797"/>
                    <a:pt x="12539" y="5855"/>
                    <a:pt x="12819" y="4721"/>
                  </a:cubicBezTo>
                  <a:lnTo>
                    <a:pt x="14272" y="4904"/>
                  </a:lnTo>
                  <a:cubicBezTo>
                    <a:pt x="14363" y="6414"/>
                    <a:pt x="15448" y="7678"/>
                    <a:pt x="16922" y="7989"/>
                  </a:cubicBezTo>
                  <a:cubicBezTo>
                    <a:pt x="18729" y="8371"/>
                    <a:pt x="20502" y="7209"/>
                    <a:pt x="20882" y="5393"/>
                  </a:cubicBezTo>
                  <a:cubicBezTo>
                    <a:pt x="21262" y="3577"/>
                    <a:pt x="20105" y="1795"/>
                    <a:pt x="18298" y="1413"/>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grpSp>
      <p:sp>
        <p:nvSpPr>
          <p:cNvPr id="811" name="Google Shape;811;p64"/>
          <p:cNvSpPr/>
          <p:nvPr/>
        </p:nvSpPr>
        <p:spPr>
          <a:xfrm rot="-5400000">
            <a:off x="4510425" y="529875"/>
            <a:ext cx="115800" cy="9153600"/>
          </a:xfrm>
          <a:prstGeom prst="rect">
            <a:avLst/>
          </a:prstGeom>
          <a:gradFill>
            <a:gsLst>
              <a:gs pos="0">
                <a:srgbClr val="131313"/>
              </a:gs>
              <a:gs pos="100000">
                <a:srgbClr val="39169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64"/>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813" name="Google Shape;813;p64"/>
          <p:cNvPicPr preferRelativeResize="0"/>
          <p:nvPr/>
        </p:nvPicPr>
        <p:blipFill rotWithShape="1">
          <a:blip r:embed="rId2">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ideo Intro">
  <p:cSld name="Video Intro">
    <p:bg>
      <p:bgPr>
        <a:solidFill>
          <a:schemeClr val="dk1"/>
        </a:solidFill>
        <a:effectLst/>
      </p:bgPr>
    </p:bg>
    <p:spTree>
      <p:nvGrpSpPr>
        <p:cNvPr id="1" name="Shape 814"/>
        <p:cNvGrpSpPr/>
        <p:nvPr/>
      </p:nvGrpSpPr>
      <p:grpSpPr>
        <a:xfrm>
          <a:off x="0" y="0"/>
          <a:ext cx="0" cy="0"/>
          <a:chOff x="0" y="0"/>
          <a:chExt cx="0" cy="0"/>
        </a:xfrm>
      </p:grpSpPr>
      <p:sp>
        <p:nvSpPr>
          <p:cNvPr id="815" name="Google Shape;815;p65"/>
          <p:cNvSpPr txBox="1">
            <a:spLocks noGrp="1"/>
          </p:cNvSpPr>
          <p:nvPr>
            <p:ph type="body" idx="1"/>
          </p:nvPr>
        </p:nvSpPr>
        <p:spPr>
          <a:xfrm>
            <a:off x="403650" y="3304050"/>
            <a:ext cx="8319900" cy="708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SzPts val="2800"/>
              <a:buNone/>
              <a:defRPr sz="2800">
                <a:solidFill>
                  <a:schemeClr val="lt1"/>
                </a:solidFill>
              </a:defRPr>
            </a:lvl1pPr>
            <a:lvl2pPr marL="914400" lvl="1" indent="-228600" algn="l">
              <a:lnSpc>
                <a:spcPct val="100000"/>
              </a:lnSpc>
              <a:spcBef>
                <a:spcPts val="600"/>
              </a:spcBef>
              <a:spcAft>
                <a:spcPts val="0"/>
              </a:spcAft>
              <a:buSzPts val="1800"/>
              <a:buNone/>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816" name="Google Shape;816;p65"/>
          <p:cNvSpPr txBox="1">
            <a:spLocks noGrp="1"/>
          </p:cNvSpPr>
          <p:nvPr>
            <p:ph type="ftr" idx="11"/>
          </p:nvPr>
        </p:nvSpPr>
        <p:spPr>
          <a:xfrm>
            <a:off x="403651" y="4725398"/>
            <a:ext cx="2799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grpSp>
        <p:nvGrpSpPr>
          <p:cNvPr id="817" name="Google Shape;817;p65"/>
          <p:cNvGrpSpPr/>
          <p:nvPr/>
        </p:nvGrpSpPr>
        <p:grpSpPr>
          <a:xfrm>
            <a:off x="2567478" y="1435850"/>
            <a:ext cx="4037743" cy="1705509"/>
            <a:chOff x="2567477" y="1435848"/>
            <a:chExt cx="4037743" cy="1705509"/>
          </a:xfrm>
        </p:grpSpPr>
        <p:sp>
          <p:nvSpPr>
            <p:cNvPr id="818" name="Google Shape;818;p65"/>
            <p:cNvSpPr/>
            <p:nvPr/>
          </p:nvSpPr>
          <p:spPr>
            <a:xfrm rot="10800000">
              <a:off x="2567477" y="1435848"/>
              <a:ext cx="4037743" cy="1705509"/>
            </a:xfrm>
            <a:custGeom>
              <a:avLst/>
              <a:gdLst/>
              <a:ahLst/>
              <a:cxnLst/>
              <a:rect l="l" t="t" r="r" b="b"/>
              <a:pathLst>
                <a:path w="4037743" h="1705509" extrusionOk="0">
                  <a:moveTo>
                    <a:pt x="4001409" y="1705509"/>
                  </a:moveTo>
                  <a:lnTo>
                    <a:pt x="36334" y="1705509"/>
                  </a:lnTo>
                  <a:cubicBezTo>
                    <a:pt x="16267" y="1705509"/>
                    <a:pt x="0" y="1689242"/>
                    <a:pt x="0" y="1669175"/>
                  </a:cubicBezTo>
                  <a:lnTo>
                    <a:pt x="0" y="303461"/>
                  </a:lnTo>
                  <a:cubicBezTo>
                    <a:pt x="0" y="283394"/>
                    <a:pt x="16267" y="267127"/>
                    <a:pt x="36334" y="267127"/>
                  </a:cubicBezTo>
                  <a:lnTo>
                    <a:pt x="1863939" y="267127"/>
                  </a:lnTo>
                  <a:lnTo>
                    <a:pt x="2018873" y="0"/>
                  </a:lnTo>
                  <a:lnTo>
                    <a:pt x="2173806" y="267127"/>
                  </a:lnTo>
                  <a:lnTo>
                    <a:pt x="4001409" y="267127"/>
                  </a:lnTo>
                  <a:cubicBezTo>
                    <a:pt x="4021476" y="267127"/>
                    <a:pt x="4037743" y="283394"/>
                    <a:pt x="4037743" y="303461"/>
                  </a:cubicBezTo>
                  <a:lnTo>
                    <a:pt x="4037743" y="1669175"/>
                  </a:lnTo>
                  <a:cubicBezTo>
                    <a:pt x="4037743" y="1689242"/>
                    <a:pt x="4021476" y="1705509"/>
                    <a:pt x="4001409" y="1705509"/>
                  </a:cubicBezTo>
                  <a:close/>
                </a:path>
              </a:pathLst>
            </a:custGeom>
            <a:solidFill>
              <a:schemeClr val="accent1"/>
            </a:solidFill>
            <a:ln w="7937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819" name="Google Shape;819;p65"/>
            <p:cNvSpPr/>
            <p:nvPr/>
          </p:nvSpPr>
          <p:spPr>
            <a:xfrm>
              <a:off x="4133194" y="1749141"/>
              <a:ext cx="2270590" cy="830993"/>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4800"/>
                <a:buFont typeface="Arial"/>
                <a:buNone/>
              </a:pPr>
              <a:r>
                <a:rPr lang="en" sz="4800" b="0" i="0" u="none" strike="noStrike" cap="none">
                  <a:solidFill>
                    <a:schemeClr val="lt1"/>
                  </a:solidFill>
                  <a:latin typeface="Montserrat"/>
                  <a:ea typeface="Montserrat"/>
                  <a:cs typeface="Montserrat"/>
                  <a:sym typeface="Montserrat"/>
                </a:rPr>
                <a:t>VIDEO</a:t>
              </a:r>
              <a:endParaRPr sz="1400" b="0" i="0" u="none" strike="noStrike" cap="none">
                <a:solidFill>
                  <a:srgbClr val="000000"/>
                </a:solidFill>
                <a:latin typeface="Montserrat"/>
                <a:ea typeface="Montserrat"/>
                <a:cs typeface="Montserrat"/>
                <a:sym typeface="Montserrat"/>
              </a:endParaRPr>
            </a:p>
          </p:txBody>
        </p:sp>
        <p:sp>
          <p:nvSpPr>
            <p:cNvPr id="820" name="Google Shape;820;p65"/>
            <p:cNvSpPr/>
            <p:nvPr/>
          </p:nvSpPr>
          <p:spPr>
            <a:xfrm>
              <a:off x="2608933" y="1477847"/>
              <a:ext cx="1371600" cy="1371816"/>
            </a:xfrm>
            <a:custGeom>
              <a:avLst/>
              <a:gdLst/>
              <a:ahLst/>
              <a:cxnLst/>
              <a:rect l="l" t="t" r="r" b="b"/>
              <a:pathLst>
                <a:path w="1356935" h="1357149" extrusionOk="0">
                  <a:moveTo>
                    <a:pt x="0" y="0"/>
                  </a:moveTo>
                  <a:lnTo>
                    <a:pt x="1355558" y="0"/>
                  </a:lnTo>
                  <a:lnTo>
                    <a:pt x="1356935" y="588222"/>
                  </a:lnTo>
                  <a:lnTo>
                    <a:pt x="1284968" y="677891"/>
                  </a:lnTo>
                  <a:lnTo>
                    <a:pt x="1356935" y="763713"/>
                  </a:lnTo>
                  <a:lnTo>
                    <a:pt x="1355558" y="1357149"/>
                  </a:lnTo>
                  <a:lnTo>
                    <a:pt x="0" y="1357149"/>
                  </a:lnTo>
                  <a:lnTo>
                    <a:pt x="0" y="0"/>
                  </a:lnTo>
                  <a:close/>
                </a:path>
              </a:pathLst>
            </a:custGeom>
            <a:solidFill>
              <a:schemeClr val="dk2"/>
            </a:solidFill>
            <a:ln>
              <a:noFill/>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sp>
          <p:nvSpPr>
            <p:cNvPr id="821" name="Google Shape;821;p65"/>
            <p:cNvSpPr/>
            <p:nvPr/>
          </p:nvSpPr>
          <p:spPr>
            <a:xfrm rot="5400000">
              <a:off x="3215081" y="2120452"/>
              <a:ext cx="1421316" cy="77506"/>
            </a:xfrm>
            <a:custGeom>
              <a:avLst/>
              <a:gdLst/>
              <a:ahLst/>
              <a:cxnLst/>
              <a:rect l="l" t="t" r="r" b="b"/>
              <a:pathLst>
                <a:path w="6135" h="368" extrusionOk="0">
                  <a:moveTo>
                    <a:pt x="0" y="0"/>
                  </a:moveTo>
                  <a:lnTo>
                    <a:pt x="2726" y="0"/>
                  </a:lnTo>
                  <a:lnTo>
                    <a:pt x="3090" y="368"/>
                  </a:lnTo>
                  <a:lnTo>
                    <a:pt x="3440" y="0"/>
                  </a:lnTo>
                  <a:lnTo>
                    <a:pt x="6135" y="0"/>
                  </a:lnTo>
                </a:path>
              </a:pathLst>
            </a:custGeom>
            <a:noFill/>
            <a:ln w="38100" cap="rnd"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666666"/>
                </a:solidFill>
                <a:latin typeface="Arial"/>
                <a:ea typeface="Arial"/>
                <a:cs typeface="Arial"/>
                <a:sym typeface="Arial"/>
              </a:endParaRPr>
            </a:p>
          </p:txBody>
        </p:sp>
        <p:sp>
          <p:nvSpPr>
            <p:cNvPr id="822" name="Google Shape;822;p65"/>
            <p:cNvSpPr/>
            <p:nvPr/>
          </p:nvSpPr>
          <p:spPr>
            <a:xfrm>
              <a:off x="2958325" y="1854405"/>
              <a:ext cx="609600" cy="609600"/>
            </a:xfrm>
            <a:custGeom>
              <a:avLst/>
              <a:gdLst/>
              <a:ahLst/>
              <a:cxnLst/>
              <a:rect l="l" t="t" r="r" b="b"/>
              <a:pathLst>
                <a:path w="21600" h="21600" extrusionOk="0">
                  <a:moveTo>
                    <a:pt x="15053" y="10386"/>
                  </a:moveTo>
                  <a:lnTo>
                    <a:pt x="15053" y="10391"/>
                  </a:lnTo>
                  <a:cubicBezTo>
                    <a:pt x="15205" y="10473"/>
                    <a:pt x="15300" y="10631"/>
                    <a:pt x="15300" y="10802"/>
                  </a:cubicBezTo>
                  <a:cubicBezTo>
                    <a:pt x="15300" y="10974"/>
                    <a:pt x="15205" y="11132"/>
                    <a:pt x="15053" y="11214"/>
                  </a:cubicBezTo>
                  <a:lnTo>
                    <a:pt x="8821" y="14779"/>
                  </a:lnTo>
                  <a:cubicBezTo>
                    <a:pt x="8674" y="14871"/>
                    <a:pt x="8487" y="14874"/>
                    <a:pt x="8336" y="14788"/>
                  </a:cubicBezTo>
                  <a:cubicBezTo>
                    <a:pt x="8186" y="14702"/>
                    <a:pt x="8095" y="14541"/>
                    <a:pt x="8100" y="14368"/>
                  </a:cubicBezTo>
                  <a:lnTo>
                    <a:pt x="8100" y="7232"/>
                  </a:lnTo>
                  <a:cubicBezTo>
                    <a:pt x="8095" y="7060"/>
                    <a:pt x="8186" y="6899"/>
                    <a:pt x="8336" y="6812"/>
                  </a:cubicBezTo>
                  <a:cubicBezTo>
                    <a:pt x="8487" y="6726"/>
                    <a:pt x="8674" y="6730"/>
                    <a:pt x="8821" y="6821"/>
                  </a:cubicBezTo>
                  <a:cubicBezTo>
                    <a:pt x="8821" y="6821"/>
                    <a:pt x="15053" y="10386"/>
                    <a:pt x="15053" y="10386"/>
                  </a:cubicBezTo>
                  <a:close/>
                  <a:moveTo>
                    <a:pt x="10800" y="20700"/>
                  </a:moveTo>
                  <a:cubicBezTo>
                    <a:pt x="16268" y="20700"/>
                    <a:pt x="20700" y="16267"/>
                    <a:pt x="20700" y="10800"/>
                  </a:cubicBezTo>
                  <a:cubicBezTo>
                    <a:pt x="20700" y="5332"/>
                    <a:pt x="16268" y="900"/>
                    <a:pt x="10800" y="900"/>
                  </a:cubicBezTo>
                  <a:cubicBezTo>
                    <a:pt x="5333" y="900"/>
                    <a:pt x="900" y="5332"/>
                    <a:pt x="900" y="10800"/>
                  </a:cubicBezTo>
                  <a:cubicBezTo>
                    <a:pt x="900" y="16267"/>
                    <a:pt x="5333" y="20700"/>
                    <a:pt x="10800" y="20700"/>
                  </a:cubicBezTo>
                  <a:close/>
                  <a:moveTo>
                    <a:pt x="10800" y="21600"/>
                  </a:moveTo>
                  <a:cubicBezTo>
                    <a:pt x="4835" y="21600"/>
                    <a:pt x="0" y="16765"/>
                    <a:pt x="0" y="10800"/>
                  </a:cubicBezTo>
                  <a:cubicBezTo>
                    <a:pt x="0" y="4835"/>
                    <a:pt x="4835" y="0"/>
                    <a:pt x="10800" y="0"/>
                  </a:cubicBezTo>
                  <a:cubicBezTo>
                    <a:pt x="16765" y="0"/>
                    <a:pt x="21600" y="4835"/>
                    <a:pt x="21600" y="10800"/>
                  </a:cubicBezTo>
                  <a:cubicBezTo>
                    <a:pt x="21600" y="16765"/>
                    <a:pt x="16765" y="21600"/>
                    <a:pt x="10800" y="21600"/>
                  </a:cubicBezTo>
                  <a:close/>
                </a:path>
              </a:pathLst>
            </a:custGeom>
            <a:solidFill>
              <a:schemeClr val="lt1"/>
            </a:solidFill>
            <a:ln>
              <a:noFill/>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Arial"/>
                <a:ea typeface="Arial"/>
                <a:cs typeface="Arial"/>
                <a:sym typeface="Arial"/>
              </a:endParaRPr>
            </a:p>
          </p:txBody>
        </p:sp>
      </p:grpSp>
      <p:sp>
        <p:nvSpPr>
          <p:cNvPr id="823" name="Google Shape;823;p65"/>
          <p:cNvSpPr/>
          <p:nvPr/>
        </p:nvSpPr>
        <p:spPr>
          <a:xfrm rot="-5400000">
            <a:off x="4510425" y="529875"/>
            <a:ext cx="115800" cy="9153600"/>
          </a:xfrm>
          <a:prstGeom prst="rect">
            <a:avLst/>
          </a:prstGeom>
          <a:gradFill>
            <a:gsLst>
              <a:gs pos="0">
                <a:srgbClr val="131313"/>
              </a:gs>
              <a:gs pos="100000">
                <a:srgbClr val="39169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65"/>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825" name="Google Shape;825;p65"/>
          <p:cNvPicPr preferRelativeResize="0"/>
          <p:nvPr/>
        </p:nvPicPr>
        <p:blipFill rotWithShape="1">
          <a:blip r:embed="rId2">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hank You_Q&amp;A">
  <p:cSld name="Built for the Future_Thank You_Q&amp;A">
    <p:bg>
      <p:bgPr>
        <a:solidFill>
          <a:schemeClr val="dk1"/>
        </a:solidFill>
        <a:effectLst/>
      </p:bgPr>
    </p:bg>
    <p:spTree>
      <p:nvGrpSpPr>
        <p:cNvPr id="1" name="Shape 826"/>
        <p:cNvGrpSpPr/>
        <p:nvPr/>
      </p:nvGrpSpPr>
      <p:grpSpPr>
        <a:xfrm>
          <a:off x="0" y="0"/>
          <a:ext cx="0" cy="0"/>
          <a:chOff x="0" y="0"/>
          <a:chExt cx="0" cy="0"/>
        </a:xfrm>
      </p:grpSpPr>
      <p:sp>
        <p:nvSpPr>
          <p:cNvPr id="827" name="Google Shape;827;p66"/>
          <p:cNvSpPr txBox="1">
            <a:spLocks noGrp="1"/>
          </p:cNvSpPr>
          <p:nvPr>
            <p:ph type="subTitle" idx="1"/>
          </p:nvPr>
        </p:nvSpPr>
        <p:spPr>
          <a:xfrm>
            <a:off x="1371600" y="2119323"/>
            <a:ext cx="6400800" cy="769441"/>
          </a:xfrm>
          <a:prstGeom prst="rect">
            <a:avLst/>
          </a:prstGeom>
          <a:noFill/>
          <a:ln>
            <a:noFill/>
          </a:ln>
        </p:spPr>
        <p:txBody>
          <a:bodyPr spcFirstLastPara="1" wrap="square" lIns="91425" tIns="45700" rIns="91425" bIns="45700" anchor="t" anchorCtr="0">
            <a:spAutoFit/>
          </a:bodyPr>
          <a:lstStyle>
            <a:lvl1pPr lvl="0" algn="ctr">
              <a:lnSpc>
                <a:spcPct val="100000"/>
              </a:lnSpc>
              <a:spcBef>
                <a:spcPts val="600"/>
              </a:spcBef>
              <a:spcAft>
                <a:spcPts val="0"/>
              </a:spcAft>
              <a:buSzPts val="4400"/>
              <a:buFont typeface="Montserrat Thin"/>
              <a:buNone/>
              <a:defRPr sz="4400">
                <a:solidFill>
                  <a:schemeClr val="lt1"/>
                </a:solidFill>
                <a:latin typeface="Montserrat Medium"/>
                <a:ea typeface="Montserrat Medium"/>
                <a:cs typeface="Montserrat Medium"/>
                <a:sym typeface="Montserrat Thin"/>
              </a:defRPr>
            </a:lvl1pPr>
            <a:lvl2pPr lvl="1" algn="l">
              <a:lnSpc>
                <a:spcPct val="100000"/>
              </a:lnSpc>
              <a:spcBef>
                <a:spcPts val="600"/>
              </a:spcBef>
              <a:spcAft>
                <a:spcPts val="0"/>
              </a:spcAft>
              <a:buSzPts val="1800"/>
              <a:buFont typeface="Montserrat Thin"/>
              <a:buChar char="‒"/>
              <a:defRPr>
                <a:latin typeface="Montserrat Medium"/>
                <a:ea typeface="Montserrat Medium"/>
                <a:cs typeface="Montserrat Medium"/>
                <a:sym typeface="Montserrat Thin"/>
              </a:defRPr>
            </a:lvl2pPr>
            <a:lvl3pPr lvl="2" algn="l">
              <a:lnSpc>
                <a:spcPct val="100000"/>
              </a:lnSpc>
              <a:spcBef>
                <a:spcPts val="600"/>
              </a:spcBef>
              <a:spcAft>
                <a:spcPts val="0"/>
              </a:spcAft>
              <a:buSzPts val="1800"/>
              <a:buFont typeface="Montserrat Thin"/>
              <a:buChar char="•"/>
              <a:defRPr>
                <a:latin typeface="Montserrat Medium"/>
                <a:ea typeface="Montserrat Medium"/>
                <a:cs typeface="Montserrat Medium"/>
                <a:sym typeface="Montserrat Thin"/>
              </a:defRPr>
            </a:lvl3pPr>
            <a:lvl4pPr lvl="3" algn="l">
              <a:lnSpc>
                <a:spcPct val="100000"/>
              </a:lnSpc>
              <a:spcBef>
                <a:spcPts val="600"/>
              </a:spcBef>
              <a:spcAft>
                <a:spcPts val="0"/>
              </a:spcAft>
              <a:buSzPts val="1800"/>
              <a:buFont typeface="Montserrat Thin"/>
              <a:buChar char="–"/>
              <a:defRPr>
                <a:latin typeface="Montserrat Medium"/>
                <a:ea typeface="Montserrat Medium"/>
                <a:cs typeface="Montserrat Medium"/>
                <a:sym typeface="Montserrat Thin"/>
              </a:defRPr>
            </a:lvl4pPr>
            <a:lvl5pPr lvl="4" algn="l">
              <a:lnSpc>
                <a:spcPct val="100000"/>
              </a:lnSpc>
              <a:spcBef>
                <a:spcPts val="360"/>
              </a:spcBef>
              <a:spcAft>
                <a:spcPts val="0"/>
              </a:spcAft>
              <a:buSzPts val="1800"/>
              <a:buFont typeface="Montserrat Thin"/>
              <a:buChar char="»"/>
              <a:defRPr>
                <a:latin typeface="Montserrat Medium"/>
                <a:ea typeface="Montserrat Medium"/>
                <a:cs typeface="Montserrat Medium"/>
                <a:sym typeface="Montserrat Thin"/>
              </a:defRPr>
            </a:lvl5pPr>
            <a:lvl6pPr lvl="5" algn="l">
              <a:lnSpc>
                <a:spcPct val="100000"/>
              </a:lnSpc>
              <a:spcBef>
                <a:spcPts val="360"/>
              </a:spcBef>
              <a:spcAft>
                <a:spcPts val="0"/>
              </a:spcAft>
              <a:buClr>
                <a:schemeClr val="dk1"/>
              </a:buClr>
              <a:buSzPts val="1800"/>
              <a:buFont typeface="Montserrat Thin"/>
              <a:buChar char="•"/>
              <a:defRPr>
                <a:latin typeface="Montserrat Medium"/>
                <a:ea typeface="Montserrat Medium"/>
                <a:cs typeface="Montserrat Medium"/>
                <a:sym typeface="Montserrat Thin"/>
              </a:defRPr>
            </a:lvl6pPr>
            <a:lvl7pPr lvl="6" algn="l">
              <a:lnSpc>
                <a:spcPct val="100000"/>
              </a:lnSpc>
              <a:spcBef>
                <a:spcPts val="360"/>
              </a:spcBef>
              <a:spcAft>
                <a:spcPts val="0"/>
              </a:spcAft>
              <a:buClr>
                <a:schemeClr val="dk1"/>
              </a:buClr>
              <a:buSzPts val="1800"/>
              <a:buFont typeface="Montserrat Thin"/>
              <a:buChar char="•"/>
              <a:defRPr>
                <a:latin typeface="Montserrat Medium"/>
                <a:ea typeface="Montserrat Medium"/>
                <a:cs typeface="Montserrat Medium"/>
                <a:sym typeface="Montserrat Thin"/>
              </a:defRPr>
            </a:lvl7pPr>
            <a:lvl8pPr lvl="7" algn="l">
              <a:lnSpc>
                <a:spcPct val="100000"/>
              </a:lnSpc>
              <a:spcBef>
                <a:spcPts val="360"/>
              </a:spcBef>
              <a:spcAft>
                <a:spcPts val="0"/>
              </a:spcAft>
              <a:buClr>
                <a:schemeClr val="dk1"/>
              </a:buClr>
              <a:buSzPts val="1800"/>
              <a:buFont typeface="Montserrat Thin"/>
              <a:buChar char="•"/>
              <a:defRPr>
                <a:latin typeface="Montserrat Medium"/>
                <a:ea typeface="Montserrat Medium"/>
                <a:cs typeface="Montserrat Medium"/>
                <a:sym typeface="Montserrat Thin"/>
              </a:defRPr>
            </a:lvl8pPr>
            <a:lvl9pPr lvl="8" algn="l">
              <a:lnSpc>
                <a:spcPct val="100000"/>
              </a:lnSpc>
              <a:spcBef>
                <a:spcPts val="360"/>
              </a:spcBef>
              <a:spcAft>
                <a:spcPts val="0"/>
              </a:spcAft>
              <a:buClr>
                <a:schemeClr val="dk1"/>
              </a:buClr>
              <a:buSzPts val="1800"/>
              <a:buFont typeface="Montserrat Thin"/>
              <a:buChar char="•"/>
              <a:defRPr>
                <a:latin typeface="Montserrat Medium"/>
                <a:ea typeface="Montserrat Medium"/>
                <a:cs typeface="Montserrat Medium"/>
                <a:sym typeface="Montserrat Thin"/>
              </a:defRPr>
            </a:lvl9pPr>
          </a:lstStyle>
          <a:p>
            <a:r>
              <a:rPr lang="fr-FR"/>
              <a:t>Modifiez le style des sous-titres du masque</a:t>
            </a:r>
            <a:endParaRPr/>
          </a:p>
        </p:txBody>
      </p:sp>
      <p:sp>
        <p:nvSpPr>
          <p:cNvPr id="828" name="Google Shape;828;p66"/>
          <p:cNvSpPr/>
          <p:nvPr/>
        </p:nvSpPr>
        <p:spPr>
          <a:xfrm rot="-5400000">
            <a:off x="4510425" y="529875"/>
            <a:ext cx="115800" cy="9153600"/>
          </a:xfrm>
          <a:prstGeom prst="rect">
            <a:avLst/>
          </a:prstGeom>
          <a:gradFill>
            <a:gsLst>
              <a:gs pos="0">
                <a:srgbClr val="131313"/>
              </a:gs>
              <a:gs pos="100000">
                <a:srgbClr val="391699"/>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66"/>
          <p:cNvSpPr txBox="1">
            <a:spLocks noGrp="1"/>
          </p:cNvSpPr>
          <p:nvPr>
            <p:ph type="sldNum" idx="12"/>
          </p:nvPr>
        </p:nvSpPr>
        <p:spPr>
          <a:xfrm>
            <a:off x="8556784" y="4749851"/>
            <a:ext cx="548700" cy="3936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pic>
        <p:nvPicPr>
          <p:cNvPr id="830" name="Google Shape;830;p66"/>
          <p:cNvPicPr preferRelativeResize="0"/>
          <p:nvPr/>
        </p:nvPicPr>
        <p:blipFill>
          <a:blip r:embed="rId2">
            <a:alphaModFix/>
          </a:blip>
          <a:stretch>
            <a:fillRect/>
          </a:stretch>
        </p:blipFill>
        <p:spPr>
          <a:xfrm>
            <a:off x="3773357" y="1581537"/>
            <a:ext cx="1543875" cy="4545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BlueGreen_Agenda">
    <p:spTree>
      <p:nvGrpSpPr>
        <p:cNvPr id="1" name=""/>
        <p:cNvGrpSpPr/>
        <p:nvPr/>
      </p:nvGrpSpPr>
      <p:grpSpPr>
        <a:xfrm>
          <a:off x="0" y="0"/>
          <a:ext cx="0" cy="0"/>
          <a:chOff x="0" y="0"/>
          <a:chExt cx="0" cy="0"/>
        </a:xfrm>
      </p:grpSpPr>
      <p:sp>
        <p:nvSpPr>
          <p:cNvPr id="20" name="Rectangle 19"/>
          <p:cNvSpPr/>
          <p:nvPr userDrawn="1"/>
        </p:nvSpPr>
        <p:spPr>
          <a:xfrm>
            <a:off x="-3099" y="0"/>
            <a:ext cx="3917874" cy="5143500"/>
          </a:xfrm>
          <a:prstGeom prst="rect">
            <a:avLst/>
          </a:prstGeom>
          <a:gradFill flip="none" rotWithShape="1">
            <a:gsLst>
              <a:gs pos="50000">
                <a:srgbClr val="5A906C"/>
              </a:gs>
              <a:gs pos="0">
                <a:schemeClr val="bg2"/>
              </a:gs>
              <a:gs pos="100000">
                <a:srgbClr val="B0D235"/>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err="1"/>
              <a:t>Octobre</a:t>
            </a:r>
            <a:r>
              <a:rPr lang="en-US"/>
              <a:t> 2022 - </a:t>
            </a:r>
            <a:r>
              <a:rPr lang="en-US" err="1"/>
              <a:t>Confidentiel</a:t>
            </a:r>
            <a:r>
              <a:rPr lang="en-US"/>
              <a:t>  </a:t>
            </a:r>
          </a:p>
        </p:txBody>
      </p:sp>
      <p:sp>
        <p:nvSpPr>
          <p:cNvPr id="4" name="Slide Number Placeholder 3"/>
          <p:cNvSpPr>
            <a:spLocks noGrp="1"/>
          </p:cNvSpPr>
          <p:nvPr>
            <p:ph type="sldNum" sz="quarter" idx="11"/>
          </p:nvPr>
        </p:nvSpPr>
        <p:spPr/>
        <p:txBody>
          <a:bodyPr/>
          <a:lstStyle/>
          <a:p>
            <a:r>
              <a:rPr lang="en-US"/>
              <a:t>| </a:t>
            </a:r>
            <a:fld id="{2C8F94F2-79B1-4F8D-B2F0-3428BA660B51}" type="slidenum">
              <a:rPr lang="en-US" smtClean="0"/>
              <a:pPr/>
              <a:t>‹#›</a:t>
            </a:fld>
            <a:endParaRPr lang="en-US"/>
          </a:p>
        </p:txBody>
      </p:sp>
      <p:grpSp>
        <p:nvGrpSpPr>
          <p:cNvPr id="5" name="Group 4">
            <a:extLst>
              <a:ext uri="{FF2B5EF4-FFF2-40B4-BE49-F238E27FC236}">
                <a16:creationId xmlns:a16="http://schemas.microsoft.com/office/drawing/2014/main" id="{F8BBCE42-BFBB-E546-A838-9E83EE260B73}"/>
              </a:ext>
            </a:extLst>
          </p:cNvPr>
          <p:cNvGrpSpPr>
            <a:grpSpLocks noChangeAspect="1"/>
          </p:cNvGrpSpPr>
          <p:nvPr userDrawn="1"/>
        </p:nvGrpSpPr>
        <p:grpSpPr>
          <a:xfrm>
            <a:off x="8427600" y="4704750"/>
            <a:ext cx="273967" cy="191700"/>
            <a:chOff x="6935788" y="3157538"/>
            <a:chExt cx="1136650" cy="795337"/>
          </a:xfrm>
          <a:solidFill>
            <a:srgbClr val="024DA1"/>
          </a:solidFill>
        </p:grpSpPr>
        <p:sp>
          <p:nvSpPr>
            <p:cNvPr id="6"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a:p>
          </p:txBody>
        </p:sp>
        <p:sp>
          <p:nvSpPr>
            <p:cNvPr id="7"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a:p>
          </p:txBody>
        </p:sp>
        <p:sp>
          <p:nvSpPr>
            <p:cNvPr id="8"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solidFill>
              <a:srgbClr val="AFD13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a:p>
          </p:txBody>
        </p:sp>
      </p:grpSp>
      <p:sp>
        <p:nvSpPr>
          <p:cNvPr id="19" name="Title 18"/>
          <p:cNvSpPr>
            <a:spLocks noGrp="1"/>
          </p:cNvSpPr>
          <p:nvPr>
            <p:ph type="title" hasCustomPrompt="1"/>
          </p:nvPr>
        </p:nvSpPr>
        <p:spPr>
          <a:xfrm>
            <a:off x="457200" y="2340918"/>
            <a:ext cx="2724304" cy="461665"/>
          </a:xfrm>
        </p:spPr>
        <p:txBody>
          <a:bodyPr anchor="ctr"/>
          <a:lstStyle>
            <a:lvl1pPr>
              <a:defRPr>
                <a:solidFill>
                  <a:schemeClr val="bg1"/>
                </a:solidFill>
              </a:defRPr>
            </a:lvl1pPr>
          </a:lstStyle>
          <a:p>
            <a:r>
              <a:rPr lang="en-US"/>
              <a:t>Agenda slide</a:t>
            </a:r>
          </a:p>
        </p:txBody>
      </p:sp>
      <p:sp>
        <p:nvSpPr>
          <p:cNvPr id="22" name="Text Placeholder 21"/>
          <p:cNvSpPr>
            <a:spLocks noGrp="1"/>
          </p:cNvSpPr>
          <p:nvPr>
            <p:ph type="body" sz="quarter" idx="12" hasCustomPrompt="1"/>
          </p:nvPr>
        </p:nvSpPr>
        <p:spPr>
          <a:xfrm>
            <a:off x="4314825" y="571500"/>
            <a:ext cx="685800" cy="685800"/>
          </a:xfrm>
        </p:spPr>
        <p:txBody>
          <a:bodyPr anchor="ctr"/>
          <a:lstStyle>
            <a:lvl1pPr marL="0" indent="0" algn="ctr">
              <a:lnSpc>
                <a:spcPct val="100000"/>
              </a:lnSpc>
              <a:buNone/>
              <a:defRPr sz="4050">
                <a:solidFill>
                  <a:schemeClr val="accent1"/>
                </a:solidFill>
                <a:latin typeface="+mj-lt"/>
              </a:defRPr>
            </a:lvl1pPr>
          </a:lstStyle>
          <a:p>
            <a:pPr lvl="0"/>
            <a:r>
              <a:rPr lang="en-US"/>
              <a:t>1</a:t>
            </a:r>
          </a:p>
        </p:txBody>
      </p:sp>
      <p:sp>
        <p:nvSpPr>
          <p:cNvPr id="23" name="Text Placeholder 21"/>
          <p:cNvSpPr>
            <a:spLocks noGrp="1"/>
          </p:cNvSpPr>
          <p:nvPr>
            <p:ph type="body" sz="quarter" idx="13" hasCustomPrompt="1"/>
          </p:nvPr>
        </p:nvSpPr>
        <p:spPr>
          <a:xfrm>
            <a:off x="4314825" y="1400175"/>
            <a:ext cx="685800" cy="685800"/>
          </a:xfrm>
        </p:spPr>
        <p:txBody>
          <a:bodyPr anchor="ctr"/>
          <a:lstStyle>
            <a:lvl1pPr marL="0" indent="0" algn="ctr">
              <a:lnSpc>
                <a:spcPct val="100000"/>
              </a:lnSpc>
              <a:buNone/>
              <a:defRPr sz="4050">
                <a:solidFill>
                  <a:schemeClr val="accent1"/>
                </a:solidFill>
                <a:latin typeface="+mj-lt"/>
              </a:defRPr>
            </a:lvl1pPr>
          </a:lstStyle>
          <a:p>
            <a:pPr lvl="0"/>
            <a:r>
              <a:rPr lang="en-US"/>
              <a:t>2</a:t>
            </a:r>
          </a:p>
        </p:txBody>
      </p:sp>
      <p:sp>
        <p:nvSpPr>
          <p:cNvPr id="24" name="Text Placeholder 21"/>
          <p:cNvSpPr>
            <a:spLocks noGrp="1"/>
          </p:cNvSpPr>
          <p:nvPr>
            <p:ph type="body" sz="quarter" idx="14" hasCustomPrompt="1"/>
          </p:nvPr>
        </p:nvSpPr>
        <p:spPr>
          <a:xfrm>
            <a:off x="4314825" y="2228850"/>
            <a:ext cx="685800" cy="685800"/>
          </a:xfrm>
        </p:spPr>
        <p:txBody>
          <a:bodyPr anchor="ctr"/>
          <a:lstStyle>
            <a:lvl1pPr marL="0" indent="0" algn="ctr">
              <a:lnSpc>
                <a:spcPct val="100000"/>
              </a:lnSpc>
              <a:buNone/>
              <a:defRPr sz="4050">
                <a:solidFill>
                  <a:schemeClr val="accent1"/>
                </a:solidFill>
                <a:latin typeface="+mj-lt"/>
              </a:defRPr>
            </a:lvl1pPr>
          </a:lstStyle>
          <a:p>
            <a:pPr lvl="0"/>
            <a:r>
              <a:rPr lang="en-US"/>
              <a:t>3</a:t>
            </a:r>
          </a:p>
        </p:txBody>
      </p:sp>
      <p:sp>
        <p:nvSpPr>
          <p:cNvPr id="25" name="Text Placeholder 21"/>
          <p:cNvSpPr>
            <a:spLocks noGrp="1"/>
          </p:cNvSpPr>
          <p:nvPr>
            <p:ph type="body" sz="quarter" idx="15" hasCustomPrompt="1"/>
          </p:nvPr>
        </p:nvSpPr>
        <p:spPr>
          <a:xfrm>
            <a:off x="4314825" y="3057525"/>
            <a:ext cx="685800" cy="685800"/>
          </a:xfrm>
        </p:spPr>
        <p:txBody>
          <a:bodyPr anchor="ctr"/>
          <a:lstStyle>
            <a:lvl1pPr marL="0" indent="0" algn="ctr">
              <a:lnSpc>
                <a:spcPct val="100000"/>
              </a:lnSpc>
              <a:buNone/>
              <a:defRPr sz="4050">
                <a:solidFill>
                  <a:schemeClr val="accent1"/>
                </a:solidFill>
                <a:latin typeface="+mj-lt"/>
              </a:defRPr>
            </a:lvl1pPr>
          </a:lstStyle>
          <a:p>
            <a:pPr lvl="0"/>
            <a:r>
              <a:rPr lang="en-US"/>
              <a:t>4</a:t>
            </a:r>
          </a:p>
        </p:txBody>
      </p:sp>
      <p:sp>
        <p:nvSpPr>
          <p:cNvPr id="26" name="Text Placeholder 21"/>
          <p:cNvSpPr>
            <a:spLocks noGrp="1"/>
          </p:cNvSpPr>
          <p:nvPr>
            <p:ph type="body" sz="quarter" idx="16" hasCustomPrompt="1"/>
          </p:nvPr>
        </p:nvSpPr>
        <p:spPr>
          <a:xfrm>
            <a:off x="4314825" y="3886200"/>
            <a:ext cx="685800" cy="685800"/>
          </a:xfrm>
        </p:spPr>
        <p:txBody>
          <a:bodyPr anchor="ctr"/>
          <a:lstStyle>
            <a:lvl1pPr marL="0" indent="0" algn="ctr">
              <a:lnSpc>
                <a:spcPct val="100000"/>
              </a:lnSpc>
              <a:buNone/>
              <a:defRPr sz="4050">
                <a:solidFill>
                  <a:schemeClr val="accent1"/>
                </a:solidFill>
                <a:latin typeface="+mj-lt"/>
              </a:defRPr>
            </a:lvl1pPr>
          </a:lstStyle>
          <a:p>
            <a:pPr lvl="0"/>
            <a:r>
              <a:rPr lang="en-US"/>
              <a:t>5</a:t>
            </a:r>
          </a:p>
        </p:txBody>
      </p:sp>
      <p:sp>
        <p:nvSpPr>
          <p:cNvPr id="32" name="Text Placeholder 31"/>
          <p:cNvSpPr>
            <a:spLocks noGrp="1"/>
          </p:cNvSpPr>
          <p:nvPr>
            <p:ph type="body" sz="quarter" idx="17"/>
          </p:nvPr>
        </p:nvSpPr>
        <p:spPr>
          <a:xfrm>
            <a:off x="5214937" y="571500"/>
            <a:ext cx="3471863" cy="685800"/>
          </a:xfrm>
        </p:spPr>
        <p:txBody>
          <a:bodyPr anchor="ctr"/>
          <a:lstStyle>
            <a:lvl1pPr marL="0" indent="0">
              <a:lnSpc>
                <a:spcPct val="100000"/>
              </a:lnSpc>
              <a:buNone/>
              <a:defRPr sz="1500">
                <a:solidFill>
                  <a:schemeClr val="tx1"/>
                </a:solidFill>
              </a:defRPr>
            </a:lvl1pPr>
          </a:lstStyle>
          <a:p>
            <a:pPr lvl="0"/>
            <a:r>
              <a:rPr lang="en-US"/>
              <a:t>Click to edit Master text styles</a:t>
            </a:r>
          </a:p>
        </p:txBody>
      </p:sp>
      <p:sp>
        <p:nvSpPr>
          <p:cNvPr id="33" name="Text Placeholder 31"/>
          <p:cNvSpPr>
            <a:spLocks noGrp="1"/>
          </p:cNvSpPr>
          <p:nvPr>
            <p:ph type="body" sz="quarter" idx="18"/>
          </p:nvPr>
        </p:nvSpPr>
        <p:spPr>
          <a:xfrm>
            <a:off x="5214937" y="1400175"/>
            <a:ext cx="3471863" cy="685800"/>
          </a:xfrm>
        </p:spPr>
        <p:txBody>
          <a:bodyPr anchor="ctr"/>
          <a:lstStyle>
            <a:lvl1pPr marL="0" indent="0">
              <a:lnSpc>
                <a:spcPct val="100000"/>
              </a:lnSpc>
              <a:buNone/>
              <a:defRPr sz="1500">
                <a:solidFill>
                  <a:schemeClr val="tx1"/>
                </a:solidFill>
              </a:defRPr>
            </a:lvl1pPr>
          </a:lstStyle>
          <a:p>
            <a:pPr lvl="0"/>
            <a:r>
              <a:rPr lang="en-US"/>
              <a:t>Click to edit Master text styles</a:t>
            </a:r>
          </a:p>
        </p:txBody>
      </p:sp>
      <p:sp>
        <p:nvSpPr>
          <p:cNvPr id="34" name="Text Placeholder 31"/>
          <p:cNvSpPr>
            <a:spLocks noGrp="1"/>
          </p:cNvSpPr>
          <p:nvPr>
            <p:ph type="body" sz="quarter" idx="19"/>
          </p:nvPr>
        </p:nvSpPr>
        <p:spPr>
          <a:xfrm>
            <a:off x="5214937" y="2228850"/>
            <a:ext cx="3471863" cy="685800"/>
          </a:xfrm>
        </p:spPr>
        <p:txBody>
          <a:bodyPr anchor="ctr"/>
          <a:lstStyle>
            <a:lvl1pPr marL="0" indent="0">
              <a:lnSpc>
                <a:spcPct val="100000"/>
              </a:lnSpc>
              <a:buNone/>
              <a:defRPr sz="1500">
                <a:solidFill>
                  <a:schemeClr val="tx1"/>
                </a:solidFill>
              </a:defRPr>
            </a:lvl1pPr>
          </a:lstStyle>
          <a:p>
            <a:pPr lvl="0"/>
            <a:r>
              <a:rPr lang="en-US"/>
              <a:t>Click to edit Master text styles</a:t>
            </a:r>
          </a:p>
        </p:txBody>
      </p:sp>
      <p:sp>
        <p:nvSpPr>
          <p:cNvPr id="35" name="Text Placeholder 31"/>
          <p:cNvSpPr>
            <a:spLocks noGrp="1"/>
          </p:cNvSpPr>
          <p:nvPr>
            <p:ph type="body" sz="quarter" idx="20"/>
          </p:nvPr>
        </p:nvSpPr>
        <p:spPr>
          <a:xfrm>
            <a:off x="5214937" y="3057525"/>
            <a:ext cx="3471863" cy="685800"/>
          </a:xfrm>
        </p:spPr>
        <p:txBody>
          <a:bodyPr anchor="ctr"/>
          <a:lstStyle>
            <a:lvl1pPr marL="0" indent="0">
              <a:lnSpc>
                <a:spcPct val="100000"/>
              </a:lnSpc>
              <a:buNone/>
              <a:defRPr sz="1500">
                <a:solidFill>
                  <a:schemeClr val="tx1"/>
                </a:solidFill>
              </a:defRPr>
            </a:lvl1pPr>
          </a:lstStyle>
          <a:p>
            <a:pPr lvl="0"/>
            <a:r>
              <a:rPr lang="en-US"/>
              <a:t>Click to edit Master text styles</a:t>
            </a:r>
          </a:p>
        </p:txBody>
      </p:sp>
      <p:sp>
        <p:nvSpPr>
          <p:cNvPr id="36" name="Text Placeholder 31"/>
          <p:cNvSpPr>
            <a:spLocks noGrp="1"/>
          </p:cNvSpPr>
          <p:nvPr>
            <p:ph type="body" sz="quarter" idx="21"/>
          </p:nvPr>
        </p:nvSpPr>
        <p:spPr>
          <a:xfrm>
            <a:off x="5214937" y="3886200"/>
            <a:ext cx="3471863" cy="685800"/>
          </a:xfrm>
        </p:spPr>
        <p:txBody>
          <a:bodyPr anchor="ctr"/>
          <a:lstStyle>
            <a:lvl1pPr marL="0" indent="0">
              <a:lnSpc>
                <a:spcPct val="100000"/>
              </a:lnSpc>
              <a:buNone/>
              <a:defRPr sz="15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0086344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wth Headlin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E12EDCF-C180-44BD-8D74-D98D6CC88F7A}"/>
              </a:ext>
            </a:extLst>
          </p:cNvPr>
          <p:cNvSpPr>
            <a:spLocks noGrp="1"/>
          </p:cNvSpPr>
          <p:nvPr>
            <p:ph type="title" hasCustomPrompt="1"/>
          </p:nvPr>
        </p:nvSpPr>
        <p:spPr/>
        <p:txBody>
          <a:bodyPr/>
          <a:lstStyle/>
          <a:p>
            <a:r>
              <a:rPr lang="en-US"/>
              <a:t>Click to Edit Master Title Style</a:t>
            </a:r>
          </a:p>
        </p:txBody>
      </p:sp>
      <p:sp>
        <p:nvSpPr>
          <p:cNvPr id="9" name="Slide Number Placeholder 8">
            <a:extLst>
              <a:ext uri="{FF2B5EF4-FFF2-40B4-BE49-F238E27FC236}">
                <a16:creationId xmlns:a16="http://schemas.microsoft.com/office/drawing/2014/main" id="{52AC46E5-A3D3-4C7F-94BD-994306CD01AF}"/>
              </a:ext>
            </a:extLst>
          </p:cNvPr>
          <p:cNvSpPr>
            <a:spLocks noGrp="1"/>
          </p:cNvSpPr>
          <p:nvPr>
            <p:ph type="sldNum" sz="quarter" idx="10"/>
          </p:nvPr>
        </p:nvSpPr>
        <p:spPr>
          <a:xfrm>
            <a:off x="8746049" y="295177"/>
            <a:ext cx="102192" cy="92333"/>
          </a:xfrm>
        </p:spPr>
        <p:txBody>
          <a:bodyPr/>
          <a:lstStyle/>
          <a:p>
            <a:fld id="{633A28A4-0F99-419C-85AB-333BD5AF1C6C}" type="slidenum">
              <a:rPr lang="en-US" smtClean="0"/>
              <a:pPr/>
              <a:t>‹#›</a:t>
            </a:fld>
            <a:endParaRPr lang="en-US"/>
          </a:p>
        </p:txBody>
      </p:sp>
      <p:sp>
        <p:nvSpPr>
          <p:cNvPr id="11" name="Text Placeholder 10">
            <a:extLst>
              <a:ext uri="{FF2B5EF4-FFF2-40B4-BE49-F238E27FC236}">
                <a16:creationId xmlns:a16="http://schemas.microsoft.com/office/drawing/2014/main" id="{3CC8CD2B-3CBB-4098-805F-C37C8EC08E4F}"/>
              </a:ext>
            </a:extLst>
          </p:cNvPr>
          <p:cNvSpPr>
            <a:spLocks noGrp="1"/>
          </p:cNvSpPr>
          <p:nvPr>
            <p:ph type="body" sz="quarter" idx="11" hasCustomPrompt="1"/>
          </p:nvPr>
        </p:nvSpPr>
        <p:spPr>
          <a:xfrm>
            <a:off x="0" y="914400"/>
            <a:ext cx="9144000" cy="342900"/>
          </a:xfrm>
        </p:spPr>
        <p:txBody>
          <a:bodyPr/>
          <a:lstStyle>
            <a:lvl1pPr>
              <a:defRPr b="0" i="0">
                <a:latin typeface="Montserrat" pitchFamily="2" charset="0"/>
                <a:ea typeface="Gotham Medium" pitchFamily="2" charset="-128"/>
                <a:cs typeface="Montserrat" pitchFamily="2" charset="0"/>
              </a:defRPr>
            </a:lvl1pPr>
          </a:lstStyle>
          <a:p>
            <a:pPr lvl="0"/>
            <a:r>
              <a:rPr lang="en-US"/>
              <a:t>EDIT MASTER TEXT STYLES</a:t>
            </a:r>
          </a:p>
        </p:txBody>
      </p:sp>
      <p:sp>
        <p:nvSpPr>
          <p:cNvPr id="13" name="Text Placeholder 12">
            <a:extLst>
              <a:ext uri="{FF2B5EF4-FFF2-40B4-BE49-F238E27FC236}">
                <a16:creationId xmlns:a16="http://schemas.microsoft.com/office/drawing/2014/main" id="{E734D6BD-2741-445F-9A5A-FCA6F550601E}"/>
              </a:ext>
            </a:extLst>
          </p:cNvPr>
          <p:cNvSpPr>
            <a:spLocks noGrp="1"/>
          </p:cNvSpPr>
          <p:nvPr>
            <p:ph type="body" sz="quarter" idx="12" hasCustomPrompt="1"/>
          </p:nvPr>
        </p:nvSpPr>
        <p:spPr>
          <a:xfrm>
            <a:off x="0" y="1371600"/>
            <a:ext cx="9144000" cy="3143250"/>
          </a:xfrm>
        </p:spPr>
        <p:txBody>
          <a:bodyPr/>
          <a:lstStyle>
            <a:lvl2pPr marL="0" indent="0">
              <a:buNone/>
              <a:defRPr b="0" i="0">
                <a:latin typeface="Montserrat" pitchFamily="2" charset="0"/>
                <a:ea typeface="Gotham Book" pitchFamily="2" charset="-128"/>
                <a:cs typeface="Montserrat" pitchFamily="2" charset="0"/>
              </a:defRPr>
            </a:lvl2pPr>
          </a:lstStyle>
          <a:p>
            <a:pPr lvl="1"/>
            <a:r>
              <a:rPr lang="en-US"/>
              <a:t>Second level</a:t>
            </a:r>
          </a:p>
        </p:txBody>
      </p:sp>
    </p:spTree>
    <p:extLst>
      <p:ext uri="{BB962C8B-B14F-4D97-AF65-F5344CB8AC3E}">
        <p14:creationId xmlns:p14="http://schemas.microsoft.com/office/powerpoint/2010/main" val="1114803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5_Quote slide">
    <p:bg>
      <p:bgPr>
        <a:gradFill>
          <a:gsLst>
            <a:gs pos="50500">
              <a:srgbClr val="AC6766"/>
            </a:gs>
            <a:gs pos="1000">
              <a:schemeClr val="accent6"/>
            </a:gs>
            <a:gs pos="100000">
              <a:schemeClr val="accent4"/>
            </a:gs>
          </a:gsLst>
          <a:lin ang="18900000" scaled="1"/>
        </a:gra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1"/>
                </a:solidFill>
              </a:defRPr>
            </a:lvl1pPr>
          </a:lstStyle>
          <a:p>
            <a:r>
              <a:rPr lang="en-US" err="1"/>
              <a:t>Octobre</a:t>
            </a:r>
            <a:r>
              <a:rPr lang="en-US"/>
              <a:t> 2022 - </a:t>
            </a:r>
            <a:r>
              <a:rPr lang="en-US" err="1"/>
              <a:t>Confidentiel</a:t>
            </a:r>
            <a:r>
              <a:rPr lang="en-US"/>
              <a:t>  </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r>
              <a:rPr lang="en-US"/>
              <a:t>| </a:t>
            </a:r>
            <a:fld id="{2C8F94F2-79B1-4F8D-B2F0-3428BA660B51}" type="slidenum">
              <a:rPr lang="en-US" smtClean="0"/>
              <a:pPr/>
              <a:t>‹#›</a:t>
            </a:fld>
            <a:endParaRPr lang="en-US"/>
          </a:p>
        </p:txBody>
      </p:sp>
      <p:grpSp>
        <p:nvGrpSpPr>
          <p:cNvPr id="13" name="Group 12">
            <a:extLst>
              <a:ext uri="{FF2B5EF4-FFF2-40B4-BE49-F238E27FC236}">
                <a16:creationId xmlns:a16="http://schemas.microsoft.com/office/drawing/2014/main" id="{F8BBCE42-BFBB-E546-A838-9E83EE260B73}"/>
              </a:ext>
            </a:extLst>
          </p:cNvPr>
          <p:cNvGrpSpPr>
            <a:grpSpLocks noChangeAspect="1"/>
          </p:cNvGrpSpPr>
          <p:nvPr userDrawn="1"/>
        </p:nvGrpSpPr>
        <p:grpSpPr>
          <a:xfrm>
            <a:off x="8427600" y="4704750"/>
            <a:ext cx="273967" cy="191700"/>
            <a:chOff x="6935788" y="3157538"/>
            <a:chExt cx="1136650" cy="795337"/>
          </a:xfrm>
          <a:solidFill>
            <a:schemeClr val="bg1"/>
          </a:solidFill>
        </p:grpSpPr>
        <p:sp>
          <p:nvSpPr>
            <p:cNvPr id="14" name="Freeform 5">
              <a:extLst>
                <a:ext uri="{FF2B5EF4-FFF2-40B4-BE49-F238E27FC236}">
                  <a16:creationId xmlns:a16="http://schemas.microsoft.com/office/drawing/2014/main" id="{F8A7F5D8-6563-714A-BC0C-90811F5F7420}"/>
                </a:ext>
              </a:extLst>
            </p:cNvPr>
            <p:cNvSpPr>
              <a:spLocks noChangeArrowheads="1"/>
            </p:cNvSpPr>
            <p:nvPr/>
          </p:nvSpPr>
          <p:spPr bwMode="auto">
            <a:xfrm>
              <a:off x="7580313" y="3157538"/>
              <a:ext cx="492125" cy="334962"/>
            </a:xfrm>
            <a:custGeom>
              <a:avLst/>
              <a:gdLst>
                <a:gd name="T0" fmla="*/ 639 w 1369"/>
                <a:gd name="T1" fmla="*/ 16 h 929"/>
                <a:gd name="T2" fmla="*/ 676 w 1369"/>
                <a:gd name="T3" fmla="*/ 0 h 929"/>
                <a:gd name="T4" fmla="*/ 1316 w 1369"/>
                <a:gd name="T5" fmla="*/ 0 h 929"/>
                <a:gd name="T6" fmla="*/ 1368 w 1369"/>
                <a:gd name="T7" fmla="*/ 53 h 929"/>
                <a:gd name="T8" fmla="*/ 1347 w 1369"/>
                <a:gd name="T9" fmla="*/ 95 h 929"/>
                <a:gd name="T10" fmla="*/ 409 w 1369"/>
                <a:gd name="T11" fmla="*/ 913 h 929"/>
                <a:gd name="T12" fmla="*/ 372 w 1369"/>
                <a:gd name="T13" fmla="*/ 928 h 929"/>
                <a:gd name="T14" fmla="*/ 333 w 1369"/>
                <a:gd name="T15" fmla="*/ 913 h 929"/>
                <a:gd name="T16" fmla="*/ 13 w 1369"/>
                <a:gd name="T17" fmla="*/ 632 h 929"/>
                <a:gd name="T18" fmla="*/ 0 w 1369"/>
                <a:gd name="T19" fmla="*/ 598 h 929"/>
                <a:gd name="T20" fmla="*/ 18 w 1369"/>
                <a:gd name="T21" fmla="*/ 559 h 929"/>
                <a:gd name="T22" fmla="*/ 639 w 1369"/>
                <a:gd name="T23" fmla="*/ 1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9">
                  <a:moveTo>
                    <a:pt x="639" y="16"/>
                  </a:moveTo>
                  <a:cubicBezTo>
                    <a:pt x="650" y="8"/>
                    <a:pt x="660" y="0"/>
                    <a:pt x="676" y="0"/>
                  </a:cubicBezTo>
                  <a:lnTo>
                    <a:pt x="1316" y="0"/>
                  </a:lnTo>
                  <a:cubicBezTo>
                    <a:pt x="1345" y="0"/>
                    <a:pt x="1368" y="24"/>
                    <a:pt x="1368" y="53"/>
                  </a:cubicBezTo>
                  <a:cubicBezTo>
                    <a:pt x="1368" y="69"/>
                    <a:pt x="1360" y="84"/>
                    <a:pt x="1347" y="95"/>
                  </a:cubicBezTo>
                  <a:lnTo>
                    <a:pt x="409" y="913"/>
                  </a:lnTo>
                  <a:cubicBezTo>
                    <a:pt x="398" y="923"/>
                    <a:pt x="388" y="928"/>
                    <a:pt x="372" y="928"/>
                  </a:cubicBezTo>
                  <a:cubicBezTo>
                    <a:pt x="356" y="928"/>
                    <a:pt x="343" y="923"/>
                    <a:pt x="333" y="913"/>
                  </a:cubicBezTo>
                  <a:lnTo>
                    <a:pt x="13" y="632"/>
                  </a:lnTo>
                  <a:cubicBezTo>
                    <a:pt x="5" y="624"/>
                    <a:pt x="0" y="611"/>
                    <a:pt x="0" y="598"/>
                  </a:cubicBezTo>
                  <a:cubicBezTo>
                    <a:pt x="0" y="582"/>
                    <a:pt x="8" y="569"/>
                    <a:pt x="18" y="559"/>
                  </a:cubicBezTo>
                  <a:lnTo>
                    <a:pt x="639" y="1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a:p>
          </p:txBody>
        </p:sp>
        <p:sp>
          <p:nvSpPr>
            <p:cNvPr id="15" name="Freeform 6">
              <a:extLst>
                <a:ext uri="{FF2B5EF4-FFF2-40B4-BE49-F238E27FC236}">
                  <a16:creationId xmlns:a16="http://schemas.microsoft.com/office/drawing/2014/main" id="{3556AF4A-1F0A-C644-945C-165179E95C6C}"/>
                </a:ext>
              </a:extLst>
            </p:cNvPr>
            <p:cNvSpPr>
              <a:spLocks noChangeArrowheads="1"/>
            </p:cNvSpPr>
            <p:nvPr/>
          </p:nvSpPr>
          <p:spPr bwMode="auto">
            <a:xfrm>
              <a:off x="7580313" y="3619500"/>
              <a:ext cx="492125" cy="333375"/>
            </a:xfrm>
            <a:custGeom>
              <a:avLst/>
              <a:gdLst>
                <a:gd name="T0" fmla="*/ 639 w 1369"/>
                <a:gd name="T1" fmla="*/ 912 h 928"/>
                <a:gd name="T2" fmla="*/ 676 w 1369"/>
                <a:gd name="T3" fmla="*/ 927 h 928"/>
                <a:gd name="T4" fmla="*/ 1316 w 1369"/>
                <a:gd name="T5" fmla="*/ 927 h 928"/>
                <a:gd name="T6" fmla="*/ 1368 w 1369"/>
                <a:gd name="T7" fmla="*/ 875 h 928"/>
                <a:gd name="T8" fmla="*/ 1347 w 1369"/>
                <a:gd name="T9" fmla="*/ 833 h 928"/>
                <a:gd name="T10" fmla="*/ 409 w 1369"/>
                <a:gd name="T11" fmla="*/ 16 h 928"/>
                <a:gd name="T12" fmla="*/ 372 w 1369"/>
                <a:gd name="T13" fmla="*/ 0 h 928"/>
                <a:gd name="T14" fmla="*/ 333 w 1369"/>
                <a:gd name="T15" fmla="*/ 16 h 928"/>
                <a:gd name="T16" fmla="*/ 13 w 1369"/>
                <a:gd name="T17" fmla="*/ 294 h 928"/>
                <a:gd name="T18" fmla="*/ 0 w 1369"/>
                <a:gd name="T19" fmla="*/ 328 h 928"/>
                <a:gd name="T20" fmla="*/ 18 w 1369"/>
                <a:gd name="T21" fmla="*/ 367 h 928"/>
                <a:gd name="T22" fmla="*/ 639 w 1369"/>
                <a:gd name="T23" fmla="*/ 912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9" h="928">
                  <a:moveTo>
                    <a:pt x="639" y="912"/>
                  </a:moveTo>
                  <a:cubicBezTo>
                    <a:pt x="650" y="920"/>
                    <a:pt x="660" y="927"/>
                    <a:pt x="676" y="927"/>
                  </a:cubicBezTo>
                  <a:lnTo>
                    <a:pt x="1316" y="927"/>
                  </a:lnTo>
                  <a:cubicBezTo>
                    <a:pt x="1345" y="927"/>
                    <a:pt x="1368" y="904"/>
                    <a:pt x="1368" y="875"/>
                  </a:cubicBezTo>
                  <a:cubicBezTo>
                    <a:pt x="1368" y="859"/>
                    <a:pt x="1360" y="844"/>
                    <a:pt x="1347" y="833"/>
                  </a:cubicBezTo>
                  <a:lnTo>
                    <a:pt x="409" y="16"/>
                  </a:lnTo>
                  <a:cubicBezTo>
                    <a:pt x="398" y="6"/>
                    <a:pt x="388" y="0"/>
                    <a:pt x="372" y="0"/>
                  </a:cubicBezTo>
                  <a:cubicBezTo>
                    <a:pt x="356" y="0"/>
                    <a:pt x="343" y="6"/>
                    <a:pt x="333" y="16"/>
                  </a:cubicBezTo>
                  <a:lnTo>
                    <a:pt x="13" y="294"/>
                  </a:lnTo>
                  <a:cubicBezTo>
                    <a:pt x="5" y="304"/>
                    <a:pt x="0" y="315"/>
                    <a:pt x="0" y="328"/>
                  </a:cubicBezTo>
                  <a:cubicBezTo>
                    <a:pt x="0" y="344"/>
                    <a:pt x="8" y="357"/>
                    <a:pt x="18" y="367"/>
                  </a:cubicBezTo>
                  <a:lnTo>
                    <a:pt x="639" y="91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a:p>
          </p:txBody>
        </p:sp>
        <p:sp>
          <p:nvSpPr>
            <p:cNvPr id="16" name="Freeform 7">
              <a:extLst>
                <a:ext uri="{FF2B5EF4-FFF2-40B4-BE49-F238E27FC236}">
                  <a16:creationId xmlns:a16="http://schemas.microsoft.com/office/drawing/2014/main" id="{B5B7BAA4-C009-CC46-9C18-8DC8949023EE}"/>
                </a:ext>
              </a:extLst>
            </p:cNvPr>
            <p:cNvSpPr>
              <a:spLocks noChangeArrowheads="1"/>
            </p:cNvSpPr>
            <p:nvPr/>
          </p:nvSpPr>
          <p:spPr bwMode="auto">
            <a:xfrm>
              <a:off x="6935788" y="3157538"/>
              <a:ext cx="703262" cy="795337"/>
            </a:xfrm>
            <a:custGeom>
              <a:avLst/>
              <a:gdLst>
                <a:gd name="T0" fmla="*/ 726 w 1954"/>
                <a:gd name="T1" fmla="*/ 2194 h 2208"/>
                <a:gd name="T2" fmla="*/ 692 w 1954"/>
                <a:gd name="T3" fmla="*/ 2207 h 2208"/>
                <a:gd name="T4" fmla="*/ 52 w 1954"/>
                <a:gd name="T5" fmla="*/ 2207 h 2208"/>
                <a:gd name="T6" fmla="*/ 0 w 1954"/>
                <a:gd name="T7" fmla="*/ 2154 h 2208"/>
                <a:gd name="T8" fmla="*/ 15 w 1954"/>
                <a:gd name="T9" fmla="*/ 2118 h 2208"/>
                <a:gd name="T10" fmla="*/ 1137 w 1954"/>
                <a:gd name="T11" fmla="*/ 1143 h 2208"/>
                <a:gd name="T12" fmla="*/ 1156 w 1954"/>
                <a:gd name="T13" fmla="*/ 1104 h 2208"/>
                <a:gd name="T14" fmla="*/ 1140 w 1954"/>
                <a:gd name="T15" fmla="*/ 1067 h 2208"/>
                <a:gd name="T16" fmla="*/ 21 w 1954"/>
                <a:gd name="T17" fmla="*/ 92 h 2208"/>
                <a:gd name="T18" fmla="*/ 2 w 1954"/>
                <a:gd name="T19" fmla="*/ 53 h 2208"/>
                <a:gd name="T20" fmla="*/ 55 w 1954"/>
                <a:gd name="T21" fmla="*/ 0 h 2208"/>
                <a:gd name="T22" fmla="*/ 694 w 1954"/>
                <a:gd name="T23" fmla="*/ 0 h 2208"/>
                <a:gd name="T24" fmla="*/ 728 w 1954"/>
                <a:gd name="T25" fmla="*/ 14 h 2208"/>
                <a:gd name="T26" fmla="*/ 1934 w 1954"/>
                <a:gd name="T27" fmla="*/ 1065 h 2208"/>
                <a:gd name="T28" fmla="*/ 1953 w 1954"/>
                <a:gd name="T29" fmla="*/ 1104 h 2208"/>
                <a:gd name="T30" fmla="*/ 1934 w 1954"/>
                <a:gd name="T31" fmla="*/ 1143 h 2208"/>
                <a:gd name="T32" fmla="*/ 726 w 1954"/>
                <a:gd name="T33" fmla="*/ 2194 h 2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4" h="2208">
                  <a:moveTo>
                    <a:pt x="726" y="2194"/>
                  </a:moveTo>
                  <a:cubicBezTo>
                    <a:pt x="718" y="2202"/>
                    <a:pt x="705" y="2207"/>
                    <a:pt x="692" y="2207"/>
                  </a:cubicBezTo>
                  <a:lnTo>
                    <a:pt x="52" y="2207"/>
                  </a:lnTo>
                  <a:cubicBezTo>
                    <a:pt x="23" y="2207"/>
                    <a:pt x="0" y="2183"/>
                    <a:pt x="0" y="2154"/>
                  </a:cubicBezTo>
                  <a:cubicBezTo>
                    <a:pt x="0" y="2141"/>
                    <a:pt x="5" y="2128"/>
                    <a:pt x="15" y="2118"/>
                  </a:cubicBezTo>
                  <a:lnTo>
                    <a:pt x="1137" y="1143"/>
                  </a:lnTo>
                  <a:cubicBezTo>
                    <a:pt x="1148" y="1133"/>
                    <a:pt x="1156" y="1120"/>
                    <a:pt x="1156" y="1104"/>
                  </a:cubicBezTo>
                  <a:cubicBezTo>
                    <a:pt x="1156" y="1088"/>
                    <a:pt x="1150" y="1075"/>
                    <a:pt x="1140" y="1067"/>
                  </a:cubicBezTo>
                  <a:lnTo>
                    <a:pt x="21" y="92"/>
                  </a:lnTo>
                  <a:cubicBezTo>
                    <a:pt x="10" y="82"/>
                    <a:pt x="2" y="69"/>
                    <a:pt x="2" y="53"/>
                  </a:cubicBezTo>
                  <a:cubicBezTo>
                    <a:pt x="2" y="24"/>
                    <a:pt x="26" y="0"/>
                    <a:pt x="55" y="0"/>
                  </a:cubicBezTo>
                  <a:lnTo>
                    <a:pt x="694" y="0"/>
                  </a:lnTo>
                  <a:cubicBezTo>
                    <a:pt x="707" y="0"/>
                    <a:pt x="721" y="6"/>
                    <a:pt x="728" y="14"/>
                  </a:cubicBezTo>
                  <a:lnTo>
                    <a:pt x="1934" y="1065"/>
                  </a:lnTo>
                  <a:cubicBezTo>
                    <a:pt x="1945" y="1075"/>
                    <a:pt x="1953" y="1088"/>
                    <a:pt x="1953" y="1104"/>
                  </a:cubicBezTo>
                  <a:cubicBezTo>
                    <a:pt x="1953" y="1120"/>
                    <a:pt x="1945" y="1133"/>
                    <a:pt x="1934" y="1143"/>
                  </a:cubicBezTo>
                  <a:lnTo>
                    <a:pt x="726" y="219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1050"/>
            </a:p>
          </p:txBody>
        </p:sp>
      </p:grpSp>
      <p:sp>
        <p:nvSpPr>
          <p:cNvPr id="32" name="Freeform 31"/>
          <p:cNvSpPr>
            <a:spLocks/>
          </p:cNvSpPr>
          <p:nvPr userDrawn="1"/>
        </p:nvSpPr>
        <p:spPr bwMode="auto">
          <a:xfrm>
            <a:off x="473768" y="360760"/>
            <a:ext cx="783061" cy="654844"/>
          </a:xfrm>
          <a:custGeom>
            <a:avLst/>
            <a:gdLst>
              <a:gd name="connsiteX0" fmla="*/ 890811 w 1044081"/>
              <a:gd name="connsiteY0" fmla="*/ 0 h 873125"/>
              <a:gd name="connsiteX1" fmla="*/ 916860 w 1044081"/>
              <a:gd name="connsiteY1" fmla="*/ 1667 h 873125"/>
              <a:gd name="connsiteX2" fmla="*/ 935704 w 1044081"/>
              <a:gd name="connsiteY2" fmla="*/ 13894 h 873125"/>
              <a:gd name="connsiteX3" fmla="*/ 939584 w 1044081"/>
              <a:gd name="connsiteY3" fmla="*/ 36681 h 873125"/>
              <a:gd name="connsiteX4" fmla="*/ 914089 w 1044081"/>
              <a:gd name="connsiteY4" fmla="*/ 126717 h 873125"/>
              <a:gd name="connsiteX5" fmla="*/ 891920 w 1044081"/>
              <a:gd name="connsiteY5" fmla="*/ 146169 h 873125"/>
              <a:gd name="connsiteX6" fmla="*/ 695166 w 1044081"/>
              <a:gd name="connsiteY6" fmla="*/ 404050 h 873125"/>
              <a:gd name="connsiteX7" fmla="*/ 790495 w 1044081"/>
              <a:gd name="connsiteY7" fmla="*/ 384597 h 873125"/>
              <a:gd name="connsiteX8" fmla="*/ 866979 w 1044081"/>
              <a:gd name="connsiteY8" fmla="*/ 395713 h 873125"/>
              <a:gd name="connsiteX9" fmla="*/ 1012743 w 1044081"/>
              <a:gd name="connsiteY9" fmla="*/ 510759 h 873125"/>
              <a:gd name="connsiteX10" fmla="*/ 1034913 w 1044081"/>
              <a:gd name="connsiteY10" fmla="*/ 695277 h 873125"/>
              <a:gd name="connsiteX11" fmla="*/ 801579 w 1044081"/>
              <a:gd name="connsiteY11" fmla="*/ 873125 h 873125"/>
              <a:gd name="connsiteX12" fmla="*/ 800471 w 1044081"/>
              <a:gd name="connsiteY12" fmla="*/ 873125 h 873125"/>
              <a:gd name="connsiteX13" fmla="*/ 598175 w 1044081"/>
              <a:gd name="connsiteY13" fmla="*/ 770862 h 873125"/>
              <a:gd name="connsiteX14" fmla="*/ 558270 w 1044081"/>
              <a:gd name="connsiteY14" fmla="*/ 351807 h 873125"/>
              <a:gd name="connsiteX15" fmla="*/ 890811 w 1044081"/>
              <a:gd name="connsiteY15" fmla="*/ 0 h 873125"/>
              <a:gd name="connsiteX16" fmla="*/ 357799 w 1044081"/>
              <a:gd name="connsiteY16" fmla="*/ 0 h 873125"/>
              <a:gd name="connsiteX17" fmla="*/ 383875 w 1044081"/>
              <a:gd name="connsiteY17" fmla="*/ 1667 h 873125"/>
              <a:gd name="connsiteX18" fmla="*/ 402739 w 1044081"/>
              <a:gd name="connsiteY18" fmla="*/ 13894 h 873125"/>
              <a:gd name="connsiteX19" fmla="*/ 406067 w 1044081"/>
              <a:gd name="connsiteY19" fmla="*/ 36681 h 873125"/>
              <a:gd name="connsiteX20" fmla="*/ 381101 w 1044081"/>
              <a:gd name="connsiteY20" fmla="*/ 126717 h 873125"/>
              <a:gd name="connsiteX21" fmla="*/ 358909 w 1044081"/>
              <a:gd name="connsiteY21" fmla="*/ 146169 h 873125"/>
              <a:gd name="connsiteX22" fmla="*/ 161397 w 1044081"/>
              <a:gd name="connsiteY22" fmla="*/ 404050 h 873125"/>
              <a:gd name="connsiteX23" fmla="*/ 257379 w 1044081"/>
              <a:gd name="connsiteY23" fmla="*/ 384597 h 873125"/>
              <a:gd name="connsiteX24" fmla="*/ 333942 w 1044081"/>
              <a:gd name="connsiteY24" fmla="*/ 395713 h 873125"/>
              <a:gd name="connsiteX25" fmla="*/ 479857 w 1044081"/>
              <a:gd name="connsiteY25" fmla="*/ 510759 h 873125"/>
              <a:gd name="connsiteX26" fmla="*/ 502049 w 1044081"/>
              <a:gd name="connsiteY26" fmla="*/ 695277 h 873125"/>
              <a:gd name="connsiteX27" fmla="*/ 268475 w 1044081"/>
              <a:gd name="connsiteY27" fmla="*/ 873125 h 873125"/>
              <a:gd name="connsiteX28" fmla="*/ 267366 w 1044081"/>
              <a:gd name="connsiteY28" fmla="*/ 873125 h 873125"/>
              <a:gd name="connsiteX29" fmla="*/ 64306 w 1044081"/>
              <a:gd name="connsiteY29" fmla="*/ 770862 h 873125"/>
              <a:gd name="connsiteX30" fmla="*/ 24915 w 1044081"/>
              <a:gd name="connsiteY30" fmla="*/ 351807 h 873125"/>
              <a:gd name="connsiteX31" fmla="*/ 357799 w 1044081"/>
              <a:gd name="connsiteY31" fmla="*/ 0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44081" h="873125">
                <a:moveTo>
                  <a:pt x="890811" y="0"/>
                </a:moveTo>
                <a:cubicBezTo>
                  <a:pt x="899679" y="0"/>
                  <a:pt x="908547" y="556"/>
                  <a:pt x="916860" y="1667"/>
                </a:cubicBezTo>
                <a:cubicBezTo>
                  <a:pt x="924620" y="2779"/>
                  <a:pt x="931825" y="7225"/>
                  <a:pt x="935704" y="13894"/>
                </a:cubicBezTo>
                <a:cubicBezTo>
                  <a:pt x="940138" y="20564"/>
                  <a:pt x="941247" y="28900"/>
                  <a:pt x="939584" y="36681"/>
                </a:cubicBezTo>
                <a:cubicBezTo>
                  <a:pt x="939584" y="36681"/>
                  <a:pt x="939584" y="36681"/>
                  <a:pt x="914089" y="126717"/>
                </a:cubicBezTo>
                <a:cubicBezTo>
                  <a:pt x="911318" y="137277"/>
                  <a:pt x="902450" y="144502"/>
                  <a:pt x="891920" y="146169"/>
                </a:cubicBezTo>
                <a:cubicBezTo>
                  <a:pt x="776639" y="163398"/>
                  <a:pt x="718998" y="315681"/>
                  <a:pt x="695166" y="404050"/>
                </a:cubicBezTo>
                <a:cubicBezTo>
                  <a:pt x="720107" y="393490"/>
                  <a:pt x="752252" y="384597"/>
                  <a:pt x="790495" y="384597"/>
                </a:cubicBezTo>
                <a:cubicBezTo>
                  <a:pt x="815435" y="384597"/>
                  <a:pt x="841484" y="388488"/>
                  <a:pt x="866979" y="395713"/>
                </a:cubicBezTo>
                <a:cubicBezTo>
                  <a:pt x="929608" y="413498"/>
                  <a:pt x="981152" y="454625"/>
                  <a:pt x="1012743" y="510759"/>
                </a:cubicBezTo>
                <a:cubicBezTo>
                  <a:pt x="1044335" y="566892"/>
                  <a:pt x="1052648" y="632474"/>
                  <a:pt x="1034913" y="695277"/>
                </a:cubicBezTo>
                <a:cubicBezTo>
                  <a:pt x="1005538" y="799763"/>
                  <a:pt x="909655" y="873125"/>
                  <a:pt x="801579" y="873125"/>
                </a:cubicBezTo>
                <a:cubicBezTo>
                  <a:pt x="801025" y="873125"/>
                  <a:pt x="801025" y="873125"/>
                  <a:pt x="800471" y="873125"/>
                </a:cubicBezTo>
                <a:cubicBezTo>
                  <a:pt x="712902" y="869235"/>
                  <a:pt x="644730" y="835332"/>
                  <a:pt x="598175" y="770862"/>
                </a:cubicBezTo>
                <a:cubicBezTo>
                  <a:pt x="514485" y="655816"/>
                  <a:pt x="524461" y="472966"/>
                  <a:pt x="558270" y="351807"/>
                </a:cubicBezTo>
                <a:cubicBezTo>
                  <a:pt x="615910" y="144502"/>
                  <a:pt x="752806" y="0"/>
                  <a:pt x="890811" y="0"/>
                </a:cubicBezTo>
                <a:close/>
                <a:moveTo>
                  <a:pt x="357799" y="0"/>
                </a:moveTo>
                <a:cubicBezTo>
                  <a:pt x="366676" y="0"/>
                  <a:pt x="374998" y="556"/>
                  <a:pt x="383875" y="1667"/>
                </a:cubicBezTo>
                <a:cubicBezTo>
                  <a:pt x="391642" y="2779"/>
                  <a:pt x="398300" y="7225"/>
                  <a:pt x="402739" y="13894"/>
                </a:cubicBezTo>
                <a:cubicBezTo>
                  <a:pt x="407177" y="20564"/>
                  <a:pt x="408287" y="28900"/>
                  <a:pt x="406067" y="36681"/>
                </a:cubicBezTo>
                <a:cubicBezTo>
                  <a:pt x="406067" y="36681"/>
                  <a:pt x="406067" y="36681"/>
                  <a:pt x="381101" y="126717"/>
                </a:cubicBezTo>
                <a:cubicBezTo>
                  <a:pt x="378327" y="137277"/>
                  <a:pt x="369450" y="144502"/>
                  <a:pt x="358909" y="146169"/>
                </a:cubicBezTo>
                <a:cubicBezTo>
                  <a:pt x="243509" y="163398"/>
                  <a:pt x="185809" y="315681"/>
                  <a:pt x="161397" y="404050"/>
                </a:cubicBezTo>
                <a:cubicBezTo>
                  <a:pt x="186364" y="393490"/>
                  <a:pt x="219097" y="384597"/>
                  <a:pt x="257379" y="384597"/>
                </a:cubicBezTo>
                <a:cubicBezTo>
                  <a:pt x="282345" y="384597"/>
                  <a:pt x="308421" y="388488"/>
                  <a:pt x="333942" y="395713"/>
                </a:cubicBezTo>
                <a:cubicBezTo>
                  <a:pt x="396636" y="413498"/>
                  <a:pt x="448233" y="454625"/>
                  <a:pt x="479857" y="510759"/>
                </a:cubicBezTo>
                <a:cubicBezTo>
                  <a:pt x="511481" y="566892"/>
                  <a:pt x="519248" y="632474"/>
                  <a:pt x="502049" y="695277"/>
                </a:cubicBezTo>
                <a:cubicBezTo>
                  <a:pt x="472644" y="799763"/>
                  <a:pt x="376663" y="873125"/>
                  <a:pt x="268475" y="873125"/>
                </a:cubicBezTo>
                <a:cubicBezTo>
                  <a:pt x="267920" y="873125"/>
                  <a:pt x="267920" y="873125"/>
                  <a:pt x="267366" y="873125"/>
                </a:cubicBezTo>
                <a:cubicBezTo>
                  <a:pt x="179706" y="869235"/>
                  <a:pt x="111465" y="835332"/>
                  <a:pt x="64306" y="770862"/>
                </a:cubicBezTo>
                <a:cubicBezTo>
                  <a:pt x="-18915" y="655816"/>
                  <a:pt x="-8928" y="472966"/>
                  <a:pt x="24915" y="351807"/>
                </a:cubicBezTo>
                <a:cubicBezTo>
                  <a:pt x="82615" y="144502"/>
                  <a:pt x="219652" y="0"/>
                  <a:pt x="35779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endParaRPr lang="en-US" sz="1050"/>
          </a:p>
        </p:txBody>
      </p:sp>
      <p:sp>
        <p:nvSpPr>
          <p:cNvPr id="33" name="Text Placeholder 28"/>
          <p:cNvSpPr>
            <a:spLocks noGrp="1"/>
          </p:cNvSpPr>
          <p:nvPr>
            <p:ph type="body" sz="quarter" idx="19" hasCustomPrompt="1"/>
          </p:nvPr>
        </p:nvSpPr>
        <p:spPr>
          <a:xfrm>
            <a:off x="1664888" y="3816925"/>
            <a:ext cx="6535511" cy="184666"/>
          </a:xfrm>
        </p:spPr>
        <p:txBody>
          <a:bodyPr wrap="square" anchor="ctr">
            <a:spAutoFit/>
          </a:bodyPr>
          <a:lstStyle>
            <a:lvl1pPr marL="0" indent="0">
              <a:lnSpc>
                <a:spcPct val="100000"/>
              </a:lnSpc>
              <a:spcBef>
                <a:spcPts val="0"/>
              </a:spcBef>
              <a:buFontTx/>
              <a:buNone/>
              <a:defRPr sz="1200" cap="all" spc="225" baseline="0">
                <a:solidFill>
                  <a:schemeClr val="bg1"/>
                </a:solidFill>
                <a:latin typeface="Gotham Rounded Medium" panose="02000000000000000000" pitchFamily="50" charset="0"/>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Name</a:t>
            </a:r>
          </a:p>
        </p:txBody>
      </p:sp>
      <p:sp>
        <p:nvSpPr>
          <p:cNvPr id="38" name="Text Placeholder 28"/>
          <p:cNvSpPr>
            <a:spLocks noGrp="1"/>
          </p:cNvSpPr>
          <p:nvPr>
            <p:ph type="body" sz="quarter" idx="20" hasCustomPrompt="1"/>
          </p:nvPr>
        </p:nvSpPr>
        <p:spPr>
          <a:xfrm>
            <a:off x="1664888" y="4104752"/>
            <a:ext cx="6535511" cy="184666"/>
          </a:xfrm>
        </p:spPr>
        <p:txBody>
          <a:bodyPr wrap="square" anchor="ctr">
            <a:spAutoFit/>
          </a:bodyPr>
          <a:lstStyle>
            <a:lvl1pPr marL="0" indent="0">
              <a:lnSpc>
                <a:spcPct val="100000"/>
              </a:lnSpc>
              <a:spcBef>
                <a:spcPts val="0"/>
              </a:spcBef>
              <a:buFontTx/>
              <a:buNone/>
              <a:defRPr sz="1200" cap="none" spc="0" baseline="0">
                <a:solidFill>
                  <a:schemeClr val="bg1"/>
                </a:solidFill>
                <a:latin typeface="+mn-lt"/>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Job Title</a:t>
            </a:r>
          </a:p>
        </p:txBody>
      </p:sp>
      <p:sp>
        <p:nvSpPr>
          <p:cNvPr id="21" name="Text Placeholder 28"/>
          <p:cNvSpPr>
            <a:spLocks noGrp="1"/>
          </p:cNvSpPr>
          <p:nvPr>
            <p:ph type="body" sz="quarter" idx="18" hasCustomPrompt="1"/>
          </p:nvPr>
        </p:nvSpPr>
        <p:spPr>
          <a:xfrm>
            <a:off x="1664888" y="657225"/>
            <a:ext cx="6535511" cy="2414588"/>
          </a:xfrm>
        </p:spPr>
        <p:txBody>
          <a:bodyPr anchor="t">
            <a:normAutofit/>
          </a:bodyPr>
          <a:lstStyle>
            <a:lvl1pPr marL="0" indent="0">
              <a:buFontTx/>
              <a:buNone/>
              <a:defRPr sz="2250">
                <a:solidFill>
                  <a:schemeClr val="bg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cxnSp>
        <p:nvCxnSpPr>
          <p:cNvPr id="17" name="Straight Connector 16">
            <a:extLst>
              <a:ext uri="{FF2B5EF4-FFF2-40B4-BE49-F238E27FC236}">
                <a16:creationId xmlns:a16="http://schemas.microsoft.com/office/drawing/2014/main" id="{E6D5F210-9537-FE4C-A81B-BE066CD13273}"/>
              </a:ext>
            </a:extLst>
          </p:cNvPr>
          <p:cNvCxnSpPr>
            <a:cxnSpLocks/>
          </p:cNvCxnSpPr>
          <p:nvPr userDrawn="1"/>
        </p:nvCxnSpPr>
        <p:spPr>
          <a:xfrm>
            <a:off x="1664887" y="3455844"/>
            <a:ext cx="7479113" cy="0"/>
          </a:xfrm>
          <a:prstGeom prst="line">
            <a:avLst/>
          </a:prstGeom>
          <a:ln w="19050" cap="rnd">
            <a:solidFill>
              <a:schemeClr val="bg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6849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387A39-D1C8-115C-BA25-4AAA6C9DE373}"/>
              </a:ext>
            </a:extLst>
          </p:cNvPr>
          <p:cNvSpPr>
            <a:spLocks noGrp="1"/>
          </p:cNvSpPr>
          <p:nvPr>
            <p:ph type="title"/>
          </p:nvPr>
        </p:nvSpPr>
        <p:spPr/>
        <p:txBody>
          <a:bodyPr/>
          <a:lstStyle/>
          <a:p>
            <a:r>
              <a:rPr lang="fr-FR"/>
              <a:t>Modifiez le style du titre</a:t>
            </a:r>
          </a:p>
        </p:txBody>
      </p:sp>
      <p:sp>
        <p:nvSpPr>
          <p:cNvPr id="3" name="Espace réservé du pied de page 2">
            <a:extLst>
              <a:ext uri="{FF2B5EF4-FFF2-40B4-BE49-F238E27FC236}">
                <a16:creationId xmlns:a16="http://schemas.microsoft.com/office/drawing/2014/main" id="{7459E043-44D6-0EE3-AA51-A81A54A39229}"/>
              </a:ext>
            </a:extLst>
          </p:cNvPr>
          <p:cNvSpPr>
            <a:spLocks noGrp="1"/>
          </p:cNvSpPr>
          <p:nvPr>
            <p:ph type="ftr" idx="10"/>
          </p:nvPr>
        </p:nvSpPr>
        <p:spPr/>
        <p:txBody>
          <a:bodyPr/>
          <a:lstStyle/>
          <a:p>
            <a:endParaRPr lang="fr-FR"/>
          </a:p>
        </p:txBody>
      </p:sp>
      <p:sp>
        <p:nvSpPr>
          <p:cNvPr id="4" name="Espace réservé du numéro de diapositive 3">
            <a:extLst>
              <a:ext uri="{FF2B5EF4-FFF2-40B4-BE49-F238E27FC236}">
                <a16:creationId xmlns:a16="http://schemas.microsoft.com/office/drawing/2014/main" id="{D6A41368-9D92-6723-BD04-0EF4CC32378B}"/>
              </a:ext>
            </a:extLst>
          </p:cNvPr>
          <p:cNvSpPr>
            <a:spLocks noGrp="1"/>
          </p:cNvSpPr>
          <p:nvPr>
            <p:ph type="sldNum" idx="11"/>
          </p:nvPr>
        </p:nvSpPr>
        <p:spPr/>
        <p:txBody>
          <a:bodyPr/>
          <a:lstStyle/>
          <a:p>
            <a:pPr marL="0" lvl="0" indent="0" algn="l" rtl="0">
              <a:spcBef>
                <a:spcPts val="0"/>
              </a:spcBef>
              <a:spcAft>
                <a:spcPts val="0"/>
              </a:spcAft>
              <a:buNone/>
            </a:pPr>
            <a:fld id="{00000000-1234-1234-1234-123412341234}" type="slidenum">
              <a:rPr lang="fr-FR" smtClean="0"/>
              <a:t>‹#›</a:t>
            </a:fld>
            <a:endParaRPr lang="fr-FR"/>
          </a:p>
        </p:txBody>
      </p:sp>
      <p:sp>
        <p:nvSpPr>
          <p:cNvPr id="5" name="Google Shape;7;p1">
            <a:extLst>
              <a:ext uri="{FF2B5EF4-FFF2-40B4-BE49-F238E27FC236}">
                <a16:creationId xmlns:a16="http://schemas.microsoft.com/office/drawing/2014/main" id="{52A49B0B-A07D-F1ED-2EEE-88A03377A350}"/>
              </a:ext>
            </a:extLst>
          </p:cNvPr>
          <p:cNvSpPr txBox="1">
            <a:spLocks noGrp="1"/>
          </p:cNvSpPr>
          <p:nvPr>
            <p:ph idx="1"/>
          </p:nvPr>
        </p:nvSpPr>
        <p:spPr>
          <a:xfrm>
            <a:off x="402150" y="1245350"/>
            <a:ext cx="8321400" cy="33981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rtl="0">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rtl="0">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27659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ersonal Intro_Three">
  <p:cSld name="Intro_Three">
    <p:bg>
      <p:bgPr>
        <a:solidFill>
          <a:schemeClr val="dk1"/>
        </a:solidFill>
        <a:effectLst/>
      </p:bgPr>
    </p:bg>
    <p:spTree>
      <p:nvGrpSpPr>
        <p:cNvPr id="1" name="Shape 217"/>
        <p:cNvGrpSpPr/>
        <p:nvPr/>
      </p:nvGrpSpPr>
      <p:grpSpPr>
        <a:xfrm>
          <a:off x="0" y="0"/>
          <a:ext cx="0" cy="0"/>
          <a:chOff x="0" y="0"/>
          <a:chExt cx="0" cy="0"/>
        </a:xfrm>
      </p:grpSpPr>
      <p:pic>
        <p:nvPicPr>
          <p:cNvPr id="218" name="Google Shape;218;p17"/>
          <p:cNvPicPr preferRelativeResize="0"/>
          <p:nvPr/>
        </p:nvPicPr>
        <p:blipFill rotWithShape="1">
          <a:blip r:embed="rId2">
            <a:alphaModFix/>
          </a:blip>
          <a:srcRect l="-2040" r="-2050"/>
          <a:stretch/>
        </p:blipFill>
        <p:spPr>
          <a:xfrm>
            <a:off x="615700" y="422750"/>
            <a:ext cx="2113449" cy="1990726"/>
          </a:xfrm>
          <a:prstGeom prst="rect">
            <a:avLst/>
          </a:prstGeom>
          <a:noFill/>
          <a:ln>
            <a:noFill/>
          </a:ln>
        </p:spPr>
      </p:pic>
      <p:pic>
        <p:nvPicPr>
          <p:cNvPr id="219" name="Google Shape;219;p17"/>
          <p:cNvPicPr preferRelativeResize="0"/>
          <p:nvPr/>
        </p:nvPicPr>
        <p:blipFill rotWithShape="1">
          <a:blip r:embed="rId2">
            <a:alphaModFix/>
          </a:blip>
          <a:srcRect/>
          <a:stretch/>
        </p:blipFill>
        <p:spPr>
          <a:xfrm>
            <a:off x="3556825" y="422750"/>
            <a:ext cx="2030351" cy="1990726"/>
          </a:xfrm>
          <a:prstGeom prst="rect">
            <a:avLst/>
          </a:prstGeom>
          <a:noFill/>
          <a:ln>
            <a:noFill/>
          </a:ln>
        </p:spPr>
      </p:pic>
      <p:pic>
        <p:nvPicPr>
          <p:cNvPr id="220" name="Google Shape;220;p17"/>
          <p:cNvPicPr preferRelativeResize="0"/>
          <p:nvPr/>
        </p:nvPicPr>
        <p:blipFill rotWithShape="1">
          <a:blip r:embed="rId2">
            <a:alphaModFix/>
          </a:blip>
          <a:srcRect t="-999" b="-988"/>
          <a:stretch/>
        </p:blipFill>
        <p:spPr>
          <a:xfrm>
            <a:off x="6456387" y="402937"/>
            <a:ext cx="2030351" cy="2030349"/>
          </a:xfrm>
          <a:prstGeom prst="rect">
            <a:avLst/>
          </a:prstGeom>
          <a:noFill/>
          <a:ln>
            <a:noFill/>
          </a:ln>
        </p:spPr>
      </p:pic>
      <p:sp>
        <p:nvSpPr>
          <p:cNvPr id="221" name="Google Shape;221;p17"/>
          <p:cNvSpPr/>
          <p:nvPr/>
        </p:nvSpPr>
        <p:spPr>
          <a:xfrm>
            <a:off x="1055209" y="797541"/>
            <a:ext cx="1234500" cy="12345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22" name="Google Shape;222;p17"/>
          <p:cNvSpPr/>
          <p:nvPr/>
        </p:nvSpPr>
        <p:spPr>
          <a:xfrm>
            <a:off x="3954780" y="797541"/>
            <a:ext cx="1234500" cy="12345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23" name="Google Shape;223;p17"/>
          <p:cNvSpPr/>
          <p:nvPr/>
        </p:nvSpPr>
        <p:spPr>
          <a:xfrm>
            <a:off x="6854325" y="797541"/>
            <a:ext cx="1234500" cy="12345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24" name="Google Shape;224;p17"/>
          <p:cNvSpPr>
            <a:spLocks noGrp="1"/>
          </p:cNvSpPr>
          <p:nvPr>
            <p:ph type="pic" idx="2"/>
          </p:nvPr>
        </p:nvSpPr>
        <p:spPr>
          <a:xfrm>
            <a:off x="1055209" y="798433"/>
            <a:ext cx="1234500" cy="1233600"/>
          </a:xfrm>
          <a:prstGeom prst="ellipse">
            <a:avLst/>
          </a:prstGeom>
          <a:solidFill>
            <a:srgbClr val="BFBFBF"/>
          </a:solidFill>
          <a:ln w="38100" cap="flat" cmpd="sng">
            <a:solidFill>
              <a:schemeClr val="lt1"/>
            </a:solidFill>
            <a:prstDash val="solid"/>
            <a:round/>
            <a:headEnd type="none" w="sm" len="sm"/>
            <a:tailEnd type="none" w="sm" len="sm"/>
          </a:ln>
        </p:spPr>
      </p:sp>
      <p:sp>
        <p:nvSpPr>
          <p:cNvPr id="225" name="Google Shape;225;p17"/>
          <p:cNvSpPr>
            <a:spLocks noGrp="1"/>
          </p:cNvSpPr>
          <p:nvPr>
            <p:ph type="pic" idx="3"/>
          </p:nvPr>
        </p:nvSpPr>
        <p:spPr>
          <a:xfrm>
            <a:off x="6854325" y="798433"/>
            <a:ext cx="1234500" cy="1233600"/>
          </a:xfrm>
          <a:prstGeom prst="ellipse">
            <a:avLst/>
          </a:prstGeom>
          <a:solidFill>
            <a:srgbClr val="BFBFBF"/>
          </a:solidFill>
          <a:ln w="38100" cap="flat" cmpd="sng">
            <a:solidFill>
              <a:schemeClr val="lt1"/>
            </a:solidFill>
            <a:prstDash val="solid"/>
            <a:round/>
            <a:headEnd type="none" w="sm" len="sm"/>
            <a:tailEnd type="none" w="sm" len="sm"/>
          </a:ln>
        </p:spPr>
      </p:sp>
      <p:sp>
        <p:nvSpPr>
          <p:cNvPr id="226" name="Google Shape;226;p17"/>
          <p:cNvSpPr>
            <a:spLocks noGrp="1"/>
          </p:cNvSpPr>
          <p:nvPr>
            <p:ph type="pic" idx="4"/>
          </p:nvPr>
        </p:nvSpPr>
        <p:spPr>
          <a:xfrm>
            <a:off x="3954780" y="798433"/>
            <a:ext cx="1234500" cy="1233600"/>
          </a:xfrm>
          <a:prstGeom prst="ellipse">
            <a:avLst/>
          </a:prstGeom>
          <a:solidFill>
            <a:srgbClr val="BFBFBF"/>
          </a:solidFill>
          <a:ln w="38100" cap="flat" cmpd="sng">
            <a:solidFill>
              <a:schemeClr val="lt1"/>
            </a:solidFill>
            <a:prstDash val="solid"/>
            <a:round/>
            <a:headEnd type="none" w="sm" len="sm"/>
            <a:tailEnd type="none" w="sm" len="sm"/>
          </a:ln>
        </p:spPr>
      </p:sp>
      <p:sp>
        <p:nvSpPr>
          <p:cNvPr id="227" name="Google Shape;227;p17"/>
          <p:cNvSpPr txBox="1">
            <a:spLocks noGrp="1"/>
          </p:cNvSpPr>
          <p:nvPr>
            <p:ph type="body" idx="1"/>
          </p:nvPr>
        </p:nvSpPr>
        <p:spPr>
          <a:xfrm>
            <a:off x="403650" y="2443475"/>
            <a:ext cx="2532900" cy="4116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2000"/>
              <a:buFont typeface="Arial"/>
              <a:buNone/>
              <a:defRPr sz="2000" b="0">
                <a:solidFill>
                  <a:schemeClr val="lt1"/>
                </a:solidFill>
              </a:defRPr>
            </a:lvl1pPr>
            <a:lvl2pPr marL="914400" lvl="1" indent="-228600" algn="ctr">
              <a:lnSpc>
                <a:spcPct val="100000"/>
              </a:lnSpc>
              <a:spcBef>
                <a:spcPts val="600"/>
              </a:spcBef>
              <a:spcAft>
                <a:spcPts val="0"/>
              </a:spcAft>
              <a:buSzPts val="1100"/>
              <a:buFont typeface="Arial"/>
              <a:buNone/>
              <a:defRPr sz="1100"/>
            </a:lvl2pPr>
            <a:lvl3pPr marL="1371600" lvl="2" indent="-228600" algn="ctr">
              <a:lnSpc>
                <a:spcPct val="100000"/>
              </a:lnSpc>
              <a:spcBef>
                <a:spcPts val="600"/>
              </a:spcBef>
              <a:spcAft>
                <a:spcPts val="0"/>
              </a:spcAft>
              <a:buSzPts val="1100"/>
              <a:buFont typeface="Arial"/>
              <a:buNone/>
              <a:defRPr sz="1100"/>
            </a:lvl3pPr>
            <a:lvl4pPr marL="1828800" lvl="3" indent="-228600" algn="ctr">
              <a:lnSpc>
                <a:spcPct val="100000"/>
              </a:lnSpc>
              <a:spcBef>
                <a:spcPts val="600"/>
              </a:spcBef>
              <a:spcAft>
                <a:spcPts val="0"/>
              </a:spcAft>
              <a:buSzPts val="1100"/>
              <a:buFont typeface="Arial"/>
              <a:buNone/>
              <a:defRPr sz="1100"/>
            </a:lvl4pPr>
            <a:lvl5pPr marL="2286000" lvl="4" indent="-228600" algn="ctr">
              <a:lnSpc>
                <a:spcPct val="100000"/>
              </a:lnSpc>
              <a:spcBef>
                <a:spcPts val="220"/>
              </a:spcBef>
              <a:spcAft>
                <a:spcPts val="0"/>
              </a:spcAft>
              <a:buSzPts val="1100"/>
              <a:buFont typeface="Arial"/>
              <a:buNone/>
              <a:defRPr sz="1100"/>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28" name="Google Shape;228;p17"/>
          <p:cNvSpPr txBox="1">
            <a:spLocks noGrp="1"/>
          </p:cNvSpPr>
          <p:nvPr>
            <p:ph type="body" idx="5"/>
          </p:nvPr>
        </p:nvSpPr>
        <p:spPr>
          <a:xfrm>
            <a:off x="390379" y="2933325"/>
            <a:ext cx="2564100" cy="3384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1600"/>
              <a:buFont typeface="Arial"/>
              <a:buNone/>
              <a:defRPr sz="1600">
                <a:solidFill>
                  <a:schemeClr val="lt1"/>
                </a:solidFill>
              </a:defRPr>
            </a:lvl1pPr>
            <a:lvl2pPr marL="914400" lvl="1" indent="-228600" algn="ctr">
              <a:lnSpc>
                <a:spcPct val="100000"/>
              </a:lnSpc>
              <a:spcBef>
                <a:spcPts val="600"/>
              </a:spcBef>
              <a:spcAft>
                <a:spcPts val="0"/>
              </a:spcAft>
              <a:buSzPts val="1100"/>
              <a:buFont typeface="Arial"/>
              <a:buNone/>
              <a:defRPr sz="1100"/>
            </a:lvl2pPr>
            <a:lvl3pPr marL="1371600" lvl="2" indent="-228600" algn="ctr">
              <a:lnSpc>
                <a:spcPct val="100000"/>
              </a:lnSpc>
              <a:spcBef>
                <a:spcPts val="600"/>
              </a:spcBef>
              <a:spcAft>
                <a:spcPts val="0"/>
              </a:spcAft>
              <a:buSzPts val="1100"/>
              <a:buFont typeface="Arial"/>
              <a:buNone/>
              <a:defRPr sz="1100"/>
            </a:lvl3pPr>
            <a:lvl4pPr marL="1828800" lvl="3" indent="-228600" algn="ctr">
              <a:lnSpc>
                <a:spcPct val="100000"/>
              </a:lnSpc>
              <a:spcBef>
                <a:spcPts val="600"/>
              </a:spcBef>
              <a:spcAft>
                <a:spcPts val="0"/>
              </a:spcAft>
              <a:buSzPts val="1100"/>
              <a:buFont typeface="Arial"/>
              <a:buNone/>
              <a:defRPr sz="1100"/>
            </a:lvl4pPr>
            <a:lvl5pPr marL="2286000" lvl="4" indent="-228600" algn="ctr">
              <a:lnSpc>
                <a:spcPct val="100000"/>
              </a:lnSpc>
              <a:spcBef>
                <a:spcPts val="220"/>
              </a:spcBef>
              <a:spcAft>
                <a:spcPts val="0"/>
              </a:spcAft>
              <a:buSzPts val="1100"/>
              <a:buFont typeface="Arial"/>
              <a:buNone/>
              <a:defRPr sz="1100"/>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29" name="Google Shape;229;p17"/>
          <p:cNvSpPr txBox="1">
            <a:spLocks noGrp="1"/>
          </p:cNvSpPr>
          <p:nvPr>
            <p:ph type="body" idx="6"/>
          </p:nvPr>
        </p:nvSpPr>
        <p:spPr>
          <a:xfrm>
            <a:off x="390379" y="3636300"/>
            <a:ext cx="2564100" cy="3078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1400"/>
              <a:buFont typeface="Arial"/>
              <a:buNone/>
              <a:defRPr sz="1400">
                <a:solidFill>
                  <a:schemeClr val="lt1"/>
                </a:solidFill>
              </a:defRPr>
            </a:lvl1pPr>
            <a:lvl2pPr marL="914400" lvl="1" indent="-228600" algn="ctr">
              <a:lnSpc>
                <a:spcPct val="100000"/>
              </a:lnSpc>
              <a:spcBef>
                <a:spcPts val="600"/>
              </a:spcBef>
              <a:spcAft>
                <a:spcPts val="0"/>
              </a:spcAft>
              <a:buSzPts val="1100"/>
              <a:buFont typeface="Arial"/>
              <a:buNone/>
              <a:defRPr sz="1100"/>
            </a:lvl2pPr>
            <a:lvl3pPr marL="1371600" lvl="2" indent="-228600" algn="ctr">
              <a:lnSpc>
                <a:spcPct val="100000"/>
              </a:lnSpc>
              <a:spcBef>
                <a:spcPts val="600"/>
              </a:spcBef>
              <a:spcAft>
                <a:spcPts val="0"/>
              </a:spcAft>
              <a:buSzPts val="1100"/>
              <a:buFont typeface="Arial"/>
              <a:buNone/>
              <a:defRPr sz="1100"/>
            </a:lvl3pPr>
            <a:lvl4pPr marL="1828800" lvl="3" indent="-228600" algn="ctr">
              <a:lnSpc>
                <a:spcPct val="100000"/>
              </a:lnSpc>
              <a:spcBef>
                <a:spcPts val="600"/>
              </a:spcBef>
              <a:spcAft>
                <a:spcPts val="0"/>
              </a:spcAft>
              <a:buSzPts val="1100"/>
              <a:buFont typeface="Arial"/>
              <a:buNone/>
              <a:defRPr sz="1100"/>
            </a:lvl4pPr>
            <a:lvl5pPr marL="2286000" lvl="4" indent="-228600" algn="ctr">
              <a:lnSpc>
                <a:spcPct val="100000"/>
              </a:lnSpc>
              <a:spcBef>
                <a:spcPts val="220"/>
              </a:spcBef>
              <a:spcAft>
                <a:spcPts val="0"/>
              </a:spcAft>
              <a:buSzPts val="1100"/>
              <a:buFont typeface="Arial"/>
              <a:buNone/>
              <a:defRPr sz="1100"/>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30" name="Google Shape;230;p17"/>
          <p:cNvSpPr txBox="1">
            <a:spLocks noGrp="1"/>
          </p:cNvSpPr>
          <p:nvPr>
            <p:ph type="body" idx="7"/>
          </p:nvPr>
        </p:nvSpPr>
        <p:spPr>
          <a:xfrm>
            <a:off x="3300000" y="2443475"/>
            <a:ext cx="2564100" cy="4116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2000"/>
              <a:buFont typeface="Arial"/>
              <a:buNone/>
              <a:defRPr sz="2000" b="0">
                <a:solidFill>
                  <a:schemeClr val="lt1"/>
                </a:solidFill>
              </a:defRPr>
            </a:lvl1pPr>
            <a:lvl2pPr marL="914400" lvl="1" indent="-228600" algn="ctr">
              <a:lnSpc>
                <a:spcPct val="100000"/>
              </a:lnSpc>
              <a:spcBef>
                <a:spcPts val="600"/>
              </a:spcBef>
              <a:spcAft>
                <a:spcPts val="0"/>
              </a:spcAft>
              <a:buSzPts val="1100"/>
              <a:buFont typeface="Arial"/>
              <a:buNone/>
              <a:defRPr sz="1100"/>
            </a:lvl2pPr>
            <a:lvl3pPr marL="1371600" lvl="2" indent="-228600" algn="ctr">
              <a:lnSpc>
                <a:spcPct val="100000"/>
              </a:lnSpc>
              <a:spcBef>
                <a:spcPts val="600"/>
              </a:spcBef>
              <a:spcAft>
                <a:spcPts val="0"/>
              </a:spcAft>
              <a:buSzPts val="1100"/>
              <a:buFont typeface="Arial"/>
              <a:buNone/>
              <a:defRPr sz="1100"/>
            </a:lvl3pPr>
            <a:lvl4pPr marL="1828800" lvl="3" indent="-228600" algn="ctr">
              <a:lnSpc>
                <a:spcPct val="100000"/>
              </a:lnSpc>
              <a:spcBef>
                <a:spcPts val="600"/>
              </a:spcBef>
              <a:spcAft>
                <a:spcPts val="0"/>
              </a:spcAft>
              <a:buSzPts val="1100"/>
              <a:buFont typeface="Arial"/>
              <a:buNone/>
              <a:defRPr sz="1100"/>
            </a:lvl4pPr>
            <a:lvl5pPr marL="2286000" lvl="4" indent="-228600" algn="ctr">
              <a:lnSpc>
                <a:spcPct val="100000"/>
              </a:lnSpc>
              <a:spcBef>
                <a:spcPts val="220"/>
              </a:spcBef>
              <a:spcAft>
                <a:spcPts val="0"/>
              </a:spcAft>
              <a:buSzPts val="1100"/>
              <a:buFont typeface="Arial"/>
              <a:buNone/>
              <a:defRPr sz="1100"/>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31" name="Google Shape;231;p17"/>
          <p:cNvSpPr txBox="1">
            <a:spLocks noGrp="1"/>
          </p:cNvSpPr>
          <p:nvPr>
            <p:ph type="body" idx="8"/>
          </p:nvPr>
        </p:nvSpPr>
        <p:spPr>
          <a:xfrm>
            <a:off x="3300000" y="2933325"/>
            <a:ext cx="2564100" cy="3387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1600"/>
              <a:buFont typeface="Arial"/>
              <a:buNone/>
              <a:defRPr sz="1600">
                <a:solidFill>
                  <a:schemeClr val="lt1"/>
                </a:solidFill>
              </a:defRPr>
            </a:lvl1pPr>
            <a:lvl2pPr marL="914400" lvl="1" indent="-228600" algn="ctr">
              <a:lnSpc>
                <a:spcPct val="100000"/>
              </a:lnSpc>
              <a:spcBef>
                <a:spcPts val="600"/>
              </a:spcBef>
              <a:spcAft>
                <a:spcPts val="0"/>
              </a:spcAft>
              <a:buSzPts val="1100"/>
              <a:buFont typeface="Arial"/>
              <a:buNone/>
              <a:defRPr sz="1100"/>
            </a:lvl2pPr>
            <a:lvl3pPr marL="1371600" lvl="2" indent="-228600" algn="ctr">
              <a:lnSpc>
                <a:spcPct val="100000"/>
              </a:lnSpc>
              <a:spcBef>
                <a:spcPts val="600"/>
              </a:spcBef>
              <a:spcAft>
                <a:spcPts val="0"/>
              </a:spcAft>
              <a:buSzPts val="1100"/>
              <a:buFont typeface="Arial"/>
              <a:buNone/>
              <a:defRPr sz="1100"/>
            </a:lvl3pPr>
            <a:lvl4pPr marL="1828800" lvl="3" indent="-228600" algn="ctr">
              <a:lnSpc>
                <a:spcPct val="100000"/>
              </a:lnSpc>
              <a:spcBef>
                <a:spcPts val="600"/>
              </a:spcBef>
              <a:spcAft>
                <a:spcPts val="0"/>
              </a:spcAft>
              <a:buSzPts val="1100"/>
              <a:buFont typeface="Arial"/>
              <a:buNone/>
              <a:defRPr sz="1100"/>
            </a:lvl4pPr>
            <a:lvl5pPr marL="2286000" lvl="4" indent="-228600" algn="ctr">
              <a:lnSpc>
                <a:spcPct val="100000"/>
              </a:lnSpc>
              <a:spcBef>
                <a:spcPts val="220"/>
              </a:spcBef>
              <a:spcAft>
                <a:spcPts val="0"/>
              </a:spcAft>
              <a:buSzPts val="1100"/>
              <a:buFont typeface="Arial"/>
              <a:buNone/>
              <a:defRPr sz="1100"/>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32" name="Google Shape;232;p17"/>
          <p:cNvSpPr txBox="1">
            <a:spLocks noGrp="1"/>
          </p:cNvSpPr>
          <p:nvPr>
            <p:ph type="body" idx="9"/>
          </p:nvPr>
        </p:nvSpPr>
        <p:spPr>
          <a:xfrm>
            <a:off x="3300000" y="3636300"/>
            <a:ext cx="2564100" cy="3078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1400"/>
              <a:buFont typeface="Arial"/>
              <a:buNone/>
              <a:defRPr sz="1400">
                <a:solidFill>
                  <a:schemeClr val="lt1"/>
                </a:solidFill>
              </a:defRPr>
            </a:lvl1pPr>
            <a:lvl2pPr marL="914400" lvl="1" indent="-228600" algn="ctr">
              <a:lnSpc>
                <a:spcPct val="100000"/>
              </a:lnSpc>
              <a:spcBef>
                <a:spcPts val="600"/>
              </a:spcBef>
              <a:spcAft>
                <a:spcPts val="0"/>
              </a:spcAft>
              <a:buSzPts val="1100"/>
              <a:buFont typeface="Arial"/>
              <a:buNone/>
              <a:defRPr sz="1100"/>
            </a:lvl2pPr>
            <a:lvl3pPr marL="1371600" lvl="2" indent="-228600" algn="ctr">
              <a:lnSpc>
                <a:spcPct val="100000"/>
              </a:lnSpc>
              <a:spcBef>
                <a:spcPts val="600"/>
              </a:spcBef>
              <a:spcAft>
                <a:spcPts val="0"/>
              </a:spcAft>
              <a:buSzPts val="1100"/>
              <a:buFont typeface="Arial"/>
              <a:buNone/>
              <a:defRPr sz="1100"/>
            </a:lvl3pPr>
            <a:lvl4pPr marL="1828800" lvl="3" indent="-228600" algn="ctr">
              <a:lnSpc>
                <a:spcPct val="100000"/>
              </a:lnSpc>
              <a:spcBef>
                <a:spcPts val="600"/>
              </a:spcBef>
              <a:spcAft>
                <a:spcPts val="0"/>
              </a:spcAft>
              <a:buSzPts val="1100"/>
              <a:buFont typeface="Arial"/>
              <a:buNone/>
              <a:defRPr sz="1100"/>
            </a:lvl4pPr>
            <a:lvl5pPr marL="2286000" lvl="4" indent="-228600" algn="ctr">
              <a:lnSpc>
                <a:spcPct val="100000"/>
              </a:lnSpc>
              <a:spcBef>
                <a:spcPts val="220"/>
              </a:spcBef>
              <a:spcAft>
                <a:spcPts val="0"/>
              </a:spcAft>
              <a:buSzPts val="1100"/>
              <a:buFont typeface="Arial"/>
              <a:buNone/>
              <a:defRPr sz="1100"/>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33" name="Google Shape;233;p17"/>
          <p:cNvSpPr txBox="1">
            <a:spLocks noGrp="1"/>
          </p:cNvSpPr>
          <p:nvPr>
            <p:ph type="body" idx="13"/>
          </p:nvPr>
        </p:nvSpPr>
        <p:spPr>
          <a:xfrm>
            <a:off x="6213525" y="2443475"/>
            <a:ext cx="2516100" cy="4116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2000"/>
              <a:buFont typeface="Arial"/>
              <a:buNone/>
              <a:defRPr sz="2000" b="0">
                <a:solidFill>
                  <a:schemeClr val="lt1"/>
                </a:solidFill>
              </a:defRPr>
            </a:lvl1pPr>
            <a:lvl2pPr marL="914400" lvl="1" indent="-228600" algn="ctr">
              <a:lnSpc>
                <a:spcPct val="100000"/>
              </a:lnSpc>
              <a:spcBef>
                <a:spcPts val="600"/>
              </a:spcBef>
              <a:spcAft>
                <a:spcPts val="0"/>
              </a:spcAft>
              <a:buSzPts val="1100"/>
              <a:buFont typeface="Arial"/>
              <a:buNone/>
              <a:defRPr sz="1100"/>
            </a:lvl2pPr>
            <a:lvl3pPr marL="1371600" lvl="2" indent="-228600" algn="ctr">
              <a:lnSpc>
                <a:spcPct val="100000"/>
              </a:lnSpc>
              <a:spcBef>
                <a:spcPts val="600"/>
              </a:spcBef>
              <a:spcAft>
                <a:spcPts val="0"/>
              </a:spcAft>
              <a:buSzPts val="1100"/>
              <a:buFont typeface="Arial"/>
              <a:buNone/>
              <a:defRPr sz="1100"/>
            </a:lvl3pPr>
            <a:lvl4pPr marL="1828800" lvl="3" indent="-228600" algn="ctr">
              <a:lnSpc>
                <a:spcPct val="100000"/>
              </a:lnSpc>
              <a:spcBef>
                <a:spcPts val="600"/>
              </a:spcBef>
              <a:spcAft>
                <a:spcPts val="0"/>
              </a:spcAft>
              <a:buSzPts val="1100"/>
              <a:buFont typeface="Arial"/>
              <a:buNone/>
              <a:defRPr sz="1100"/>
            </a:lvl4pPr>
            <a:lvl5pPr marL="2286000" lvl="4" indent="-228600" algn="ctr">
              <a:lnSpc>
                <a:spcPct val="100000"/>
              </a:lnSpc>
              <a:spcBef>
                <a:spcPts val="220"/>
              </a:spcBef>
              <a:spcAft>
                <a:spcPts val="0"/>
              </a:spcAft>
              <a:buSzPts val="1100"/>
              <a:buFont typeface="Arial"/>
              <a:buNone/>
              <a:defRPr sz="1100"/>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34" name="Google Shape;234;p17"/>
          <p:cNvSpPr txBox="1">
            <a:spLocks noGrp="1"/>
          </p:cNvSpPr>
          <p:nvPr>
            <p:ph type="body" idx="14"/>
          </p:nvPr>
        </p:nvSpPr>
        <p:spPr>
          <a:xfrm>
            <a:off x="6213525" y="2933325"/>
            <a:ext cx="2516100" cy="3387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1600"/>
              <a:buFont typeface="Arial"/>
              <a:buNone/>
              <a:defRPr sz="1600">
                <a:solidFill>
                  <a:schemeClr val="lt1"/>
                </a:solidFill>
              </a:defRPr>
            </a:lvl1pPr>
            <a:lvl2pPr marL="914400" lvl="1" indent="-228600" algn="ctr">
              <a:lnSpc>
                <a:spcPct val="100000"/>
              </a:lnSpc>
              <a:spcBef>
                <a:spcPts val="600"/>
              </a:spcBef>
              <a:spcAft>
                <a:spcPts val="0"/>
              </a:spcAft>
              <a:buSzPts val="1100"/>
              <a:buFont typeface="Arial"/>
              <a:buNone/>
              <a:defRPr sz="1100"/>
            </a:lvl2pPr>
            <a:lvl3pPr marL="1371600" lvl="2" indent="-228600" algn="ctr">
              <a:lnSpc>
                <a:spcPct val="100000"/>
              </a:lnSpc>
              <a:spcBef>
                <a:spcPts val="600"/>
              </a:spcBef>
              <a:spcAft>
                <a:spcPts val="0"/>
              </a:spcAft>
              <a:buSzPts val="1100"/>
              <a:buFont typeface="Arial"/>
              <a:buNone/>
              <a:defRPr sz="1100"/>
            </a:lvl3pPr>
            <a:lvl4pPr marL="1828800" lvl="3" indent="-228600" algn="ctr">
              <a:lnSpc>
                <a:spcPct val="100000"/>
              </a:lnSpc>
              <a:spcBef>
                <a:spcPts val="600"/>
              </a:spcBef>
              <a:spcAft>
                <a:spcPts val="0"/>
              </a:spcAft>
              <a:buSzPts val="1100"/>
              <a:buFont typeface="Arial"/>
              <a:buNone/>
              <a:defRPr sz="1100"/>
            </a:lvl4pPr>
            <a:lvl5pPr marL="2286000" lvl="4" indent="-228600" algn="ctr">
              <a:lnSpc>
                <a:spcPct val="100000"/>
              </a:lnSpc>
              <a:spcBef>
                <a:spcPts val="220"/>
              </a:spcBef>
              <a:spcAft>
                <a:spcPts val="0"/>
              </a:spcAft>
              <a:buSzPts val="1100"/>
              <a:buFont typeface="Arial"/>
              <a:buNone/>
              <a:defRPr sz="1100"/>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35" name="Google Shape;235;p17"/>
          <p:cNvSpPr txBox="1">
            <a:spLocks noGrp="1"/>
          </p:cNvSpPr>
          <p:nvPr>
            <p:ph type="body" idx="15"/>
          </p:nvPr>
        </p:nvSpPr>
        <p:spPr>
          <a:xfrm>
            <a:off x="6205125" y="3636300"/>
            <a:ext cx="2532900" cy="30780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600"/>
              </a:spcBef>
              <a:spcAft>
                <a:spcPts val="0"/>
              </a:spcAft>
              <a:buSzPts val="1400"/>
              <a:buFont typeface="Arial"/>
              <a:buNone/>
              <a:defRPr sz="1400">
                <a:solidFill>
                  <a:schemeClr val="lt1"/>
                </a:solidFill>
              </a:defRPr>
            </a:lvl1pPr>
            <a:lvl2pPr marL="914400" lvl="1" indent="-228600" algn="ctr">
              <a:lnSpc>
                <a:spcPct val="100000"/>
              </a:lnSpc>
              <a:spcBef>
                <a:spcPts val="600"/>
              </a:spcBef>
              <a:spcAft>
                <a:spcPts val="0"/>
              </a:spcAft>
              <a:buSzPts val="1100"/>
              <a:buFont typeface="Arial"/>
              <a:buNone/>
              <a:defRPr sz="1100"/>
            </a:lvl2pPr>
            <a:lvl3pPr marL="1371600" lvl="2" indent="-228600" algn="ctr">
              <a:lnSpc>
                <a:spcPct val="100000"/>
              </a:lnSpc>
              <a:spcBef>
                <a:spcPts val="600"/>
              </a:spcBef>
              <a:spcAft>
                <a:spcPts val="0"/>
              </a:spcAft>
              <a:buSzPts val="1100"/>
              <a:buFont typeface="Arial"/>
              <a:buNone/>
              <a:defRPr sz="1100"/>
            </a:lvl3pPr>
            <a:lvl4pPr marL="1828800" lvl="3" indent="-228600" algn="ctr">
              <a:lnSpc>
                <a:spcPct val="100000"/>
              </a:lnSpc>
              <a:spcBef>
                <a:spcPts val="600"/>
              </a:spcBef>
              <a:spcAft>
                <a:spcPts val="0"/>
              </a:spcAft>
              <a:buSzPts val="1100"/>
              <a:buFont typeface="Arial"/>
              <a:buNone/>
              <a:defRPr sz="1100"/>
            </a:lvl4pPr>
            <a:lvl5pPr marL="2286000" lvl="4" indent="-228600" algn="ctr">
              <a:lnSpc>
                <a:spcPct val="100000"/>
              </a:lnSpc>
              <a:spcBef>
                <a:spcPts val="220"/>
              </a:spcBef>
              <a:spcAft>
                <a:spcPts val="0"/>
              </a:spcAft>
              <a:buSzPts val="1100"/>
              <a:buFont typeface="Arial"/>
              <a:buNone/>
              <a:defRPr sz="1100"/>
            </a:lvl5pPr>
            <a:lvl6pPr marL="2743200" lvl="5" indent="-342900" algn="ctr">
              <a:lnSpc>
                <a:spcPct val="100000"/>
              </a:lnSpc>
              <a:spcBef>
                <a:spcPts val="360"/>
              </a:spcBef>
              <a:spcAft>
                <a:spcPts val="0"/>
              </a:spcAft>
              <a:buClr>
                <a:schemeClr val="dk1"/>
              </a:buClr>
              <a:buSzPts val="1800"/>
              <a:buChar char="•"/>
              <a:defRPr/>
            </a:lvl6pPr>
            <a:lvl7pPr marL="3200400" lvl="6" indent="-342900" algn="ctr">
              <a:lnSpc>
                <a:spcPct val="100000"/>
              </a:lnSpc>
              <a:spcBef>
                <a:spcPts val="360"/>
              </a:spcBef>
              <a:spcAft>
                <a:spcPts val="0"/>
              </a:spcAft>
              <a:buClr>
                <a:schemeClr val="dk1"/>
              </a:buClr>
              <a:buSzPts val="1800"/>
              <a:buChar char="•"/>
              <a:defRPr/>
            </a:lvl7pPr>
            <a:lvl8pPr marL="3657600" lvl="7" indent="-342900" algn="ctr">
              <a:lnSpc>
                <a:spcPct val="100000"/>
              </a:lnSpc>
              <a:spcBef>
                <a:spcPts val="360"/>
              </a:spcBef>
              <a:spcAft>
                <a:spcPts val="0"/>
              </a:spcAft>
              <a:buClr>
                <a:schemeClr val="dk1"/>
              </a:buClr>
              <a:buSzPts val="1800"/>
              <a:buChar char="•"/>
              <a:defRPr/>
            </a:lvl8pPr>
            <a:lvl9pPr marL="4114800" lvl="8" indent="-342900" algn="ctr">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grpSp>
        <p:nvGrpSpPr>
          <p:cNvPr id="236" name="Google Shape;236;p17"/>
          <p:cNvGrpSpPr/>
          <p:nvPr/>
        </p:nvGrpSpPr>
        <p:grpSpPr>
          <a:xfrm>
            <a:off x="1326742" y="2885623"/>
            <a:ext cx="691374" cy="18288"/>
            <a:chOff x="3842851" y="2453321"/>
            <a:chExt cx="691374" cy="18288"/>
          </a:xfrm>
        </p:grpSpPr>
        <p:sp>
          <p:nvSpPr>
            <p:cNvPr id="237" name="Google Shape;237;p17"/>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38" name="Google Shape;238;p17"/>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39" name="Google Shape;239;p17"/>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grpSp>
        <p:nvGrpSpPr>
          <p:cNvPr id="240" name="Google Shape;240;p17"/>
          <p:cNvGrpSpPr/>
          <p:nvPr/>
        </p:nvGrpSpPr>
        <p:grpSpPr>
          <a:xfrm>
            <a:off x="4226313" y="2885623"/>
            <a:ext cx="691374" cy="18288"/>
            <a:chOff x="3842851" y="2453321"/>
            <a:chExt cx="691374" cy="18288"/>
          </a:xfrm>
        </p:grpSpPr>
        <p:sp>
          <p:nvSpPr>
            <p:cNvPr id="241" name="Google Shape;241;p17"/>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42" name="Google Shape;242;p17"/>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43" name="Google Shape;243;p17"/>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grpSp>
        <p:nvGrpSpPr>
          <p:cNvPr id="244" name="Google Shape;244;p17"/>
          <p:cNvGrpSpPr/>
          <p:nvPr/>
        </p:nvGrpSpPr>
        <p:grpSpPr>
          <a:xfrm>
            <a:off x="7125888" y="2885623"/>
            <a:ext cx="691374" cy="18288"/>
            <a:chOff x="3842851" y="2453321"/>
            <a:chExt cx="691374" cy="18288"/>
          </a:xfrm>
        </p:grpSpPr>
        <p:sp>
          <p:nvSpPr>
            <p:cNvPr id="245" name="Google Shape;245;p17"/>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46" name="Google Shape;246;p17"/>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47" name="Google Shape;247;p17"/>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ctr" anchorCtr="0">
              <a:noAutofit/>
            </a:bodyPr>
            <a:lstStyle/>
            <a:p>
              <a:pPr marL="91440" marR="0" lvl="0" indent="-91440"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sp>
        <p:nvSpPr>
          <p:cNvPr id="248" name="Google Shape;248;p17"/>
          <p:cNvSpPr txBox="1">
            <a:spLocks noGrp="1"/>
          </p:cNvSpPr>
          <p:nvPr>
            <p:ph type="ftr" idx="11"/>
          </p:nvPr>
        </p:nvSpPr>
        <p:spPr>
          <a:xfrm>
            <a:off x="395075" y="4725400"/>
            <a:ext cx="28083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249" name="Google Shape;249;p17"/>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7"/>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251" name="Google Shape;251;p17"/>
          <p:cNvPicPr preferRelativeResize="0"/>
          <p:nvPr/>
        </p:nvPicPr>
        <p:blipFill rotWithShape="1">
          <a:blip r:embed="rId3">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aragraph Slide">
  <p:cSld name="Paragraph Slide">
    <p:spTree>
      <p:nvGrpSpPr>
        <p:cNvPr id="1" name="Shape 28"/>
        <p:cNvGrpSpPr/>
        <p:nvPr/>
      </p:nvGrpSpPr>
      <p:grpSpPr>
        <a:xfrm>
          <a:off x="0" y="0"/>
          <a:ext cx="0" cy="0"/>
          <a:chOff x="0" y="0"/>
          <a:chExt cx="0" cy="0"/>
        </a:xfrm>
      </p:grpSpPr>
      <p:sp>
        <p:nvSpPr>
          <p:cNvPr id="29" name="Google Shape;29;p5"/>
          <p:cNvSpPr txBox="1">
            <a:spLocks noGrp="1"/>
          </p:cNvSpPr>
          <p:nvPr>
            <p:ph type="body" idx="1"/>
          </p:nvPr>
        </p:nvSpPr>
        <p:spPr>
          <a:xfrm>
            <a:off x="402150" y="1245350"/>
            <a:ext cx="8321400" cy="3398100"/>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600"/>
              </a:spcBef>
              <a:spcAft>
                <a:spcPts val="0"/>
              </a:spcAft>
              <a:buClr>
                <a:schemeClr val="accent6"/>
              </a:buClr>
              <a:buSzPts val="2000"/>
              <a:buChar char="•"/>
              <a:defRPr sz="2000">
                <a:solidFill>
                  <a:schemeClr val="dk1"/>
                </a:solidFill>
              </a:defRPr>
            </a:lvl1pPr>
            <a:lvl2pPr marL="914400" lvl="1" indent="-330200" algn="l">
              <a:lnSpc>
                <a:spcPct val="100000"/>
              </a:lnSpc>
              <a:spcBef>
                <a:spcPts val="600"/>
              </a:spcBef>
              <a:spcAft>
                <a:spcPts val="0"/>
              </a:spcAft>
              <a:buClr>
                <a:schemeClr val="accent6"/>
              </a:buClr>
              <a:buSzPts val="1600"/>
              <a:buChar char="‒"/>
              <a:defRPr sz="1600">
                <a:solidFill>
                  <a:schemeClr val="dk1"/>
                </a:solidFill>
              </a:defRPr>
            </a:lvl2pPr>
            <a:lvl3pPr marL="1371600" lvl="2" indent="-317500" algn="l">
              <a:lnSpc>
                <a:spcPct val="100000"/>
              </a:lnSpc>
              <a:spcBef>
                <a:spcPts val="600"/>
              </a:spcBef>
              <a:spcAft>
                <a:spcPts val="0"/>
              </a:spcAft>
              <a:buClr>
                <a:schemeClr val="accent6"/>
              </a:buClr>
              <a:buSzPts val="1400"/>
              <a:buChar char="▪"/>
              <a:defRPr sz="1400">
                <a:solidFill>
                  <a:schemeClr val="dk1"/>
                </a:solidFill>
              </a:defRPr>
            </a:lvl3pPr>
            <a:lvl4pPr marL="1828800" lvl="3" indent="-304800" algn="l">
              <a:lnSpc>
                <a:spcPct val="100000"/>
              </a:lnSpc>
              <a:spcBef>
                <a:spcPts val="600"/>
              </a:spcBef>
              <a:spcAft>
                <a:spcPts val="0"/>
              </a:spcAft>
              <a:buClr>
                <a:schemeClr val="accent6"/>
              </a:buClr>
              <a:buSzPts val="1200"/>
              <a:buChar char="o"/>
              <a:defRPr sz="1200">
                <a:solidFill>
                  <a:schemeClr val="dk1"/>
                </a:solidFill>
              </a:defRPr>
            </a:lvl4pPr>
            <a:lvl5pPr marL="2286000" lvl="4" indent="-292100" algn="l">
              <a:lnSpc>
                <a:spcPct val="100000"/>
              </a:lnSpc>
              <a:spcBef>
                <a:spcPts val="600"/>
              </a:spcBef>
              <a:spcAft>
                <a:spcPts val="0"/>
              </a:spcAft>
              <a:buClr>
                <a:schemeClr val="accent6"/>
              </a:buClr>
              <a:buSzPts val="1000"/>
              <a:buChar char="◆"/>
              <a:defRPr>
                <a:solidFill>
                  <a:schemeClr val="dk1"/>
                </a:solidFill>
              </a:defRPr>
            </a:lvl5pPr>
            <a:lvl6pPr marL="2743200" lvl="5" indent="-292100" algn="l">
              <a:lnSpc>
                <a:spcPct val="100000"/>
              </a:lnSpc>
              <a:spcBef>
                <a:spcPts val="600"/>
              </a:spcBef>
              <a:spcAft>
                <a:spcPts val="0"/>
              </a:spcAft>
              <a:buClr>
                <a:schemeClr val="dk1"/>
              </a:buClr>
              <a:buSzPts val="1000"/>
              <a:buChar char="•"/>
              <a:defRPr/>
            </a:lvl6pPr>
            <a:lvl7pPr marL="3200400" lvl="6" indent="-279400" algn="l">
              <a:lnSpc>
                <a:spcPct val="100000"/>
              </a:lnSpc>
              <a:spcBef>
                <a:spcPts val="360"/>
              </a:spcBef>
              <a:spcAft>
                <a:spcPts val="0"/>
              </a:spcAft>
              <a:buClr>
                <a:schemeClr val="dk1"/>
              </a:buClr>
              <a:buSzPts val="800"/>
              <a:buChar char="•"/>
              <a:defRPr/>
            </a:lvl7pPr>
            <a:lvl8pPr marL="3657600" lvl="7" indent="-279400" algn="l">
              <a:lnSpc>
                <a:spcPct val="100000"/>
              </a:lnSpc>
              <a:spcBef>
                <a:spcPts val="360"/>
              </a:spcBef>
              <a:spcAft>
                <a:spcPts val="0"/>
              </a:spcAft>
              <a:buClr>
                <a:schemeClr val="dk1"/>
              </a:buClr>
              <a:buSzPts val="800"/>
              <a:buChar char="•"/>
              <a:defRPr/>
            </a:lvl8pPr>
            <a:lvl9pPr marL="4114800" lvl="8" indent="-279400" algn="l">
              <a:lnSpc>
                <a:spcPct val="100000"/>
              </a:lnSpc>
              <a:spcBef>
                <a:spcPts val="360"/>
              </a:spcBef>
              <a:spcAft>
                <a:spcPts val="0"/>
              </a:spcAft>
              <a:buClr>
                <a:schemeClr val="dk1"/>
              </a:buClr>
              <a:buSzPts val="800"/>
              <a:buChar char="•"/>
              <a:defRPr/>
            </a:lvl9pPr>
          </a:lstStyle>
          <a:p>
            <a:pPr lvl="0"/>
            <a:r>
              <a:rPr lang="en-US"/>
              <a:t>Click to edit Master text styles</a:t>
            </a:r>
          </a:p>
        </p:txBody>
      </p:sp>
      <p:sp>
        <p:nvSpPr>
          <p:cNvPr id="30" name="Google Shape;30;p5"/>
          <p:cNvSpPr txBox="1">
            <a:spLocks noGrp="1"/>
          </p:cNvSpPr>
          <p:nvPr>
            <p:ph type="title"/>
          </p:nvPr>
        </p:nvSpPr>
        <p:spPr>
          <a:xfrm>
            <a:off x="403650" y="403975"/>
            <a:ext cx="8321400" cy="599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31" name="Google Shape;31;p5"/>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2" name="Google Shape;32;p5"/>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9382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tylized Headline">
  <p:cSld name="Stylized Headline">
    <p:spTree>
      <p:nvGrpSpPr>
        <p:cNvPr id="1" name="Shape 458"/>
        <p:cNvGrpSpPr/>
        <p:nvPr/>
      </p:nvGrpSpPr>
      <p:grpSpPr>
        <a:xfrm>
          <a:off x="0" y="0"/>
          <a:ext cx="0" cy="0"/>
          <a:chOff x="0" y="0"/>
          <a:chExt cx="0" cy="0"/>
        </a:xfrm>
      </p:grpSpPr>
      <p:sp>
        <p:nvSpPr>
          <p:cNvPr id="459" name="Google Shape;459;p36"/>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0" name="Google Shape;460;p36"/>
          <p:cNvSpPr/>
          <p:nvPr/>
        </p:nvSpPr>
        <p:spPr>
          <a:xfrm>
            <a:off x="403650" y="314825"/>
            <a:ext cx="1139400" cy="6384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6"/>
          <p:cNvSpPr txBox="1">
            <a:spLocks noGrp="1"/>
          </p:cNvSpPr>
          <p:nvPr>
            <p:ph type="title"/>
          </p:nvPr>
        </p:nvSpPr>
        <p:spPr>
          <a:xfrm>
            <a:off x="403650" y="403977"/>
            <a:ext cx="8264100" cy="599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de-DE"/>
              <a:t>Mastertitelformat bearbeiten</a:t>
            </a:r>
            <a:endParaRPr/>
          </a:p>
        </p:txBody>
      </p:sp>
      <p:sp>
        <p:nvSpPr>
          <p:cNvPr id="462" name="Google Shape;462;p36"/>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463" name="Google Shape;463;p36"/>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494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Left Justified">
  <p:cSld name="Title Only-Left Justified">
    <p:spTree>
      <p:nvGrpSpPr>
        <p:cNvPr id="1" name="Shape 143"/>
        <p:cNvGrpSpPr/>
        <p:nvPr/>
      </p:nvGrpSpPr>
      <p:grpSpPr>
        <a:xfrm>
          <a:off x="0" y="0"/>
          <a:ext cx="0" cy="0"/>
          <a:chOff x="0" y="0"/>
          <a:chExt cx="0" cy="0"/>
        </a:xfrm>
      </p:grpSpPr>
      <p:sp>
        <p:nvSpPr>
          <p:cNvPr id="144" name="Google Shape;144;p11"/>
          <p:cNvSpPr txBox="1">
            <a:spLocks noGrp="1"/>
          </p:cNvSpPr>
          <p:nvPr>
            <p:ph type="title"/>
          </p:nvPr>
        </p:nvSpPr>
        <p:spPr>
          <a:xfrm>
            <a:off x="403650" y="403975"/>
            <a:ext cx="8319900" cy="6246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145" name="Google Shape;145;p11"/>
          <p:cNvSpPr txBox="1">
            <a:spLocks noGrp="1"/>
          </p:cNvSpPr>
          <p:nvPr>
            <p:ph type="ftr" idx="11"/>
          </p:nvPr>
        </p:nvSpPr>
        <p:spPr>
          <a:xfrm>
            <a:off x="403650" y="4725400"/>
            <a:ext cx="2799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146" name="Google Shape;146;p11"/>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1"/>
          <p:cNvSpPr txBox="1">
            <a:spLocks noGrp="1"/>
          </p:cNvSpPr>
          <p:nvPr>
            <p:ph type="sldNum" idx="12"/>
          </p:nvPr>
        </p:nvSpPr>
        <p:spPr>
          <a:xfrm>
            <a:off x="8726050" y="4749850"/>
            <a:ext cx="419100" cy="298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0500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Left-Align">
  <p:cSld name="Title and Content Left-Align">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02336" y="402336"/>
            <a:ext cx="8321040" cy="603504"/>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4"/>
          <p:cNvSpPr txBox="1">
            <a:spLocks noGrp="1"/>
          </p:cNvSpPr>
          <p:nvPr>
            <p:ph type="ftr" idx="11"/>
          </p:nvPr>
        </p:nvSpPr>
        <p:spPr>
          <a:xfrm>
            <a:off x="395075" y="4725400"/>
            <a:ext cx="28083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r>
              <a:rPr lang="en-US"/>
              <a:t>Nutanix Confidential</a:t>
            </a:r>
            <a:endParaRPr/>
          </a:p>
        </p:txBody>
      </p:sp>
      <p:sp>
        <p:nvSpPr>
          <p:cNvPr id="23" name="Google Shape;23;p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
          <p:cNvSpPr txBox="1">
            <a:spLocks noGrp="1"/>
          </p:cNvSpPr>
          <p:nvPr>
            <p:ph type="sldNum" idx="12"/>
          </p:nvPr>
        </p:nvSpPr>
        <p:spPr>
          <a:xfrm>
            <a:off x="8723550" y="4749850"/>
            <a:ext cx="421500" cy="2988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25" name="Google Shape;25;p4"/>
          <p:cNvSpPr txBox="1">
            <a:spLocks noGrp="1"/>
          </p:cNvSpPr>
          <p:nvPr>
            <p:ph type="body" idx="1"/>
          </p:nvPr>
        </p:nvSpPr>
        <p:spPr>
          <a:xfrm>
            <a:off x="402150" y="1245350"/>
            <a:ext cx="3985800" cy="3398100"/>
          </a:xfrm>
          <a:prstGeom prst="rect">
            <a:avLst/>
          </a:prstGeom>
          <a:noFill/>
          <a:ln>
            <a:noFill/>
          </a:ln>
        </p:spPr>
        <p:txBody>
          <a:bodyPr spcFirstLastPara="1" wrap="square" lIns="0" tIns="0" rIns="0" bIns="0" anchor="t" anchorCtr="0">
            <a:noAutofit/>
          </a:bodyPr>
          <a:lstStyle>
            <a:lvl1pPr marL="457200" marR="0" lvl="0"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1pPr>
            <a:lvl2pPr marL="914400" marR="0" lvl="1" indent="-317500" algn="l">
              <a:lnSpc>
                <a:spcPct val="100000"/>
              </a:lnSpc>
              <a:spcBef>
                <a:spcPts val="600"/>
              </a:spcBef>
              <a:spcAft>
                <a:spcPts val="0"/>
              </a:spcAft>
              <a:buClr>
                <a:schemeClr val="accent6"/>
              </a:buClr>
              <a:buSzPts val="1400"/>
              <a:buFont typeface="Montserrat"/>
              <a:buChar char="‒"/>
              <a:defRPr b="0" i="0" u="none" strike="noStrike" cap="none">
                <a:solidFill>
                  <a:schemeClr val="dk1"/>
                </a:solidFill>
                <a:latin typeface="Montserrat"/>
                <a:ea typeface="Montserrat"/>
                <a:cs typeface="Montserrat"/>
                <a:sym typeface="Montserrat"/>
              </a:defRPr>
            </a:lvl2pPr>
            <a:lvl3pPr marL="1371600" marR="0" lvl="2" indent="-304800" algn="l">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80995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Paragraph Slide" preserve="1" userDrawn="1">
  <p:cSld name="1_Paragraph Slide">
    <p:spTree>
      <p:nvGrpSpPr>
        <p:cNvPr id="1" name="Shape 28"/>
        <p:cNvGrpSpPr/>
        <p:nvPr/>
      </p:nvGrpSpPr>
      <p:grpSpPr>
        <a:xfrm>
          <a:off x="0" y="0"/>
          <a:ext cx="0" cy="0"/>
          <a:chOff x="0" y="0"/>
          <a:chExt cx="0" cy="0"/>
        </a:xfrm>
      </p:grpSpPr>
      <p:sp>
        <p:nvSpPr>
          <p:cNvPr id="29" name="Google Shape;29;p5"/>
          <p:cNvSpPr txBox="1">
            <a:spLocks noGrp="1"/>
          </p:cNvSpPr>
          <p:nvPr>
            <p:ph type="body" idx="1"/>
          </p:nvPr>
        </p:nvSpPr>
        <p:spPr>
          <a:xfrm>
            <a:off x="402150" y="1941396"/>
            <a:ext cx="4068250" cy="2702053"/>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600"/>
              </a:spcBef>
              <a:spcAft>
                <a:spcPts val="0"/>
              </a:spcAft>
              <a:buClr>
                <a:schemeClr val="accent6"/>
              </a:buClr>
              <a:buSzPts val="2000"/>
              <a:buChar char="•"/>
              <a:defRPr sz="2000">
                <a:solidFill>
                  <a:schemeClr val="dk1"/>
                </a:solidFill>
              </a:defRPr>
            </a:lvl1pPr>
            <a:lvl2pPr marL="914400" lvl="1" indent="-330200" algn="l">
              <a:lnSpc>
                <a:spcPct val="100000"/>
              </a:lnSpc>
              <a:spcBef>
                <a:spcPts val="600"/>
              </a:spcBef>
              <a:spcAft>
                <a:spcPts val="0"/>
              </a:spcAft>
              <a:buClr>
                <a:schemeClr val="accent6"/>
              </a:buClr>
              <a:buSzPts val="1600"/>
              <a:buChar char="‒"/>
              <a:defRPr sz="1600">
                <a:solidFill>
                  <a:schemeClr val="dk1"/>
                </a:solidFill>
              </a:defRPr>
            </a:lvl2pPr>
            <a:lvl3pPr marL="1371600" lvl="2" indent="-317500" algn="l">
              <a:lnSpc>
                <a:spcPct val="100000"/>
              </a:lnSpc>
              <a:spcBef>
                <a:spcPts val="600"/>
              </a:spcBef>
              <a:spcAft>
                <a:spcPts val="0"/>
              </a:spcAft>
              <a:buClr>
                <a:schemeClr val="accent6"/>
              </a:buClr>
              <a:buSzPts val="1400"/>
              <a:buChar char="▪"/>
              <a:defRPr sz="1400">
                <a:solidFill>
                  <a:schemeClr val="dk1"/>
                </a:solidFill>
              </a:defRPr>
            </a:lvl3pPr>
            <a:lvl4pPr marL="1828800" lvl="3" indent="-304800" algn="l">
              <a:lnSpc>
                <a:spcPct val="100000"/>
              </a:lnSpc>
              <a:spcBef>
                <a:spcPts val="600"/>
              </a:spcBef>
              <a:spcAft>
                <a:spcPts val="0"/>
              </a:spcAft>
              <a:buClr>
                <a:schemeClr val="accent6"/>
              </a:buClr>
              <a:buSzPts val="1200"/>
              <a:buChar char="o"/>
              <a:defRPr sz="1200">
                <a:solidFill>
                  <a:schemeClr val="dk1"/>
                </a:solidFill>
              </a:defRPr>
            </a:lvl4pPr>
            <a:lvl5pPr marL="2286000" lvl="4" indent="-292100" algn="l">
              <a:lnSpc>
                <a:spcPct val="100000"/>
              </a:lnSpc>
              <a:spcBef>
                <a:spcPts val="600"/>
              </a:spcBef>
              <a:spcAft>
                <a:spcPts val="0"/>
              </a:spcAft>
              <a:buClr>
                <a:schemeClr val="accent6"/>
              </a:buClr>
              <a:buSzPts val="1000"/>
              <a:buChar char="◆"/>
              <a:defRPr>
                <a:solidFill>
                  <a:schemeClr val="dk1"/>
                </a:solidFill>
              </a:defRPr>
            </a:lvl5pPr>
            <a:lvl6pPr marL="2743200" lvl="5" indent="-292100" algn="l">
              <a:lnSpc>
                <a:spcPct val="100000"/>
              </a:lnSpc>
              <a:spcBef>
                <a:spcPts val="600"/>
              </a:spcBef>
              <a:spcAft>
                <a:spcPts val="0"/>
              </a:spcAft>
              <a:buClr>
                <a:schemeClr val="dk1"/>
              </a:buClr>
              <a:buSzPts val="1000"/>
              <a:buChar char="•"/>
              <a:defRPr/>
            </a:lvl6pPr>
            <a:lvl7pPr marL="3200400" lvl="6" indent="-279400" algn="l">
              <a:lnSpc>
                <a:spcPct val="100000"/>
              </a:lnSpc>
              <a:spcBef>
                <a:spcPts val="360"/>
              </a:spcBef>
              <a:spcAft>
                <a:spcPts val="0"/>
              </a:spcAft>
              <a:buClr>
                <a:schemeClr val="dk1"/>
              </a:buClr>
              <a:buSzPts val="800"/>
              <a:buChar char="•"/>
              <a:defRPr/>
            </a:lvl7pPr>
            <a:lvl8pPr marL="3657600" lvl="7" indent="-279400" algn="l">
              <a:lnSpc>
                <a:spcPct val="100000"/>
              </a:lnSpc>
              <a:spcBef>
                <a:spcPts val="360"/>
              </a:spcBef>
              <a:spcAft>
                <a:spcPts val="0"/>
              </a:spcAft>
              <a:buClr>
                <a:schemeClr val="dk1"/>
              </a:buClr>
              <a:buSzPts val="800"/>
              <a:buChar char="•"/>
              <a:defRPr/>
            </a:lvl8pPr>
            <a:lvl9pPr marL="4114800" lvl="8" indent="-279400" algn="l">
              <a:lnSpc>
                <a:spcPct val="100000"/>
              </a:lnSpc>
              <a:spcBef>
                <a:spcPts val="360"/>
              </a:spcBef>
              <a:spcAft>
                <a:spcPts val="0"/>
              </a:spcAft>
              <a:buClr>
                <a:schemeClr val="dk1"/>
              </a:buClr>
              <a:buSzPts val="800"/>
              <a:buChar char="•"/>
              <a:defRPr/>
            </a:lvl9pPr>
          </a:lstStyle>
          <a:p>
            <a:pPr lvl="0"/>
            <a:r>
              <a:rPr lang="en-US"/>
              <a:t>Click to edit Master text styles</a:t>
            </a:r>
          </a:p>
        </p:txBody>
      </p:sp>
      <p:sp>
        <p:nvSpPr>
          <p:cNvPr id="30" name="Google Shape;30;p5"/>
          <p:cNvSpPr txBox="1">
            <a:spLocks noGrp="1"/>
          </p:cNvSpPr>
          <p:nvPr>
            <p:ph type="title"/>
          </p:nvPr>
        </p:nvSpPr>
        <p:spPr>
          <a:xfrm>
            <a:off x="403650" y="403975"/>
            <a:ext cx="8321400" cy="5991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accent6"/>
              </a:buClr>
              <a:buSzPts val="2800"/>
              <a:buNone/>
              <a:defRPr>
                <a:solidFill>
                  <a:schemeClr val="accent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Click to edit Master title style</a:t>
            </a:r>
            <a:endParaRPr/>
          </a:p>
        </p:txBody>
      </p:sp>
      <p:sp>
        <p:nvSpPr>
          <p:cNvPr id="31" name="Google Shape;31;p5"/>
          <p:cNvSpPr txBox="1">
            <a:spLocks noGrp="1"/>
          </p:cNvSpPr>
          <p:nvPr>
            <p:ph type="ftr" idx="11"/>
          </p:nvPr>
        </p:nvSpPr>
        <p:spPr>
          <a:xfrm>
            <a:off x="403650" y="4725400"/>
            <a:ext cx="25329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2" name="Google Shape;32;p5"/>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rgbClr val="9C9C9C"/>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33" name="Google Shape;33;p5"/>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Google Shape;29;p5">
            <a:extLst>
              <a:ext uri="{FF2B5EF4-FFF2-40B4-BE49-F238E27FC236}">
                <a16:creationId xmlns:a16="http://schemas.microsoft.com/office/drawing/2014/main" id="{62F6DE5B-0F9E-A70C-EB48-A9E7BEFCFA68}"/>
              </a:ext>
            </a:extLst>
          </p:cNvPr>
          <p:cNvSpPr txBox="1">
            <a:spLocks noGrp="1"/>
          </p:cNvSpPr>
          <p:nvPr>
            <p:ph type="body" idx="13"/>
          </p:nvPr>
        </p:nvSpPr>
        <p:spPr>
          <a:xfrm>
            <a:off x="4655176" y="1941396"/>
            <a:ext cx="4068250" cy="2702053"/>
          </a:xfrm>
          <a:prstGeom prst="rect">
            <a:avLst/>
          </a:prstGeom>
          <a:noFill/>
          <a:ln>
            <a:noFill/>
          </a:ln>
        </p:spPr>
        <p:txBody>
          <a:bodyPr spcFirstLastPara="1" wrap="square" lIns="0" tIns="0" rIns="0" bIns="0" anchor="t" anchorCtr="0">
            <a:noAutofit/>
          </a:bodyPr>
          <a:lstStyle>
            <a:lvl1pPr marL="457200" lvl="0" indent="-355600" algn="l">
              <a:lnSpc>
                <a:spcPct val="100000"/>
              </a:lnSpc>
              <a:spcBef>
                <a:spcPts val="600"/>
              </a:spcBef>
              <a:spcAft>
                <a:spcPts val="0"/>
              </a:spcAft>
              <a:buClr>
                <a:schemeClr val="accent6"/>
              </a:buClr>
              <a:buSzPts val="2000"/>
              <a:buChar char="•"/>
              <a:defRPr sz="2000">
                <a:solidFill>
                  <a:schemeClr val="dk1"/>
                </a:solidFill>
              </a:defRPr>
            </a:lvl1pPr>
            <a:lvl2pPr marL="914400" lvl="1" indent="-330200" algn="l">
              <a:lnSpc>
                <a:spcPct val="100000"/>
              </a:lnSpc>
              <a:spcBef>
                <a:spcPts val="600"/>
              </a:spcBef>
              <a:spcAft>
                <a:spcPts val="0"/>
              </a:spcAft>
              <a:buClr>
                <a:schemeClr val="accent6"/>
              </a:buClr>
              <a:buSzPts val="1600"/>
              <a:buChar char="‒"/>
              <a:defRPr sz="1600">
                <a:solidFill>
                  <a:schemeClr val="dk1"/>
                </a:solidFill>
              </a:defRPr>
            </a:lvl2pPr>
            <a:lvl3pPr marL="1371600" lvl="2" indent="-317500" algn="l">
              <a:lnSpc>
                <a:spcPct val="100000"/>
              </a:lnSpc>
              <a:spcBef>
                <a:spcPts val="600"/>
              </a:spcBef>
              <a:spcAft>
                <a:spcPts val="0"/>
              </a:spcAft>
              <a:buClr>
                <a:schemeClr val="accent6"/>
              </a:buClr>
              <a:buSzPts val="1400"/>
              <a:buChar char="▪"/>
              <a:defRPr sz="1400">
                <a:solidFill>
                  <a:schemeClr val="dk1"/>
                </a:solidFill>
              </a:defRPr>
            </a:lvl3pPr>
            <a:lvl4pPr marL="1828800" lvl="3" indent="-304800" algn="l">
              <a:lnSpc>
                <a:spcPct val="100000"/>
              </a:lnSpc>
              <a:spcBef>
                <a:spcPts val="600"/>
              </a:spcBef>
              <a:spcAft>
                <a:spcPts val="0"/>
              </a:spcAft>
              <a:buClr>
                <a:schemeClr val="accent6"/>
              </a:buClr>
              <a:buSzPts val="1200"/>
              <a:buChar char="o"/>
              <a:defRPr sz="1200">
                <a:solidFill>
                  <a:schemeClr val="dk1"/>
                </a:solidFill>
              </a:defRPr>
            </a:lvl4pPr>
            <a:lvl5pPr marL="2286000" lvl="4" indent="-292100" algn="l">
              <a:lnSpc>
                <a:spcPct val="100000"/>
              </a:lnSpc>
              <a:spcBef>
                <a:spcPts val="600"/>
              </a:spcBef>
              <a:spcAft>
                <a:spcPts val="0"/>
              </a:spcAft>
              <a:buClr>
                <a:schemeClr val="accent6"/>
              </a:buClr>
              <a:buSzPts val="1000"/>
              <a:buChar char="◆"/>
              <a:defRPr>
                <a:solidFill>
                  <a:schemeClr val="dk1"/>
                </a:solidFill>
              </a:defRPr>
            </a:lvl5pPr>
            <a:lvl6pPr marL="2743200" lvl="5" indent="-292100" algn="l">
              <a:lnSpc>
                <a:spcPct val="100000"/>
              </a:lnSpc>
              <a:spcBef>
                <a:spcPts val="600"/>
              </a:spcBef>
              <a:spcAft>
                <a:spcPts val="0"/>
              </a:spcAft>
              <a:buClr>
                <a:schemeClr val="dk1"/>
              </a:buClr>
              <a:buSzPts val="1000"/>
              <a:buChar char="•"/>
              <a:defRPr/>
            </a:lvl6pPr>
            <a:lvl7pPr marL="3200400" lvl="6" indent="-279400" algn="l">
              <a:lnSpc>
                <a:spcPct val="100000"/>
              </a:lnSpc>
              <a:spcBef>
                <a:spcPts val="360"/>
              </a:spcBef>
              <a:spcAft>
                <a:spcPts val="0"/>
              </a:spcAft>
              <a:buClr>
                <a:schemeClr val="dk1"/>
              </a:buClr>
              <a:buSzPts val="800"/>
              <a:buChar char="•"/>
              <a:defRPr/>
            </a:lvl7pPr>
            <a:lvl8pPr marL="3657600" lvl="7" indent="-279400" algn="l">
              <a:lnSpc>
                <a:spcPct val="100000"/>
              </a:lnSpc>
              <a:spcBef>
                <a:spcPts val="360"/>
              </a:spcBef>
              <a:spcAft>
                <a:spcPts val="0"/>
              </a:spcAft>
              <a:buClr>
                <a:schemeClr val="dk1"/>
              </a:buClr>
              <a:buSzPts val="800"/>
              <a:buChar char="•"/>
              <a:defRPr/>
            </a:lvl8pPr>
            <a:lvl9pPr marL="4114800" lvl="8" indent="-279400" algn="l">
              <a:lnSpc>
                <a:spcPct val="100000"/>
              </a:lnSpc>
              <a:spcBef>
                <a:spcPts val="360"/>
              </a:spcBef>
              <a:spcAft>
                <a:spcPts val="0"/>
              </a:spcAft>
              <a:buClr>
                <a:schemeClr val="dk1"/>
              </a:buClr>
              <a:buSzPts val="800"/>
              <a:buChar char="•"/>
              <a:defRPr/>
            </a:lvl9pPr>
          </a:lstStyle>
          <a:p>
            <a:pPr lvl="0"/>
            <a:r>
              <a:rPr lang="en-US"/>
              <a:t>Click to edit Master text styles</a:t>
            </a:r>
          </a:p>
        </p:txBody>
      </p:sp>
      <p:sp>
        <p:nvSpPr>
          <p:cNvPr id="5" name="Espace réservé du texte 4">
            <a:extLst>
              <a:ext uri="{FF2B5EF4-FFF2-40B4-BE49-F238E27FC236}">
                <a16:creationId xmlns:a16="http://schemas.microsoft.com/office/drawing/2014/main" id="{75C0FB57-F809-3D01-A0F0-9F5931E79E15}"/>
              </a:ext>
            </a:extLst>
          </p:cNvPr>
          <p:cNvSpPr>
            <a:spLocks noGrp="1"/>
          </p:cNvSpPr>
          <p:nvPr>
            <p:ph type="body" sz="quarter" idx="14"/>
          </p:nvPr>
        </p:nvSpPr>
        <p:spPr>
          <a:xfrm>
            <a:off x="1266371" y="1122934"/>
            <a:ext cx="7457053" cy="673658"/>
          </a:xfrm>
        </p:spPr>
        <p:txBody>
          <a:bodyPr/>
          <a:lstStyle>
            <a:lvl1pPr marL="139700" indent="0">
              <a:buNone/>
              <a:defRPr/>
            </a:lvl1pPr>
            <a:lvl2pPr marL="596900" indent="0">
              <a:buNone/>
              <a:defRPr/>
            </a:lvl2pPr>
            <a:lvl3pPr marL="1066800" indent="0">
              <a:buNone/>
              <a:defRPr/>
            </a:lvl3pPr>
            <a:lvl4pPr marL="1524000" indent="0">
              <a:buNone/>
              <a:defRPr/>
            </a:lvl4pPr>
            <a:lvl5pPr marL="1993900" indent="0">
              <a:buNone/>
              <a:defRPr/>
            </a:lvl5pPr>
          </a:lstStyle>
          <a:p>
            <a:pPr lvl="0"/>
            <a:r>
              <a:rPr lang="fr-FR"/>
              <a:t>Cliquez pour modifier les styles du texte du masque</a:t>
            </a:r>
          </a:p>
        </p:txBody>
      </p:sp>
      <p:sp>
        <p:nvSpPr>
          <p:cNvPr id="7" name="Espace réservé pour une image  6">
            <a:extLst>
              <a:ext uri="{FF2B5EF4-FFF2-40B4-BE49-F238E27FC236}">
                <a16:creationId xmlns:a16="http://schemas.microsoft.com/office/drawing/2014/main" id="{0D263374-06FA-840B-3673-158424AA6245}"/>
              </a:ext>
            </a:extLst>
          </p:cNvPr>
          <p:cNvSpPr>
            <a:spLocks noGrp="1"/>
          </p:cNvSpPr>
          <p:nvPr>
            <p:ph type="pic" sz="quarter" idx="15"/>
          </p:nvPr>
        </p:nvSpPr>
        <p:spPr>
          <a:xfrm>
            <a:off x="401639" y="1122934"/>
            <a:ext cx="676048" cy="676808"/>
          </a:xfrm>
        </p:spPr>
        <p:txBody>
          <a:bodyPr/>
          <a:lstStyle/>
          <a:p>
            <a:endParaRPr lang="en-US"/>
          </a:p>
        </p:txBody>
      </p:sp>
    </p:spTree>
    <p:extLst>
      <p:ext uri="{BB962C8B-B14F-4D97-AF65-F5344CB8AC3E}">
        <p14:creationId xmlns:p14="http://schemas.microsoft.com/office/powerpoint/2010/main" val="294263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Intro_Two">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0A7E11-4489-E99D-E4AC-51294CB485D8}"/>
              </a:ext>
            </a:extLst>
          </p:cNvPr>
          <p:cNvSpPr/>
          <p:nvPr userDrawn="1"/>
        </p:nvSpPr>
        <p:spPr bwMode="invGray">
          <a:xfrm>
            <a:off x="0" y="0"/>
            <a:ext cx="9143999" cy="51435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12">
            <a:extLst>
              <a:ext uri="{FF2B5EF4-FFF2-40B4-BE49-F238E27FC236}">
                <a16:creationId xmlns:a16="http://schemas.microsoft.com/office/drawing/2014/main" id="{C1573920-5798-57F6-240B-7C278AAAA4AD}"/>
              </a:ext>
            </a:extLst>
          </p:cNvPr>
          <p:cNvSpPr>
            <a:spLocks noGrp="1"/>
          </p:cNvSpPr>
          <p:nvPr>
            <p:ph sz="quarter" idx="12" hasCustomPrompt="1"/>
          </p:nvPr>
        </p:nvSpPr>
        <p:spPr>
          <a:xfrm>
            <a:off x="4879301" y="3640787"/>
            <a:ext cx="3845601" cy="458787"/>
          </a:xfrm>
        </p:spPr>
        <p:txBody>
          <a:bodyPr lIns="0" tIns="0" rIns="0" bIns="0" anchor="ctr" anchorCtr="0">
            <a:noAutofit/>
          </a:bodyPr>
          <a:lstStyle>
            <a:lvl1pPr marL="0" indent="0" algn="ctr">
              <a:buNone/>
              <a:defRPr sz="1400">
                <a:solidFill>
                  <a:schemeClr val="bg1"/>
                </a:solidFill>
              </a:defRPr>
            </a:lvl1pPr>
          </a:lstStyle>
          <a:p>
            <a:pPr lvl="0"/>
            <a:r>
              <a:rPr lang="en-US"/>
              <a:t>Click to add text</a:t>
            </a:r>
          </a:p>
        </p:txBody>
      </p:sp>
      <p:sp>
        <p:nvSpPr>
          <p:cNvPr id="20" name="Text Placeholder 19">
            <a:extLst>
              <a:ext uri="{FF2B5EF4-FFF2-40B4-BE49-F238E27FC236}">
                <a16:creationId xmlns:a16="http://schemas.microsoft.com/office/drawing/2014/main" id="{C7941E8B-DF4E-CF39-2547-57A07816B7A5}"/>
              </a:ext>
            </a:extLst>
          </p:cNvPr>
          <p:cNvSpPr>
            <a:spLocks noGrp="1"/>
          </p:cNvSpPr>
          <p:nvPr>
            <p:ph type="body" sz="quarter" idx="14" hasCustomPrompt="1"/>
          </p:nvPr>
        </p:nvSpPr>
        <p:spPr>
          <a:xfrm>
            <a:off x="4878625" y="1709870"/>
            <a:ext cx="3844925" cy="1207008"/>
          </a:xfrm>
        </p:spPr>
        <p:txBody>
          <a:bodyPr anchor="b" anchorCtr="0">
            <a:noAutofit/>
          </a:bodyPr>
          <a:lstStyle>
            <a:lvl1pPr marL="0" indent="0" algn="ctr" defTabSz="685800" rtl="0" eaLnBrk="1" latinLnBrk="0" hangingPunct="1">
              <a:lnSpc>
                <a:spcPct val="90000"/>
              </a:lnSpc>
              <a:spcBef>
                <a:spcPct val="0"/>
              </a:spcBef>
              <a:buNone/>
              <a:defRPr lang="en-US" sz="2000" kern="1200" dirty="0" smtClean="0">
                <a:solidFill>
                  <a:schemeClr val="bg1"/>
                </a:solidFill>
                <a:latin typeface="+mn-lt"/>
                <a:ea typeface="+mj-ea"/>
                <a:cs typeface="+mj-cs"/>
              </a:defRPr>
            </a:lvl1pPr>
          </a:lstStyle>
          <a:p>
            <a:pPr lvl="0"/>
            <a:r>
              <a:rPr lang="en-US"/>
              <a:t>Click to edit text style</a:t>
            </a:r>
          </a:p>
        </p:txBody>
      </p:sp>
      <p:sp>
        <p:nvSpPr>
          <p:cNvPr id="23" name="Text Placeholder 22">
            <a:extLst>
              <a:ext uri="{FF2B5EF4-FFF2-40B4-BE49-F238E27FC236}">
                <a16:creationId xmlns:a16="http://schemas.microsoft.com/office/drawing/2014/main" id="{BEAE8745-AE86-C65A-DCA3-CDADC3521DE8}"/>
              </a:ext>
            </a:extLst>
          </p:cNvPr>
          <p:cNvSpPr>
            <a:spLocks noGrp="1"/>
          </p:cNvSpPr>
          <p:nvPr>
            <p:ph type="body" sz="quarter" idx="15" hasCustomPrompt="1"/>
          </p:nvPr>
        </p:nvSpPr>
        <p:spPr>
          <a:xfrm>
            <a:off x="4878388" y="3026304"/>
            <a:ext cx="3846512" cy="465138"/>
          </a:xfrm>
        </p:spPr>
        <p:txBody>
          <a:bodyPr>
            <a:noAutofit/>
          </a:bodyPr>
          <a:lstStyle>
            <a:lvl1pPr marL="0" indent="0" algn="ctr" defTabSz="685800" rtl="0" eaLnBrk="1" latinLnBrk="0" hangingPunct="1">
              <a:lnSpc>
                <a:spcPct val="90000"/>
              </a:lnSpc>
              <a:spcBef>
                <a:spcPts val="750"/>
              </a:spcBef>
              <a:buClr>
                <a:schemeClr val="accent6"/>
              </a:buClr>
              <a:buSzPct val="80000"/>
              <a:buFont typeface="Montserrat" panose="020B0604020202020204" pitchFamily="34" charset="0"/>
              <a:buNone/>
              <a:defRPr lang="en-US" sz="1600" kern="1200" dirty="0" smtClean="0">
                <a:solidFill>
                  <a:schemeClr val="bg1"/>
                </a:solidFill>
                <a:latin typeface="+mn-lt"/>
                <a:ea typeface="+mn-ea"/>
                <a:cs typeface="+mn-cs"/>
              </a:defRPr>
            </a:lvl1pPr>
          </a:lstStyle>
          <a:p>
            <a:pPr lvl="0"/>
            <a:r>
              <a:rPr lang="en-US"/>
              <a:t>Click to edit text styles</a:t>
            </a:r>
          </a:p>
        </p:txBody>
      </p:sp>
      <p:sp>
        <p:nvSpPr>
          <p:cNvPr id="2" name="Title 1"/>
          <p:cNvSpPr>
            <a:spLocks noGrp="1"/>
          </p:cNvSpPr>
          <p:nvPr>
            <p:ph type="ctrTitle" hasCustomPrompt="1"/>
          </p:nvPr>
        </p:nvSpPr>
        <p:spPr>
          <a:xfrm>
            <a:off x="419100" y="1709870"/>
            <a:ext cx="3845601" cy="1204577"/>
          </a:xfrm>
        </p:spPr>
        <p:txBody>
          <a:bodyPr anchor="b">
            <a:noAutofit/>
          </a:bodyPr>
          <a:lstStyle>
            <a:lvl1pPr algn="ctr">
              <a:defRPr lang="en-US" sz="2000" kern="1200" dirty="0">
                <a:solidFill>
                  <a:schemeClr val="bg1"/>
                </a:solidFill>
                <a:latin typeface="+mn-lt"/>
                <a:ea typeface="+mj-ea"/>
                <a:cs typeface="+mj-cs"/>
              </a:defRPr>
            </a:lvl1pPr>
          </a:lstStyle>
          <a:p>
            <a:r>
              <a:rPr lang="en-US"/>
              <a:t>Click to edit title style</a:t>
            </a:r>
          </a:p>
        </p:txBody>
      </p:sp>
      <p:sp>
        <p:nvSpPr>
          <p:cNvPr id="3" name="Subtitle 2"/>
          <p:cNvSpPr>
            <a:spLocks noGrp="1"/>
          </p:cNvSpPr>
          <p:nvPr>
            <p:ph type="subTitle" idx="1" hasCustomPrompt="1"/>
          </p:nvPr>
        </p:nvSpPr>
        <p:spPr>
          <a:xfrm>
            <a:off x="419100" y="3026304"/>
            <a:ext cx="3845601" cy="465199"/>
          </a:xfrm>
        </p:spPr>
        <p:txBody>
          <a:bodyPr>
            <a:noAutofit/>
          </a:bodyPr>
          <a:lstStyle>
            <a:lvl1pPr marL="0" indent="0" algn="ctr">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subtitle style</a:t>
            </a:r>
          </a:p>
        </p:txBody>
      </p:sp>
      <p:sp>
        <p:nvSpPr>
          <p:cNvPr id="13" name="Content Placeholder 12">
            <a:extLst>
              <a:ext uri="{FF2B5EF4-FFF2-40B4-BE49-F238E27FC236}">
                <a16:creationId xmlns:a16="http://schemas.microsoft.com/office/drawing/2014/main" id="{1564E262-7959-31C1-A249-F59B114763AD}"/>
              </a:ext>
            </a:extLst>
          </p:cNvPr>
          <p:cNvSpPr>
            <a:spLocks noGrp="1"/>
          </p:cNvSpPr>
          <p:nvPr>
            <p:ph sz="quarter" idx="10" hasCustomPrompt="1"/>
          </p:nvPr>
        </p:nvSpPr>
        <p:spPr>
          <a:xfrm>
            <a:off x="419100" y="3640787"/>
            <a:ext cx="3845601" cy="458787"/>
          </a:xfrm>
        </p:spPr>
        <p:txBody>
          <a:bodyPr lIns="0" tIns="0" rIns="0" bIns="0" anchor="ctr" anchorCtr="0">
            <a:noAutofit/>
          </a:bodyPr>
          <a:lstStyle>
            <a:lvl1pPr marL="0" indent="0" algn="ctr">
              <a:buNone/>
              <a:defRPr sz="1400">
                <a:solidFill>
                  <a:schemeClr val="bg1"/>
                </a:solidFill>
              </a:defRPr>
            </a:lvl1pPr>
          </a:lstStyle>
          <a:p>
            <a:pPr lvl="0"/>
            <a:r>
              <a:rPr lang="en-US"/>
              <a:t>Click to add text</a:t>
            </a:r>
          </a:p>
        </p:txBody>
      </p:sp>
      <p:sp>
        <p:nvSpPr>
          <p:cNvPr id="14" name="Slide Number Placeholder 5">
            <a:extLst>
              <a:ext uri="{FF2B5EF4-FFF2-40B4-BE49-F238E27FC236}">
                <a16:creationId xmlns:a16="http://schemas.microsoft.com/office/drawing/2014/main" id="{7D778987-519C-DC16-1887-89FB7885F243}"/>
              </a:ext>
            </a:extLst>
          </p:cNvPr>
          <p:cNvSpPr>
            <a:spLocks noGrp="1"/>
          </p:cNvSpPr>
          <p:nvPr>
            <p:ph type="sldNum" sz="quarter" idx="4"/>
          </p:nvPr>
        </p:nvSpPr>
        <p:spPr>
          <a:xfrm>
            <a:off x="8641414" y="4767263"/>
            <a:ext cx="392794" cy="273844"/>
          </a:xfrm>
          <a:prstGeom prst="rect">
            <a:avLst/>
          </a:prstGeom>
        </p:spPr>
        <p:txBody>
          <a:bodyPr vert="horz" lIns="91440" tIns="45720" rIns="91440" bIns="45720" rtlCol="0" anchor="ctr"/>
          <a:lstStyle>
            <a:lvl1pPr algn="l">
              <a:defRPr sz="600">
                <a:solidFill>
                  <a:schemeClr val="bg1"/>
                </a:solidFill>
              </a:defRPr>
            </a:lvl1pPr>
          </a:lstStyle>
          <a:p>
            <a:fld id="{9039307C-AD07-48DD-9A65-4158548F2EA1}" type="slidenum">
              <a:rPr lang="en-US" smtClean="0"/>
              <a:pPr/>
              <a:t>‹#›</a:t>
            </a:fld>
            <a:endParaRPr lang="en-US"/>
          </a:p>
        </p:txBody>
      </p:sp>
      <p:cxnSp>
        <p:nvCxnSpPr>
          <p:cNvPr id="21" name="Straight Connector 20">
            <a:extLst>
              <a:ext uri="{FF2B5EF4-FFF2-40B4-BE49-F238E27FC236}">
                <a16:creationId xmlns:a16="http://schemas.microsoft.com/office/drawing/2014/main" id="{A773EDBF-7640-137E-6654-719528D05CE4}"/>
              </a:ext>
            </a:extLst>
          </p:cNvPr>
          <p:cNvCxnSpPr>
            <a:cxnSpLocks/>
          </p:cNvCxnSpPr>
          <p:nvPr userDrawn="1"/>
        </p:nvCxnSpPr>
        <p:spPr>
          <a:xfrm>
            <a:off x="1989475" y="2936932"/>
            <a:ext cx="704850" cy="0"/>
          </a:xfrm>
          <a:prstGeom prst="line">
            <a:avLst/>
          </a:prstGeom>
          <a:ln>
            <a:solidFill>
              <a:srgbClr val="6F60AA"/>
            </a:solidFill>
          </a:ln>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2DC27E56-A445-3E61-55A5-501F21DDEC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183924" y="4838525"/>
            <a:ext cx="145720" cy="100583"/>
          </a:xfrm>
          <a:prstGeom prst="rect">
            <a:avLst/>
          </a:prstGeom>
        </p:spPr>
      </p:pic>
      <p:pic>
        <p:nvPicPr>
          <p:cNvPr id="7" name="Picture 6">
            <a:extLst>
              <a:ext uri="{FF2B5EF4-FFF2-40B4-BE49-F238E27FC236}">
                <a16:creationId xmlns:a16="http://schemas.microsoft.com/office/drawing/2014/main" id="{978FD3B8-9539-A3B3-0567-B455FB59F8DB}"/>
              </a:ext>
            </a:extLst>
          </p:cNvPr>
          <p:cNvPicPr>
            <a:picLocks noChangeAspect="1"/>
          </p:cNvPicPr>
          <p:nvPr userDrawn="1"/>
        </p:nvPicPr>
        <p:blipFill>
          <a:blip r:embed="rId3"/>
          <a:stretch>
            <a:fillRect/>
          </a:stretch>
        </p:blipFill>
        <p:spPr>
          <a:xfrm>
            <a:off x="1347564" y="400050"/>
            <a:ext cx="1988673" cy="1988673"/>
          </a:xfrm>
          <a:prstGeom prst="rect">
            <a:avLst/>
          </a:prstGeom>
        </p:spPr>
      </p:pic>
      <p:sp>
        <p:nvSpPr>
          <p:cNvPr id="19" name="Picture Placeholder 18">
            <a:extLst>
              <a:ext uri="{FF2B5EF4-FFF2-40B4-BE49-F238E27FC236}">
                <a16:creationId xmlns:a16="http://schemas.microsoft.com/office/drawing/2014/main" id="{A3054A3D-47A2-18E6-747B-6921DE9852D3}"/>
              </a:ext>
            </a:extLst>
          </p:cNvPr>
          <p:cNvSpPr>
            <a:spLocks noGrp="1"/>
          </p:cNvSpPr>
          <p:nvPr>
            <p:ph type="pic" sz="quarter" idx="11"/>
          </p:nvPr>
        </p:nvSpPr>
        <p:spPr bwMode="ltGray">
          <a:xfrm>
            <a:off x="1721682" y="778797"/>
            <a:ext cx="1240436" cy="1231179"/>
          </a:xfrm>
          <a:prstGeom prst="ellipse">
            <a:avLst/>
          </a:prstGeom>
          <a:solidFill>
            <a:schemeClr val="bg1">
              <a:lumMod val="85000"/>
            </a:schemeClr>
          </a:solidFill>
          <a:ln w="19050">
            <a:solidFill>
              <a:schemeClr val="lt1"/>
            </a:solidFill>
          </a:ln>
        </p:spPr>
        <p:txBody>
          <a:bodyPr/>
          <a:lstStyle/>
          <a:p>
            <a:endParaRPr lang="en-US"/>
          </a:p>
        </p:txBody>
      </p:sp>
      <p:cxnSp>
        <p:nvCxnSpPr>
          <p:cNvPr id="11" name="Straight Connector 10">
            <a:extLst>
              <a:ext uri="{FF2B5EF4-FFF2-40B4-BE49-F238E27FC236}">
                <a16:creationId xmlns:a16="http://schemas.microsoft.com/office/drawing/2014/main" id="{7C0F97CC-9987-E8AD-64B3-32792FD7FE64}"/>
              </a:ext>
            </a:extLst>
          </p:cNvPr>
          <p:cNvCxnSpPr>
            <a:cxnSpLocks/>
          </p:cNvCxnSpPr>
          <p:nvPr userDrawn="1"/>
        </p:nvCxnSpPr>
        <p:spPr>
          <a:xfrm>
            <a:off x="6449676" y="2936932"/>
            <a:ext cx="704850" cy="0"/>
          </a:xfrm>
          <a:prstGeom prst="line">
            <a:avLst/>
          </a:prstGeom>
          <a:ln>
            <a:solidFill>
              <a:srgbClr val="6F60AA"/>
            </a:solidFill>
          </a:ln>
        </p:spPr>
        <p:style>
          <a:lnRef idx="2">
            <a:schemeClr val="accent1"/>
          </a:lnRef>
          <a:fillRef idx="0">
            <a:schemeClr val="accent1"/>
          </a:fillRef>
          <a:effectRef idx="1">
            <a:schemeClr val="accent1"/>
          </a:effectRef>
          <a:fontRef idx="minor">
            <a:schemeClr val="tx1"/>
          </a:fontRef>
        </p:style>
      </p:cxnSp>
      <p:pic>
        <p:nvPicPr>
          <p:cNvPr id="12" name="Picture 11">
            <a:extLst>
              <a:ext uri="{FF2B5EF4-FFF2-40B4-BE49-F238E27FC236}">
                <a16:creationId xmlns:a16="http://schemas.microsoft.com/office/drawing/2014/main" id="{2968FEC7-ED13-904C-4E45-113FBAA5A835}"/>
              </a:ext>
            </a:extLst>
          </p:cNvPr>
          <p:cNvPicPr>
            <a:picLocks noChangeAspect="1"/>
          </p:cNvPicPr>
          <p:nvPr userDrawn="1"/>
        </p:nvPicPr>
        <p:blipFill>
          <a:blip r:embed="rId3"/>
          <a:stretch>
            <a:fillRect/>
          </a:stretch>
        </p:blipFill>
        <p:spPr>
          <a:xfrm>
            <a:off x="5807765" y="400050"/>
            <a:ext cx="1988673" cy="1988673"/>
          </a:xfrm>
          <a:prstGeom prst="rect">
            <a:avLst/>
          </a:prstGeom>
        </p:spPr>
      </p:pic>
      <p:sp>
        <p:nvSpPr>
          <p:cNvPr id="16" name="Picture Placeholder 18">
            <a:extLst>
              <a:ext uri="{FF2B5EF4-FFF2-40B4-BE49-F238E27FC236}">
                <a16:creationId xmlns:a16="http://schemas.microsoft.com/office/drawing/2014/main" id="{8C80DEA5-E13C-C011-B181-6E9620888E45}"/>
              </a:ext>
            </a:extLst>
          </p:cNvPr>
          <p:cNvSpPr>
            <a:spLocks noGrp="1"/>
          </p:cNvSpPr>
          <p:nvPr>
            <p:ph type="pic" sz="quarter" idx="13"/>
          </p:nvPr>
        </p:nvSpPr>
        <p:spPr bwMode="ltGray">
          <a:xfrm>
            <a:off x="6181883" y="778797"/>
            <a:ext cx="1240436" cy="1231179"/>
          </a:xfrm>
          <a:prstGeom prst="ellipse">
            <a:avLst/>
          </a:prstGeom>
          <a:solidFill>
            <a:schemeClr val="bg1">
              <a:lumMod val="85000"/>
            </a:schemeClr>
          </a:solidFill>
          <a:ln w="19050">
            <a:solidFill>
              <a:schemeClr val="lt1"/>
            </a:solidFill>
          </a:ln>
        </p:spPr>
        <p:txBody>
          <a:bodyPr/>
          <a:lstStyle/>
          <a:p>
            <a:endParaRPr lang="en-US"/>
          </a:p>
        </p:txBody>
      </p:sp>
      <p:sp>
        <p:nvSpPr>
          <p:cNvPr id="24" name="Rectangle 23">
            <a:extLst>
              <a:ext uri="{FF2B5EF4-FFF2-40B4-BE49-F238E27FC236}">
                <a16:creationId xmlns:a16="http://schemas.microsoft.com/office/drawing/2014/main" id="{3CE1DBF2-AF34-698A-186E-74DCEFFEAAC3}"/>
              </a:ext>
            </a:extLst>
          </p:cNvPr>
          <p:cNvSpPr/>
          <p:nvPr userDrawn="1"/>
        </p:nvSpPr>
        <p:spPr>
          <a:xfrm>
            <a:off x="0" y="5026089"/>
            <a:ext cx="9144000" cy="118872"/>
          </a:xfrm>
          <a:prstGeom prst="rect">
            <a:avLst/>
          </a:prstGeom>
          <a:gradFill flip="none" rotWithShape="1">
            <a:gsLst>
              <a:gs pos="0">
                <a:srgbClr val="131313"/>
              </a:gs>
              <a:gs pos="100000">
                <a:srgbClr val="391699"/>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16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ersonal Intro_Four">
  <p:cSld name="Intro_Four">
    <p:bg>
      <p:bgPr>
        <a:solidFill>
          <a:schemeClr val="dk1"/>
        </a:solidFill>
        <a:effectLst/>
      </p:bgPr>
    </p:bg>
    <p:spTree>
      <p:nvGrpSpPr>
        <p:cNvPr id="1" name="Shape 252"/>
        <p:cNvGrpSpPr/>
        <p:nvPr/>
      </p:nvGrpSpPr>
      <p:grpSpPr>
        <a:xfrm>
          <a:off x="0" y="0"/>
          <a:ext cx="0" cy="0"/>
          <a:chOff x="0" y="0"/>
          <a:chExt cx="0" cy="0"/>
        </a:xfrm>
      </p:grpSpPr>
      <p:pic>
        <p:nvPicPr>
          <p:cNvPr id="253" name="Google Shape;253;p18"/>
          <p:cNvPicPr preferRelativeResize="0"/>
          <p:nvPr/>
        </p:nvPicPr>
        <p:blipFill rotWithShape="1">
          <a:blip r:embed="rId2">
            <a:alphaModFix/>
          </a:blip>
          <a:srcRect l="-2399" t="-3441" r="-2399" b="-3440"/>
          <a:stretch/>
        </p:blipFill>
        <p:spPr>
          <a:xfrm>
            <a:off x="4723425" y="2819625"/>
            <a:ext cx="1774449" cy="1774450"/>
          </a:xfrm>
          <a:prstGeom prst="rect">
            <a:avLst/>
          </a:prstGeom>
          <a:noFill/>
          <a:ln>
            <a:noFill/>
          </a:ln>
        </p:spPr>
      </p:pic>
      <p:pic>
        <p:nvPicPr>
          <p:cNvPr id="254" name="Google Shape;254;p18"/>
          <p:cNvPicPr preferRelativeResize="0"/>
          <p:nvPr/>
        </p:nvPicPr>
        <p:blipFill rotWithShape="1">
          <a:blip r:embed="rId2">
            <a:alphaModFix/>
          </a:blip>
          <a:srcRect l="-2399" t="-3441" r="-2399" b="-3440"/>
          <a:stretch/>
        </p:blipFill>
        <p:spPr>
          <a:xfrm>
            <a:off x="304925" y="2819625"/>
            <a:ext cx="1774449" cy="1774450"/>
          </a:xfrm>
          <a:prstGeom prst="rect">
            <a:avLst/>
          </a:prstGeom>
          <a:noFill/>
          <a:ln>
            <a:noFill/>
          </a:ln>
        </p:spPr>
      </p:pic>
      <p:pic>
        <p:nvPicPr>
          <p:cNvPr id="255" name="Google Shape;255;p18"/>
          <p:cNvPicPr preferRelativeResize="0"/>
          <p:nvPr/>
        </p:nvPicPr>
        <p:blipFill rotWithShape="1">
          <a:blip r:embed="rId2">
            <a:alphaModFix/>
          </a:blip>
          <a:srcRect l="-2399" t="-3441" r="-2399" b="-3440"/>
          <a:stretch/>
        </p:blipFill>
        <p:spPr>
          <a:xfrm>
            <a:off x="4723425" y="343125"/>
            <a:ext cx="1774449" cy="1774450"/>
          </a:xfrm>
          <a:prstGeom prst="rect">
            <a:avLst/>
          </a:prstGeom>
          <a:noFill/>
          <a:ln>
            <a:noFill/>
          </a:ln>
        </p:spPr>
      </p:pic>
      <p:pic>
        <p:nvPicPr>
          <p:cNvPr id="256" name="Google Shape;256;p18"/>
          <p:cNvPicPr preferRelativeResize="0"/>
          <p:nvPr/>
        </p:nvPicPr>
        <p:blipFill rotWithShape="1">
          <a:blip r:embed="rId2">
            <a:alphaModFix/>
          </a:blip>
          <a:srcRect l="-2399" t="-3441" r="-2399" b="-3440"/>
          <a:stretch/>
        </p:blipFill>
        <p:spPr>
          <a:xfrm>
            <a:off x="304925" y="343125"/>
            <a:ext cx="1774449" cy="1774450"/>
          </a:xfrm>
          <a:prstGeom prst="rect">
            <a:avLst/>
          </a:prstGeom>
          <a:noFill/>
          <a:ln>
            <a:noFill/>
          </a:ln>
        </p:spPr>
      </p:pic>
      <p:sp>
        <p:nvSpPr>
          <p:cNvPr id="257" name="Google Shape;257;p18"/>
          <p:cNvSpPr/>
          <p:nvPr/>
        </p:nvSpPr>
        <p:spPr>
          <a:xfrm>
            <a:off x="680133" y="726861"/>
            <a:ext cx="1005900" cy="10059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58" name="Google Shape;258;p18"/>
          <p:cNvSpPr/>
          <p:nvPr/>
        </p:nvSpPr>
        <p:spPr>
          <a:xfrm>
            <a:off x="5107693" y="726861"/>
            <a:ext cx="1005900" cy="10059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59" name="Google Shape;259;p18"/>
          <p:cNvSpPr/>
          <p:nvPr/>
        </p:nvSpPr>
        <p:spPr>
          <a:xfrm>
            <a:off x="680133" y="3195926"/>
            <a:ext cx="1005900" cy="10059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60" name="Google Shape;260;p18"/>
          <p:cNvSpPr/>
          <p:nvPr/>
        </p:nvSpPr>
        <p:spPr>
          <a:xfrm>
            <a:off x="5107693" y="3195926"/>
            <a:ext cx="1005900" cy="1005900"/>
          </a:xfrm>
          <a:prstGeom prst="ellipse">
            <a:avLst/>
          </a:prstGeom>
          <a:solidFill>
            <a:schemeClr val="lt1"/>
          </a:solid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91438" marR="0" lvl="0" indent="-91438" algn="ctr"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61" name="Google Shape;261;p18"/>
          <p:cNvSpPr>
            <a:spLocks noGrp="1"/>
          </p:cNvSpPr>
          <p:nvPr>
            <p:ph type="pic" idx="2"/>
          </p:nvPr>
        </p:nvSpPr>
        <p:spPr>
          <a:xfrm>
            <a:off x="680133" y="727588"/>
            <a:ext cx="1005900" cy="1005000"/>
          </a:xfrm>
          <a:prstGeom prst="ellipse">
            <a:avLst/>
          </a:prstGeom>
          <a:solidFill>
            <a:srgbClr val="BFBFBF"/>
          </a:solidFill>
          <a:ln w="38100" cap="flat" cmpd="sng">
            <a:solidFill>
              <a:schemeClr val="lt1"/>
            </a:solidFill>
            <a:prstDash val="solid"/>
            <a:round/>
            <a:headEnd type="none" w="sm" len="sm"/>
            <a:tailEnd type="none" w="sm" len="sm"/>
          </a:ln>
        </p:spPr>
      </p:sp>
      <p:sp>
        <p:nvSpPr>
          <p:cNvPr id="262" name="Google Shape;262;p18"/>
          <p:cNvSpPr>
            <a:spLocks noGrp="1"/>
          </p:cNvSpPr>
          <p:nvPr>
            <p:ph type="pic" idx="3"/>
          </p:nvPr>
        </p:nvSpPr>
        <p:spPr>
          <a:xfrm>
            <a:off x="680133" y="3196653"/>
            <a:ext cx="1005900" cy="1005000"/>
          </a:xfrm>
          <a:prstGeom prst="ellipse">
            <a:avLst/>
          </a:prstGeom>
          <a:solidFill>
            <a:srgbClr val="BFBFBF"/>
          </a:solidFill>
          <a:ln w="38100" cap="flat" cmpd="sng">
            <a:solidFill>
              <a:schemeClr val="lt1"/>
            </a:solidFill>
            <a:prstDash val="solid"/>
            <a:round/>
            <a:headEnd type="none" w="sm" len="sm"/>
            <a:tailEnd type="none" w="sm" len="sm"/>
          </a:ln>
        </p:spPr>
      </p:sp>
      <p:sp>
        <p:nvSpPr>
          <p:cNvPr id="263" name="Google Shape;263;p18"/>
          <p:cNvSpPr>
            <a:spLocks noGrp="1"/>
          </p:cNvSpPr>
          <p:nvPr>
            <p:ph type="pic" idx="4"/>
          </p:nvPr>
        </p:nvSpPr>
        <p:spPr>
          <a:xfrm>
            <a:off x="5107693" y="727588"/>
            <a:ext cx="1005900" cy="1005000"/>
          </a:xfrm>
          <a:prstGeom prst="ellipse">
            <a:avLst/>
          </a:prstGeom>
          <a:solidFill>
            <a:srgbClr val="BFBFBF"/>
          </a:solidFill>
          <a:ln w="38100" cap="flat" cmpd="sng">
            <a:solidFill>
              <a:schemeClr val="lt1"/>
            </a:solidFill>
            <a:prstDash val="solid"/>
            <a:round/>
            <a:headEnd type="none" w="sm" len="sm"/>
            <a:tailEnd type="none" w="sm" len="sm"/>
          </a:ln>
        </p:spPr>
      </p:sp>
      <p:sp>
        <p:nvSpPr>
          <p:cNvPr id="264" name="Google Shape;264;p18"/>
          <p:cNvSpPr txBox="1">
            <a:spLocks noGrp="1"/>
          </p:cNvSpPr>
          <p:nvPr>
            <p:ph type="body" idx="1"/>
          </p:nvPr>
        </p:nvSpPr>
        <p:spPr>
          <a:xfrm>
            <a:off x="2079364" y="759146"/>
            <a:ext cx="2743200" cy="4002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000"/>
              <a:buFont typeface="Arial"/>
              <a:buNone/>
              <a:defRPr sz="2000" b="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65" name="Google Shape;265;p18"/>
          <p:cNvSpPr txBox="1">
            <a:spLocks noGrp="1"/>
          </p:cNvSpPr>
          <p:nvPr>
            <p:ph type="body" idx="5"/>
          </p:nvPr>
        </p:nvSpPr>
        <p:spPr>
          <a:xfrm>
            <a:off x="2079364" y="1254914"/>
            <a:ext cx="2743200" cy="338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600"/>
              <a:buFont typeface="Arial"/>
              <a:buNone/>
              <a:defRPr sz="16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66" name="Google Shape;266;p18"/>
          <p:cNvSpPr txBox="1">
            <a:spLocks noGrp="1"/>
          </p:cNvSpPr>
          <p:nvPr>
            <p:ph type="body" idx="6"/>
          </p:nvPr>
        </p:nvSpPr>
        <p:spPr>
          <a:xfrm>
            <a:off x="2079364" y="1831498"/>
            <a:ext cx="2743200" cy="276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67" name="Google Shape;267;p18"/>
          <p:cNvSpPr txBox="1">
            <a:spLocks noGrp="1"/>
          </p:cNvSpPr>
          <p:nvPr>
            <p:ph type="body" idx="7"/>
          </p:nvPr>
        </p:nvSpPr>
        <p:spPr>
          <a:xfrm>
            <a:off x="2079364" y="3245000"/>
            <a:ext cx="2743200" cy="411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000"/>
              <a:buFont typeface="Arial"/>
              <a:buNone/>
              <a:defRPr sz="2000" b="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68" name="Google Shape;268;p18"/>
          <p:cNvSpPr txBox="1">
            <a:spLocks noGrp="1"/>
          </p:cNvSpPr>
          <p:nvPr>
            <p:ph type="body" idx="8"/>
          </p:nvPr>
        </p:nvSpPr>
        <p:spPr>
          <a:xfrm>
            <a:off x="2079364" y="3724706"/>
            <a:ext cx="2743200" cy="338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600"/>
              <a:buFont typeface="Arial"/>
              <a:buNone/>
              <a:defRPr sz="16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69" name="Google Shape;269;p18"/>
          <p:cNvSpPr txBox="1">
            <a:spLocks noGrp="1"/>
          </p:cNvSpPr>
          <p:nvPr>
            <p:ph type="body" idx="9"/>
          </p:nvPr>
        </p:nvSpPr>
        <p:spPr>
          <a:xfrm>
            <a:off x="2079364" y="4052427"/>
            <a:ext cx="2743200" cy="276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70" name="Google Shape;270;p18"/>
          <p:cNvSpPr txBox="1">
            <a:spLocks noGrp="1"/>
          </p:cNvSpPr>
          <p:nvPr>
            <p:ph type="body" idx="13"/>
          </p:nvPr>
        </p:nvSpPr>
        <p:spPr>
          <a:xfrm>
            <a:off x="6430724" y="775208"/>
            <a:ext cx="2743200" cy="411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000"/>
              <a:buFont typeface="Arial"/>
              <a:buNone/>
              <a:defRPr sz="2000" b="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71" name="Google Shape;271;p18"/>
          <p:cNvSpPr txBox="1">
            <a:spLocks noGrp="1"/>
          </p:cNvSpPr>
          <p:nvPr>
            <p:ph type="body" idx="14"/>
          </p:nvPr>
        </p:nvSpPr>
        <p:spPr>
          <a:xfrm>
            <a:off x="6430724" y="1254914"/>
            <a:ext cx="2743200" cy="338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600"/>
              <a:buFont typeface="Arial"/>
              <a:buNone/>
              <a:defRPr sz="16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72" name="Google Shape;272;p18"/>
          <p:cNvSpPr txBox="1">
            <a:spLocks noGrp="1"/>
          </p:cNvSpPr>
          <p:nvPr>
            <p:ph type="body" idx="15"/>
          </p:nvPr>
        </p:nvSpPr>
        <p:spPr>
          <a:xfrm>
            <a:off x="6430724" y="1955323"/>
            <a:ext cx="2743200" cy="276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73" name="Google Shape;273;p18"/>
          <p:cNvSpPr>
            <a:spLocks noGrp="1"/>
          </p:cNvSpPr>
          <p:nvPr>
            <p:ph type="pic" idx="16"/>
          </p:nvPr>
        </p:nvSpPr>
        <p:spPr>
          <a:xfrm>
            <a:off x="5107693" y="3196653"/>
            <a:ext cx="1005900" cy="1005000"/>
          </a:xfrm>
          <a:prstGeom prst="ellipse">
            <a:avLst/>
          </a:prstGeom>
          <a:solidFill>
            <a:srgbClr val="BFBFBF"/>
          </a:solidFill>
          <a:ln w="38100" cap="flat" cmpd="sng">
            <a:solidFill>
              <a:schemeClr val="lt1"/>
            </a:solidFill>
            <a:prstDash val="solid"/>
            <a:round/>
            <a:headEnd type="none" w="sm" len="sm"/>
            <a:tailEnd type="none" w="sm" len="sm"/>
          </a:ln>
        </p:spPr>
      </p:sp>
      <p:sp>
        <p:nvSpPr>
          <p:cNvPr id="274" name="Google Shape;274;p18"/>
          <p:cNvSpPr txBox="1">
            <a:spLocks noGrp="1"/>
          </p:cNvSpPr>
          <p:nvPr>
            <p:ph type="body" idx="17"/>
          </p:nvPr>
        </p:nvSpPr>
        <p:spPr>
          <a:xfrm>
            <a:off x="6430724" y="3245000"/>
            <a:ext cx="2743200" cy="4116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2000"/>
              <a:buFont typeface="Arial"/>
              <a:buNone/>
              <a:defRPr sz="2000" b="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75" name="Google Shape;275;p18"/>
          <p:cNvSpPr txBox="1">
            <a:spLocks noGrp="1"/>
          </p:cNvSpPr>
          <p:nvPr>
            <p:ph type="body" idx="18"/>
          </p:nvPr>
        </p:nvSpPr>
        <p:spPr>
          <a:xfrm>
            <a:off x="6430724" y="3724706"/>
            <a:ext cx="2743200" cy="338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600"/>
              <a:buFont typeface="Arial"/>
              <a:buNone/>
              <a:defRPr sz="16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276" name="Google Shape;276;p18"/>
          <p:cNvSpPr txBox="1">
            <a:spLocks noGrp="1"/>
          </p:cNvSpPr>
          <p:nvPr>
            <p:ph type="body" idx="19"/>
          </p:nvPr>
        </p:nvSpPr>
        <p:spPr>
          <a:xfrm>
            <a:off x="6430724" y="4052427"/>
            <a:ext cx="2743200" cy="2769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600"/>
              </a:spcBef>
              <a:spcAft>
                <a:spcPts val="0"/>
              </a:spcAft>
              <a:buSzPts val="1200"/>
              <a:buFont typeface="Arial"/>
              <a:buNone/>
              <a:defRPr sz="1200">
                <a:solidFill>
                  <a:schemeClr val="lt1"/>
                </a:solidFill>
              </a:defRPr>
            </a:lvl1pPr>
            <a:lvl2pPr marL="914400" lvl="1" indent="-228600" algn="l">
              <a:lnSpc>
                <a:spcPct val="100000"/>
              </a:lnSpc>
              <a:spcBef>
                <a:spcPts val="600"/>
              </a:spcBef>
              <a:spcAft>
                <a:spcPts val="0"/>
              </a:spcAft>
              <a:buSzPts val="1100"/>
              <a:buFont typeface="Arial"/>
              <a:buNone/>
              <a:defRPr sz="1100"/>
            </a:lvl2pPr>
            <a:lvl3pPr marL="1371600" lvl="2" indent="-228600" algn="l">
              <a:lnSpc>
                <a:spcPct val="100000"/>
              </a:lnSpc>
              <a:spcBef>
                <a:spcPts val="600"/>
              </a:spcBef>
              <a:spcAft>
                <a:spcPts val="0"/>
              </a:spcAft>
              <a:buSzPts val="1100"/>
              <a:buFont typeface="Arial"/>
              <a:buNone/>
              <a:defRPr sz="1100"/>
            </a:lvl3pPr>
            <a:lvl4pPr marL="1828800" lvl="3" indent="-228600" algn="l">
              <a:lnSpc>
                <a:spcPct val="100000"/>
              </a:lnSpc>
              <a:spcBef>
                <a:spcPts val="600"/>
              </a:spcBef>
              <a:spcAft>
                <a:spcPts val="0"/>
              </a:spcAft>
              <a:buSzPts val="1100"/>
              <a:buFont typeface="Arial"/>
              <a:buNone/>
              <a:defRPr sz="1100"/>
            </a:lvl4pPr>
            <a:lvl5pPr marL="2286000" lvl="4" indent="-228600" algn="l">
              <a:lnSpc>
                <a:spcPct val="100000"/>
              </a:lnSpc>
              <a:spcBef>
                <a:spcPts val="220"/>
              </a:spcBef>
              <a:spcAft>
                <a:spcPts val="0"/>
              </a:spcAft>
              <a:buSzPts val="1100"/>
              <a:buFont typeface="Arial"/>
              <a:buNone/>
              <a:defRPr sz="11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grpSp>
        <p:nvGrpSpPr>
          <p:cNvPr id="277" name="Google Shape;277;p18"/>
          <p:cNvGrpSpPr/>
          <p:nvPr/>
        </p:nvGrpSpPr>
        <p:grpSpPr>
          <a:xfrm>
            <a:off x="2334915" y="1156324"/>
            <a:ext cx="691374" cy="18288"/>
            <a:chOff x="3842851" y="2453321"/>
            <a:chExt cx="691374" cy="18288"/>
          </a:xfrm>
        </p:grpSpPr>
        <p:sp>
          <p:nvSpPr>
            <p:cNvPr id="278" name="Google Shape;278;p18"/>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79" name="Google Shape;279;p18"/>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80" name="Google Shape;280;p18"/>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grpSp>
        <p:nvGrpSpPr>
          <p:cNvPr id="281" name="Google Shape;281;p18"/>
          <p:cNvGrpSpPr/>
          <p:nvPr/>
        </p:nvGrpSpPr>
        <p:grpSpPr>
          <a:xfrm>
            <a:off x="2334915" y="3626116"/>
            <a:ext cx="691374" cy="18288"/>
            <a:chOff x="3842851" y="2453321"/>
            <a:chExt cx="691374" cy="18288"/>
          </a:xfrm>
        </p:grpSpPr>
        <p:sp>
          <p:nvSpPr>
            <p:cNvPr id="282" name="Google Shape;282;p18"/>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83" name="Google Shape;283;p18"/>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84" name="Google Shape;284;p18"/>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grpSp>
        <p:nvGrpSpPr>
          <p:cNvPr id="285" name="Google Shape;285;p18"/>
          <p:cNvGrpSpPr/>
          <p:nvPr/>
        </p:nvGrpSpPr>
        <p:grpSpPr>
          <a:xfrm>
            <a:off x="6762475" y="1156324"/>
            <a:ext cx="691374" cy="18288"/>
            <a:chOff x="3842851" y="2453321"/>
            <a:chExt cx="691374" cy="18288"/>
          </a:xfrm>
        </p:grpSpPr>
        <p:sp>
          <p:nvSpPr>
            <p:cNvPr id="286" name="Google Shape;286;p18"/>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87" name="Google Shape;287;p18"/>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88" name="Google Shape;288;p18"/>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grpSp>
        <p:nvGrpSpPr>
          <p:cNvPr id="289" name="Google Shape;289;p18"/>
          <p:cNvGrpSpPr/>
          <p:nvPr/>
        </p:nvGrpSpPr>
        <p:grpSpPr>
          <a:xfrm>
            <a:off x="6762475" y="3626116"/>
            <a:ext cx="691374" cy="18288"/>
            <a:chOff x="3842851" y="2453321"/>
            <a:chExt cx="691374" cy="18288"/>
          </a:xfrm>
        </p:grpSpPr>
        <p:sp>
          <p:nvSpPr>
            <p:cNvPr id="290" name="Google Shape;290;p18"/>
            <p:cNvSpPr/>
            <p:nvPr/>
          </p:nvSpPr>
          <p:spPr>
            <a:xfrm rot="-5400000">
              <a:off x="3948936"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91" name="Google Shape;291;p18"/>
            <p:cNvSpPr/>
            <p:nvPr/>
          </p:nvSpPr>
          <p:spPr>
            <a:xfrm rot="-5400000">
              <a:off x="4179394"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sp>
          <p:nvSpPr>
            <p:cNvPr id="292" name="Google Shape;292;p18"/>
            <p:cNvSpPr/>
            <p:nvPr/>
          </p:nvSpPr>
          <p:spPr>
            <a:xfrm rot="-5400000">
              <a:off x="4409852" y="2347236"/>
              <a:ext cx="18288" cy="230458"/>
            </a:xfrm>
            <a:prstGeom prst="rect">
              <a:avLst/>
            </a:prstGeom>
            <a:solidFill>
              <a:schemeClr val="dk2"/>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1600"/>
                <a:buFont typeface="Arial"/>
                <a:buNone/>
              </a:pPr>
              <a:endParaRPr sz="1600" b="0" i="0" u="none" strike="noStrike" cap="none">
                <a:solidFill>
                  <a:schemeClr val="accent1"/>
                </a:solidFill>
                <a:latin typeface="Arial"/>
                <a:ea typeface="Arial"/>
                <a:cs typeface="Arial"/>
                <a:sym typeface="Arial"/>
              </a:endParaRPr>
            </a:p>
          </p:txBody>
        </p:sp>
      </p:grpSp>
      <p:sp>
        <p:nvSpPr>
          <p:cNvPr id="293" name="Google Shape;293;p18"/>
          <p:cNvSpPr txBox="1">
            <a:spLocks noGrp="1"/>
          </p:cNvSpPr>
          <p:nvPr>
            <p:ph type="ftr" idx="11"/>
          </p:nvPr>
        </p:nvSpPr>
        <p:spPr>
          <a:xfrm>
            <a:off x="395075" y="4725400"/>
            <a:ext cx="28083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294" name="Google Shape;294;p18"/>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8"/>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296" name="Google Shape;296;p18"/>
          <p:cNvPicPr preferRelativeResize="0"/>
          <p:nvPr/>
        </p:nvPicPr>
        <p:blipFill rotWithShape="1">
          <a:blip r:embed="rId3">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Light">
  <p:cSld name="Section Title_1">
    <p:bg>
      <p:bgPr>
        <a:solidFill>
          <a:schemeClr val="lt1"/>
        </a:solidFill>
        <a:effectLst/>
      </p:bgPr>
    </p:bg>
    <p:spTree>
      <p:nvGrpSpPr>
        <p:cNvPr id="1" name="Shape 297"/>
        <p:cNvGrpSpPr/>
        <p:nvPr/>
      </p:nvGrpSpPr>
      <p:grpSpPr>
        <a:xfrm>
          <a:off x="0" y="0"/>
          <a:ext cx="0" cy="0"/>
          <a:chOff x="0" y="0"/>
          <a:chExt cx="0" cy="0"/>
        </a:xfrm>
      </p:grpSpPr>
      <p:sp>
        <p:nvSpPr>
          <p:cNvPr id="298" name="Google Shape;298;p19"/>
          <p:cNvSpPr txBox="1">
            <a:spLocks noGrp="1"/>
          </p:cNvSpPr>
          <p:nvPr>
            <p:ph type="ctrTitle"/>
          </p:nvPr>
        </p:nvSpPr>
        <p:spPr>
          <a:xfrm>
            <a:off x="403650" y="403225"/>
            <a:ext cx="2533200" cy="4322100"/>
          </a:xfrm>
          <a:prstGeom prst="rect">
            <a:avLst/>
          </a:prstGeom>
          <a:noFill/>
          <a:ln>
            <a:noFill/>
          </a:ln>
        </p:spPr>
        <p:txBody>
          <a:bodyPr spcFirstLastPara="1" wrap="square" lIns="0" tIns="0" rIns="0" bIns="0" anchor="ctr" anchorCtr="0">
            <a:noAutofit/>
          </a:bodyPr>
          <a:lstStyle>
            <a:lvl1pPr lvl="0"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1pPr>
            <a:lvl2pPr lvl="1"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2pPr>
            <a:lvl3pPr lvl="2"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3pPr>
            <a:lvl4pPr lvl="3"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4pPr>
            <a:lvl5pPr lvl="4"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5pPr>
            <a:lvl6pPr lvl="5"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6pPr>
            <a:lvl7pPr lvl="6"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7pPr>
            <a:lvl8pPr lvl="7"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8pPr>
            <a:lvl9pPr lvl="8" algn="r">
              <a:lnSpc>
                <a:spcPct val="100000"/>
              </a:lnSpc>
              <a:spcBef>
                <a:spcPts val="0"/>
              </a:spcBef>
              <a:spcAft>
                <a:spcPts val="0"/>
              </a:spcAft>
              <a:buClr>
                <a:schemeClr val="dk1"/>
              </a:buClr>
              <a:buSzPts val="4800"/>
              <a:buFont typeface="Montserrat ExtraBold"/>
              <a:buNone/>
              <a:defRPr sz="4800">
                <a:solidFill>
                  <a:schemeClr val="dk1"/>
                </a:solidFill>
                <a:latin typeface="Montserrat ExtraBold"/>
                <a:ea typeface="Montserrat ExtraBold"/>
                <a:cs typeface="Montserrat ExtraBold"/>
                <a:sym typeface="Montserrat ExtraBold"/>
              </a:defRPr>
            </a:lvl9pPr>
          </a:lstStyle>
          <a:p>
            <a:r>
              <a:rPr lang="fr-FR"/>
              <a:t>Modifiez le style du titre</a:t>
            </a:r>
            <a:endParaRPr/>
          </a:p>
        </p:txBody>
      </p:sp>
      <p:sp>
        <p:nvSpPr>
          <p:cNvPr id="299" name="Google Shape;299;p19"/>
          <p:cNvSpPr txBox="1">
            <a:spLocks noGrp="1"/>
          </p:cNvSpPr>
          <p:nvPr>
            <p:ph type="subTitle" idx="1"/>
          </p:nvPr>
        </p:nvSpPr>
        <p:spPr>
          <a:xfrm>
            <a:off x="3279775" y="403225"/>
            <a:ext cx="5235600" cy="43221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2400"/>
              <a:buNone/>
              <a:defRPr sz="2400"/>
            </a:lvl1pPr>
            <a:lvl2pPr lvl="1" algn="l">
              <a:lnSpc>
                <a:spcPct val="100000"/>
              </a:lnSpc>
              <a:spcBef>
                <a:spcPts val="600"/>
              </a:spcBef>
              <a:spcAft>
                <a:spcPts val="0"/>
              </a:spcAft>
              <a:buClr>
                <a:schemeClr val="dk1"/>
              </a:buClr>
              <a:buSzPts val="2400"/>
              <a:buChar char="‒"/>
              <a:defRPr sz="2400"/>
            </a:lvl2pPr>
            <a:lvl3pPr lvl="2" algn="l">
              <a:lnSpc>
                <a:spcPct val="100000"/>
              </a:lnSpc>
              <a:spcBef>
                <a:spcPts val="600"/>
              </a:spcBef>
              <a:spcAft>
                <a:spcPts val="0"/>
              </a:spcAft>
              <a:buClr>
                <a:schemeClr val="dk1"/>
              </a:buClr>
              <a:buSzPts val="2400"/>
              <a:buChar char="•"/>
              <a:defRPr sz="2400"/>
            </a:lvl3pPr>
            <a:lvl4pPr lvl="3" algn="l">
              <a:lnSpc>
                <a:spcPct val="100000"/>
              </a:lnSpc>
              <a:spcBef>
                <a:spcPts val="600"/>
              </a:spcBef>
              <a:spcAft>
                <a:spcPts val="0"/>
              </a:spcAft>
              <a:buClr>
                <a:schemeClr val="dk1"/>
              </a:buClr>
              <a:buSzPts val="2400"/>
              <a:buChar char="–"/>
              <a:defRPr sz="2400">
                <a:solidFill>
                  <a:schemeClr val="dk1"/>
                </a:solidFill>
              </a:defRPr>
            </a:lvl4pPr>
            <a:lvl5pPr lvl="4" algn="l">
              <a:lnSpc>
                <a:spcPct val="100000"/>
              </a:lnSpc>
              <a:spcBef>
                <a:spcPts val="360"/>
              </a:spcBef>
              <a:spcAft>
                <a:spcPts val="0"/>
              </a:spcAft>
              <a:buClr>
                <a:schemeClr val="dk1"/>
              </a:buClr>
              <a:buSzPts val="2400"/>
              <a:buChar char="»"/>
              <a:defRPr sz="2400">
                <a:solidFill>
                  <a:schemeClr val="dk1"/>
                </a:solidFill>
              </a:defRPr>
            </a:lvl5pPr>
            <a:lvl6pPr lvl="5" algn="l">
              <a:lnSpc>
                <a:spcPct val="100000"/>
              </a:lnSpc>
              <a:spcBef>
                <a:spcPts val="360"/>
              </a:spcBef>
              <a:spcAft>
                <a:spcPts val="0"/>
              </a:spcAft>
              <a:buSzPts val="2400"/>
              <a:buChar char="•"/>
              <a:defRPr sz="2400"/>
            </a:lvl6pPr>
            <a:lvl7pPr lvl="6" algn="l">
              <a:lnSpc>
                <a:spcPct val="100000"/>
              </a:lnSpc>
              <a:spcBef>
                <a:spcPts val="360"/>
              </a:spcBef>
              <a:spcAft>
                <a:spcPts val="0"/>
              </a:spcAft>
              <a:buSzPts val="2400"/>
              <a:buChar char="•"/>
              <a:defRPr sz="2400"/>
            </a:lvl7pPr>
            <a:lvl8pPr lvl="7" algn="l">
              <a:lnSpc>
                <a:spcPct val="100000"/>
              </a:lnSpc>
              <a:spcBef>
                <a:spcPts val="360"/>
              </a:spcBef>
              <a:spcAft>
                <a:spcPts val="0"/>
              </a:spcAft>
              <a:buSzPts val="2400"/>
              <a:buChar char="•"/>
              <a:defRPr sz="2400"/>
            </a:lvl8pPr>
            <a:lvl9pPr lvl="8" algn="l">
              <a:lnSpc>
                <a:spcPct val="100000"/>
              </a:lnSpc>
              <a:spcBef>
                <a:spcPts val="360"/>
              </a:spcBef>
              <a:spcAft>
                <a:spcPts val="0"/>
              </a:spcAft>
              <a:buSzPts val="2400"/>
              <a:buChar char="•"/>
              <a:defRPr sz="2400"/>
            </a:lvl9pPr>
          </a:lstStyle>
          <a:p>
            <a:r>
              <a:rPr lang="fr-FR"/>
              <a:t>Modifiez le style des sous-titres du masque</a:t>
            </a:r>
            <a:endParaRPr/>
          </a:p>
        </p:txBody>
      </p:sp>
      <p:sp>
        <p:nvSpPr>
          <p:cNvPr id="300" name="Google Shape;300;p19"/>
          <p:cNvSpPr txBox="1">
            <a:spLocks noGrp="1"/>
          </p:cNvSpPr>
          <p:nvPr>
            <p:ph type="ftr" idx="11"/>
          </p:nvPr>
        </p:nvSpPr>
        <p:spPr>
          <a:xfrm>
            <a:off x="395075" y="4725400"/>
            <a:ext cx="28083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01" name="Google Shape;301;p19"/>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2">
  <p:cSld name="Section Title-2">
    <p:bg>
      <p:bgPr>
        <a:solidFill>
          <a:schemeClr val="dk1"/>
        </a:solidFill>
        <a:effectLst/>
      </p:bgPr>
    </p:bg>
    <p:spTree>
      <p:nvGrpSpPr>
        <p:cNvPr id="1" name="Shape 302"/>
        <p:cNvGrpSpPr/>
        <p:nvPr/>
      </p:nvGrpSpPr>
      <p:grpSpPr>
        <a:xfrm>
          <a:off x="0" y="0"/>
          <a:ext cx="0" cy="0"/>
          <a:chOff x="0" y="0"/>
          <a:chExt cx="0" cy="0"/>
        </a:xfrm>
      </p:grpSpPr>
      <p:sp>
        <p:nvSpPr>
          <p:cNvPr id="303" name="Google Shape;303;p20"/>
          <p:cNvSpPr txBox="1">
            <a:spLocks noGrp="1"/>
          </p:cNvSpPr>
          <p:nvPr>
            <p:ph type="ctrTitle"/>
          </p:nvPr>
        </p:nvSpPr>
        <p:spPr>
          <a:xfrm>
            <a:off x="403650" y="1300950"/>
            <a:ext cx="8328600" cy="15762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Clr>
                <a:schemeClr val="lt1"/>
              </a:buClr>
              <a:buSzPts val="2800"/>
              <a:buFont typeface="Arial"/>
              <a:buNone/>
              <a:defRPr sz="2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304" name="Google Shape;304;p20"/>
          <p:cNvSpPr txBox="1">
            <a:spLocks noGrp="1"/>
          </p:cNvSpPr>
          <p:nvPr>
            <p:ph type="subTitle" idx="1"/>
          </p:nvPr>
        </p:nvSpPr>
        <p:spPr>
          <a:xfrm>
            <a:off x="395075" y="3125675"/>
            <a:ext cx="8328600" cy="548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400">
                <a:solidFill>
                  <a:schemeClr val="lt1"/>
                </a:solidFill>
              </a:defRPr>
            </a:lvl1pPr>
            <a:lvl2pPr lvl="1" algn="l">
              <a:lnSpc>
                <a:spcPct val="100000"/>
              </a:lnSpc>
              <a:spcBef>
                <a:spcPts val="600"/>
              </a:spcBef>
              <a:spcAft>
                <a:spcPts val="0"/>
              </a:spcAft>
              <a:buSzPts val="1800"/>
              <a:buChar char="‒"/>
              <a:defRPr/>
            </a:lvl2pPr>
            <a:lvl3pPr lvl="2" algn="l">
              <a:lnSpc>
                <a:spcPct val="100000"/>
              </a:lnSpc>
              <a:spcBef>
                <a:spcPts val="600"/>
              </a:spcBef>
              <a:spcAft>
                <a:spcPts val="0"/>
              </a:spcAft>
              <a:buSzPts val="1800"/>
              <a:buChar char="•"/>
              <a:defRPr/>
            </a:lvl3pPr>
            <a:lvl4pPr lvl="3" algn="l">
              <a:lnSpc>
                <a:spcPct val="100000"/>
              </a:lnSpc>
              <a:spcBef>
                <a:spcPts val="600"/>
              </a:spcBef>
              <a:spcAft>
                <a:spcPts val="0"/>
              </a:spcAft>
              <a:buSzPts val="1800"/>
              <a:buChar char="–"/>
              <a:defRPr/>
            </a:lvl4pPr>
            <a:lvl5pPr lvl="4" algn="l">
              <a:lnSpc>
                <a:spcPct val="100000"/>
              </a:lnSpc>
              <a:spcBef>
                <a:spcPts val="360"/>
              </a:spcBef>
              <a:spcAft>
                <a:spcPts val="0"/>
              </a:spcAft>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r>
              <a:rPr lang="fr-FR"/>
              <a:t>Modifiez le style des sous-titres du masque</a:t>
            </a:r>
            <a:endParaRPr/>
          </a:p>
        </p:txBody>
      </p:sp>
      <p:sp>
        <p:nvSpPr>
          <p:cNvPr id="305" name="Google Shape;305;p20"/>
          <p:cNvSpPr txBox="1">
            <a:spLocks noGrp="1"/>
          </p:cNvSpPr>
          <p:nvPr>
            <p:ph type="ftr" idx="11"/>
          </p:nvPr>
        </p:nvSpPr>
        <p:spPr>
          <a:xfrm>
            <a:off x="395075" y="4725400"/>
            <a:ext cx="2808300" cy="323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rgbClr val="9C9C9C"/>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06" name="Google Shape;306;p20"/>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0"/>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308" name="Google Shape;308;p20"/>
          <p:cNvPicPr preferRelativeResize="0"/>
          <p:nvPr/>
        </p:nvPicPr>
        <p:blipFill rotWithShape="1">
          <a:blip r:embed="rId2">
            <a:alphaModFix/>
          </a:blip>
          <a:srcRect/>
          <a:stretch/>
        </p:blipFill>
        <p:spPr>
          <a:xfrm>
            <a:off x="186938" y="4838531"/>
            <a:ext cx="142715" cy="99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mparison-2">
  <p:cSld name="Title and Comparison-2">
    <p:bg>
      <p:bgPr>
        <a:solidFill>
          <a:schemeClr val="dk1"/>
        </a:solidFill>
        <a:effectLst/>
      </p:bgPr>
    </p:bg>
    <p:spTree>
      <p:nvGrpSpPr>
        <p:cNvPr id="1" name="Shape 334"/>
        <p:cNvGrpSpPr/>
        <p:nvPr/>
      </p:nvGrpSpPr>
      <p:grpSpPr>
        <a:xfrm>
          <a:off x="0" y="0"/>
          <a:ext cx="0" cy="0"/>
          <a:chOff x="0" y="0"/>
          <a:chExt cx="0" cy="0"/>
        </a:xfrm>
      </p:grpSpPr>
      <p:sp>
        <p:nvSpPr>
          <p:cNvPr id="335" name="Google Shape;335;p24"/>
          <p:cNvSpPr txBox="1">
            <a:spLocks noGrp="1"/>
          </p:cNvSpPr>
          <p:nvPr>
            <p:ph type="body" idx="1"/>
          </p:nvPr>
        </p:nvSpPr>
        <p:spPr>
          <a:xfrm>
            <a:off x="403650" y="1245350"/>
            <a:ext cx="3984000" cy="397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accent1"/>
              </a:buClr>
              <a:buSzPts val="1800"/>
              <a:buNone/>
              <a:defRPr sz="1800" b="0">
                <a:solidFill>
                  <a:schemeClr val="accent1"/>
                </a:solidFill>
              </a:defRPr>
            </a:lvl1pPr>
            <a:lvl2pPr marL="914400" lvl="1" indent="-228600" algn="l">
              <a:lnSpc>
                <a:spcPct val="100000"/>
              </a:lnSpc>
              <a:spcBef>
                <a:spcPts val="600"/>
              </a:spcBef>
              <a:spcAft>
                <a:spcPts val="0"/>
              </a:spcAft>
              <a:buClr>
                <a:schemeClr val="accent1"/>
              </a:buClr>
              <a:buSzPts val="1800"/>
              <a:buNone/>
              <a:defRPr>
                <a:solidFill>
                  <a:schemeClr val="accent1"/>
                </a:solidFill>
              </a:defRPr>
            </a:lvl2pPr>
            <a:lvl3pPr marL="1371600" lvl="2" indent="-342900" algn="l">
              <a:lnSpc>
                <a:spcPct val="100000"/>
              </a:lnSpc>
              <a:spcBef>
                <a:spcPts val="600"/>
              </a:spcBef>
              <a:spcAft>
                <a:spcPts val="0"/>
              </a:spcAft>
              <a:buClr>
                <a:schemeClr val="accent1"/>
              </a:buClr>
              <a:buSzPts val="1800"/>
              <a:buChar char="•"/>
              <a:defRPr>
                <a:solidFill>
                  <a:schemeClr val="accent1"/>
                </a:solidFill>
              </a:defRPr>
            </a:lvl3pPr>
            <a:lvl4pPr marL="1828800" lvl="3" indent="-342900" algn="l">
              <a:lnSpc>
                <a:spcPct val="100000"/>
              </a:lnSpc>
              <a:spcBef>
                <a:spcPts val="600"/>
              </a:spcBef>
              <a:spcAft>
                <a:spcPts val="0"/>
              </a:spcAft>
              <a:buClr>
                <a:schemeClr val="accent1"/>
              </a:buClr>
              <a:buSzPts val="1800"/>
              <a:buChar char="–"/>
              <a:defRPr>
                <a:solidFill>
                  <a:schemeClr val="accent1"/>
                </a:solidFill>
              </a:defRPr>
            </a:lvl4pPr>
            <a:lvl5pPr marL="2286000" lvl="4" indent="-342900" algn="l">
              <a:lnSpc>
                <a:spcPct val="100000"/>
              </a:lnSpc>
              <a:spcBef>
                <a:spcPts val="360"/>
              </a:spcBef>
              <a:spcAft>
                <a:spcPts val="0"/>
              </a:spcAft>
              <a:buClr>
                <a:schemeClr val="accent1"/>
              </a:buClr>
              <a:buSzPts val="1800"/>
              <a:buChar char="»"/>
              <a:defRPr>
                <a:solidFill>
                  <a:schemeClr val="accent1"/>
                </a:solidFill>
              </a:defRPr>
            </a:lvl5pPr>
            <a:lvl6pPr marL="2743200" lvl="5" indent="-342900" algn="l">
              <a:lnSpc>
                <a:spcPct val="100000"/>
              </a:lnSpc>
              <a:spcBef>
                <a:spcPts val="360"/>
              </a:spcBef>
              <a:spcAft>
                <a:spcPts val="0"/>
              </a:spcAft>
              <a:buClr>
                <a:schemeClr val="accent1"/>
              </a:buClr>
              <a:buSzPts val="1800"/>
              <a:buChar char="•"/>
              <a:defRPr>
                <a:solidFill>
                  <a:schemeClr val="accent1"/>
                </a:solidFill>
              </a:defRPr>
            </a:lvl6pPr>
            <a:lvl7pPr marL="3200400" lvl="6" indent="-342900" algn="l">
              <a:lnSpc>
                <a:spcPct val="100000"/>
              </a:lnSpc>
              <a:spcBef>
                <a:spcPts val="360"/>
              </a:spcBef>
              <a:spcAft>
                <a:spcPts val="0"/>
              </a:spcAft>
              <a:buClr>
                <a:schemeClr val="accent1"/>
              </a:buClr>
              <a:buSzPts val="1800"/>
              <a:buChar char="•"/>
              <a:defRPr>
                <a:solidFill>
                  <a:schemeClr val="accent1"/>
                </a:solidFill>
              </a:defRPr>
            </a:lvl7pPr>
            <a:lvl8pPr marL="3657600" lvl="7" indent="-342900" algn="l">
              <a:lnSpc>
                <a:spcPct val="100000"/>
              </a:lnSpc>
              <a:spcBef>
                <a:spcPts val="360"/>
              </a:spcBef>
              <a:spcAft>
                <a:spcPts val="0"/>
              </a:spcAft>
              <a:buClr>
                <a:schemeClr val="accent1"/>
              </a:buClr>
              <a:buSzPts val="1800"/>
              <a:buChar char="•"/>
              <a:defRPr>
                <a:solidFill>
                  <a:schemeClr val="accent1"/>
                </a:solidFill>
              </a:defRPr>
            </a:lvl8pPr>
            <a:lvl9pPr marL="4114800" lvl="8" indent="-342900" algn="l">
              <a:lnSpc>
                <a:spcPct val="100000"/>
              </a:lnSpc>
              <a:spcBef>
                <a:spcPts val="360"/>
              </a:spcBef>
              <a:spcAft>
                <a:spcPts val="0"/>
              </a:spcAft>
              <a:buClr>
                <a:schemeClr val="accent1"/>
              </a:buClr>
              <a:buSzPts val="1800"/>
              <a:buChar char="•"/>
              <a:defRPr>
                <a:solidFill>
                  <a:schemeClr val="accent1"/>
                </a:solidFill>
              </a:defRPr>
            </a:lvl9pPr>
          </a:lstStyle>
          <a:p>
            <a:pPr lvl="0"/>
            <a:r>
              <a:rPr lang="fr-FR"/>
              <a:t>Cliquez pour modifier les styles du texte du masque</a:t>
            </a:r>
          </a:p>
        </p:txBody>
      </p:sp>
      <p:sp>
        <p:nvSpPr>
          <p:cNvPr id="336" name="Google Shape;336;p24"/>
          <p:cNvSpPr txBox="1">
            <a:spLocks noGrp="1"/>
          </p:cNvSpPr>
          <p:nvPr>
            <p:ph type="body" idx="2"/>
          </p:nvPr>
        </p:nvSpPr>
        <p:spPr>
          <a:xfrm>
            <a:off x="4714876" y="2017200"/>
            <a:ext cx="3950100" cy="2708100"/>
          </a:xfrm>
          <a:prstGeom prst="rect">
            <a:avLst/>
          </a:prstGeom>
          <a:noFill/>
          <a:ln>
            <a:noFill/>
          </a:ln>
        </p:spPr>
        <p:txBody>
          <a:bodyPr spcFirstLastPara="1" wrap="square" lIns="0" tIns="0" rIns="0" bIns="0" anchor="t" anchorCtr="0">
            <a:noAutofit/>
          </a:bodyPr>
          <a:lstStyle>
            <a:lvl1pPr marL="457200" lvl="0" indent="-330200" algn="l">
              <a:lnSpc>
                <a:spcPct val="100000"/>
              </a:lnSpc>
              <a:spcBef>
                <a:spcPts val="600"/>
              </a:spcBef>
              <a:spcAft>
                <a:spcPts val="0"/>
              </a:spcAft>
              <a:buClr>
                <a:schemeClr val="lt1"/>
              </a:buClr>
              <a:buSzPts val="1600"/>
              <a:buChar char="•"/>
              <a:defRPr sz="1600">
                <a:solidFill>
                  <a:schemeClr val="lt1"/>
                </a:solidFill>
              </a:defRPr>
            </a:lvl1pPr>
            <a:lvl2pPr marL="914400" lvl="1" indent="-317500" algn="l">
              <a:lnSpc>
                <a:spcPct val="100000"/>
              </a:lnSpc>
              <a:spcBef>
                <a:spcPts val="600"/>
              </a:spcBef>
              <a:spcAft>
                <a:spcPts val="0"/>
              </a:spcAft>
              <a:buClr>
                <a:schemeClr val="lt1"/>
              </a:buClr>
              <a:buSzPts val="1400"/>
              <a:buChar char="‒"/>
              <a:defRPr sz="1400">
                <a:solidFill>
                  <a:schemeClr val="lt1"/>
                </a:solidFill>
              </a:defRPr>
            </a:lvl2pPr>
            <a:lvl3pPr marL="1371600" lvl="2" indent="-304800" algn="l">
              <a:lnSpc>
                <a:spcPct val="100000"/>
              </a:lnSpc>
              <a:spcBef>
                <a:spcPts val="600"/>
              </a:spcBef>
              <a:spcAft>
                <a:spcPts val="0"/>
              </a:spcAft>
              <a:buClr>
                <a:schemeClr val="lt1"/>
              </a:buClr>
              <a:buSzPts val="1200"/>
              <a:buChar char="•"/>
              <a:defRPr sz="1200">
                <a:solidFill>
                  <a:schemeClr val="lt1"/>
                </a:solidFill>
              </a:defRPr>
            </a:lvl3pPr>
            <a:lvl4pPr marL="1828800" lvl="3" indent="-298450" algn="l">
              <a:lnSpc>
                <a:spcPct val="100000"/>
              </a:lnSpc>
              <a:spcBef>
                <a:spcPts val="600"/>
              </a:spcBef>
              <a:spcAft>
                <a:spcPts val="0"/>
              </a:spcAft>
              <a:buClr>
                <a:schemeClr val="lt1"/>
              </a:buClr>
              <a:buSzPts val="1100"/>
              <a:buChar char="o"/>
              <a:defRPr sz="1100">
                <a:solidFill>
                  <a:schemeClr val="lt1"/>
                </a:solidFill>
              </a:defRPr>
            </a:lvl4pPr>
            <a:lvl5pPr marL="2286000" lvl="4" indent="-298450" algn="l">
              <a:lnSpc>
                <a:spcPct val="100000"/>
              </a:lnSpc>
              <a:spcBef>
                <a:spcPts val="600"/>
              </a:spcBef>
              <a:spcAft>
                <a:spcPts val="0"/>
              </a:spcAft>
              <a:buClr>
                <a:schemeClr val="lt1"/>
              </a:buClr>
              <a:buSzPts val="1100"/>
              <a:buChar char="◆"/>
              <a:defRPr sz="11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37" name="Google Shape;337;p24"/>
          <p:cNvSpPr txBox="1">
            <a:spLocks noGrp="1"/>
          </p:cNvSpPr>
          <p:nvPr>
            <p:ph type="body" idx="3"/>
          </p:nvPr>
        </p:nvSpPr>
        <p:spPr>
          <a:xfrm>
            <a:off x="4773475" y="1245350"/>
            <a:ext cx="3950100" cy="4050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600"/>
              </a:spcBef>
              <a:spcAft>
                <a:spcPts val="0"/>
              </a:spcAft>
              <a:buClr>
                <a:schemeClr val="accent1"/>
              </a:buClr>
              <a:buSzPts val="1800"/>
              <a:buNone/>
              <a:defRPr sz="1800" b="0">
                <a:solidFill>
                  <a:schemeClr val="accent1"/>
                </a:solidFill>
              </a:defRPr>
            </a:lvl1pPr>
            <a:lvl2pPr marL="914400" lvl="1" indent="-342900" algn="l">
              <a:lnSpc>
                <a:spcPct val="100000"/>
              </a:lnSpc>
              <a:spcBef>
                <a:spcPts val="600"/>
              </a:spcBef>
              <a:spcAft>
                <a:spcPts val="0"/>
              </a:spcAft>
              <a:buClr>
                <a:schemeClr val="accent1"/>
              </a:buClr>
              <a:buSzPts val="1800"/>
              <a:buChar char="‒"/>
              <a:defRPr>
                <a:solidFill>
                  <a:schemeClr val="accent1"/>
                </a:solidFill>
              </a:defRPr>
            </a:lvl2pPr>
            <a:lvl3pPr marL="1371600" lvl="2" indent="-342900" algn="l">
              <a:lnSpc>
                <a:spcPct val="100000"/>
              </a:lnSpc>
              <a:spcBef>
                <a:spcPts val="600"/>
              </a:spcBef>
              <a:spcAft>
                <a:spcPts val="0"/>
              </a:spcAft>
              <a:buClr>
                <a:schemeClr val="accent1"/>
              </a:buClr>
              <a:buSzPts val="1800"/>
              <a:buChar char="•"/>
              <a:defRPr>
                <a:solidFill>
                  <a:schemeClr val="accent1"/>
                </a:solidFill>
              </a:defRPr>
            </a:lvl3pPr>
            <a:lvl4pPr marL="1828800" lvl="3" indent="-342900" algn="l">
              <a:lnSpc>
                <a:spcPct val="100000"/>
              </a:lnSpc>
              <a:spcBef>
                <a:spcPts val="600"/>
              </a:spcBef>
              <a:spcAft>
                <a:spcPts val="0"/>
              </a:spcAft>
              <a:buClr>
                <a:schemeClr val="accent1"/>
              </a:buClr>
              <a:buSzPts val="1800"/>
              <a:buChar char="–"/>
              <a:defRPr>
                <a:solidFill>
                  <a:schemeClr val="accent1"/>
                </a:solidFill>
              </a:defRPr>
            </a:lvl4pPr>
            <a:lvl5pPr marL="2286000" lvl="4" indent="-342900" algn="l">
              <a:lnSpc>
                <a:spcPct val="100000"/>
              </a:lnSpc>
              <a:spcBef>
                <a:spcPts val="360"/>
              </a:spcBef>
              <a:spcAft>
                <a:spcPts val="0"/>
              </a:spcAft>
              <a:buClr>
                <a:schemeClr val="accent1"/>
              </a:buClr>
              <a:buSzPts val="1800"/>
              <a:buChar char="»"/>
              <a:defRPr>
                <a:solidFill>
                  <a:schemeClr val="accent1"/>
                </a:solidFill>
              </a:defRPr>
            </a:lvl5pPr>
            <a:lvl6pPr marL="2743200" lvl="5" indent="-342900" algn="l">
              <a:lnSpc>
                <a:spcPct val="100000"/>
              </a:lnSpc>
              <a:spcBef>
                <a:spcPts val="360"/>
              </a:spcBef>
              <a:spcAft>
                <a:spcPts val="0"/>
              </a:spcAft>
              <a:buClr>
                <a:schemeClr val="accent1"/>
              </a:buClr>
              <a:buSzPts val="1800"/>
              <a:buChar char="•"/>
              <a:defRPr>
                <a:solidFill>
                  <a:schemeClr val="accent1"/>
                </a:solidFill>
              </a:defRPr>
            </a:lvl6pPr>
            <a:lvl7pPr marL="3200400" lvl="6" indent="-342900" algn="l">
              <a:lnSpc>
                <a:spcPct val="100000"/>
              </a:lnSpc>
              <a:spcBef>
                <a:spcPts val="360"/>
              </a:spcBef>
              <a:spcAft>
                <a:spcPts val="0"/>
              </a:spcAft>
              <a:buClr>
                <a:schemeClr val="accent1"/>
              </a:buClr>
              <a:buSzPts val="1800"/>
              <a:buChar char="•"/>
              <a:defRPr>
                <a:solidFill>
                  <a:schemeClr val="accent1"/>
                </a:solidFill>
              </a:defRPr>
            </a:lvl7pPr>
            <a:lvl8pPr marL="3657600" lvl="7" indent="-342900" algn="l">
              <a:lnSpc>
                <a:spcPct val="100000"/>
              </a:lnSpc>
              <a:spcBef>
                <a:spcPts val="360"/>
              </a:spcBef>
              <a:spcAft>
                <a:spcPts val="0"/>
              </a:spcAft>
              <a:buClr>
                <a:schemeClr val="accent1"/>
              </a:buClr>
              <a:buSzPts val="1800"/>
              <a:buChar char="•"/>
              <a:defRPr>
                <a:solidFill>
                  <a:schemeClr val="accent1"/>
                </a:solidFill>
              </a:defRPr>
            </a:lvl8pPr>
            <a:lvl9pPr marL="4114800" lvl="8" indent="-342900" algn="l">
              <a:lnSpc>
                <a:spcPct val="100000"/>
              </a:lnSpc>
              <a:spcBef>
                <a:spcPts val="360"/>
              </a:spcBef>
              <a:spcAft>
                <a:spcPts val="0"/>
              </a:spcAft>
              <a:buClr>
                <a:schemeClr val="accent1"/>
              </a:buClr>
              <a:buSzPts val="1800"/>
              <a:buChar char="•"/>
              <a:defRPr>
                <a:solidFill>
                  <a:schemeClr val="accent1"/>
                </a:solidFill>
              </a:defRPr>
            </a:lvl9pPr>
          </a:lstStyle>
          <a:p>
            <a:pPr lvl="0"/>
            <a:r>
              <a:rPr lang="fr-FR"/>
              <a:t>Cliquez pour modifier les styles du texte du masque</a:t>
            </a:r>
          </a:p>
        </p:txBody>
      </p:sp>
      <p:sp>
        <p:nvSpPr>
          <p:cNvPr id="338" name="Google Shape;338;p24"/>
          <p:cNvSpPr txBox="1">
            <a:spLocks noGrp="1"/>
          </p:cNvSpPr>
          <p:nvPr>
            <p:ph type="body" idx="4"/>
          </p:nvPr>
        </p:nvSpPr>
        <p:spPr>
          <a:xfrm>
            <a:off x="485475" y="2017200"/>
            <a:ext cx="3952800" cy="2708100"/>
          </a:xfrm>
          <a:prstGeom prst="rect">
            <a:avLst/>
          </a:prstGeom>
          <a:noFill/>
          <a:ln>
            <a:noFill/>
          </a:ln>
        </p:spPr>
        <p:txBody>
          <a:bodyPr spcFirstLastPara="1" wrap="square" lIns="0" tIns="0" rIns="0" bIns="0" anchor="t" anchorCtr="0">
            <a:noAutofit/>
          </a:bodyPr>
          <a:lstStyle>
            <a:lvl1pPr marL="457200" lvl="0" indent="-330200" algn="l">
              <a:lnSpc>
                <a:spcPct val="100000"/>
              </a:lnSpc>
              <a:spcBef>
                <a:spcPts val="600"/>
              </a:spcBef>
              <a:spcAft>
                <a:spcPts val="0"/>
              </a:spcAft>
              <a:buClr>
                <a:schemeClr val="lt1"/>
              </a:buClr>
              <a:buSzPts val="1600"/>
              <a:buChar char="•"/>
              <a:defRPr sz="1600">
                <a:solidFill>
                  <a:schemeClr val="lt1"/>
                </a:solidFill>
              </a:defRPr>
            </a:lvl1pPr>
            <a:lvl2pPr marL="914400" lvl="1" indent="-317500" algn="l">
              <a:lnSpc>
                <a:spcPct val="100000"/>
              </a:lnSpc>
              <a:spcBef>
                <a:spcPts val="600"/>
              </a:spcBef>
              <a:spcAft>
                <a:spcPts val="0"/>
              </a:spcAft>
              <a:buClr>
                <a:schemeClr val="lt1"/>
              </a:buClr>
              <a:buSzPts val="1400"/>
              <a:buChar char="‒"/>
              <a:defRPr sz="1400">
                <a:solidFill>
                  <a:schemeClr val="lt1"/>
                </a:solidFill>
              </a:defRPr>
            </a:lvl2pPr>
            <a:lvl3pPr marL="1371600" lvl="2" indent="-304800" algn="l">
              <a:lnSpc>
                <a:spcPct val="100000"/>
              </a:lnSpc>
              <a:spcBef>
                <a:spcPts val="600"/>
              </a:spcBef>
              <a:spcAft>
                <a:spcPts val="0"/>
              </a:spcAft>
              <a:buClr>
                <a:schemeClr val="lt1"/>
              </a:buClr>
              <a:buSzPts val="1200"/>
              <a:buChar char="•"/>
              <a:defRPr sz="1200">
                <a:solidFill>
                  <a:schemeClr val="lt1"/>
                </a:solidFill>
              </a:defRPr>
            </a:lvl3pPr>
            <a:lvl4pPr marL="1828800" lvl="3" indent="-298450" algn="l">
              <a:lnSpc>
                <a:spcPct val="100000"/>
              </a:lnSpc>
              <a:spcBef>
                <a:spcPts val="600"/>
              </a:spcBef>
              <a:spcAft>
                <a:spcPts val="0"/>
              </a:spcAft>
              <a:buClr>
                <a:schemeClr val="lt1"/>
              </a:buClr>
              <a:buSzPts val="1100"/>
              <a:buChar char="o"/>
              <a:defRPr sz="1100">
                <a:solidFill>
                  <a:schemeClr val="lt1"/>
                </a:solidFill>
              </a:defRPr>
            </a:lvl4pPr>
            <a:lvl5pPr marL="2286000" lvl="4" indent="-298450" algn="l">
              <a:lnSpc>
                <a:spcPct val="100000"/>
              </a:lnSpc>
              <a:spcBef>
                <a:spcPts val="600"/>
              </a:spcBef>
              <a:spcAft>
                <a:spcPts val="0"/>
              </a:spcAft>
              <a:buClr>
                <a:schemeClr val="lt1"/>
              </a:buClr>
              <a:buSzPts val="1100"/>
              <a:buChar char="◆"/>
              <a:defRPr sz="1100">
                <a:solidFill>
                  <a:schemeClr val="lt1"/>
                </a:solidFill>
              </a:defRPr>
            </a:lvl5pPr>
            <a:lvl6pPr marL="2743200" lvl="5" indent="-342900" algn="l">
              <a:lnSpc>
                <a:spcPct val="100000"/>
              </a:lnSpc>
              <a:spcBef>
                <a:spcPts val="60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pPr lvl="0"/>
            <a:r>
              <a:rPr lang="fr-FR"/>
              <a:t>Cliquez pour modifier les styles du texte du masque</a:t>
            </a:r>
          </a:p>
        </p:txBody>
      </p:sp>
      <p:sp>
        <p:nvSpPr>
          <p:cNvPr id="339" name="Google Shape;339;p24"/>
          <p:cNvSpPr txBox="1">
            <a:spLocks noGrp="1"/>
          </p:cNvSpPr>
          <p:nvPr>
            <p:ph type="title"/>
          </p:nvPr>
        </p:nvSpPr>
        <p:spPr>
          <a:xfrm>
            <a:off x="403675" y="403975"/>
            <a:ext cx="8319900" cy="5991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lt1"/>
              </a:buClr>
              <a:buSzPts val="28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fr-FR"/>
              <a:t>Modifiez le style du titre</a:t>
            </a:r>
            <a:endParaRPr/>
          </a:p>
        </p:txBody>
      </p:sp>
      <p:sp>
        <p:nvSpPr>
          <p:cNvPr id="340" name="Google Shape;340;p24"/>
          <p:cNvSpPr txBox="1">
            <a:spLocks noGrp="1"/>
          </p:cNvSpPr>
          <p:nvPr>
            <p:ph type="ftr" idx="11"/>
          </p:nvPr>
        </p:nvSpPr>
        <p:spPr>
          <a:xfrm>
            <a:off x="403650" y="4725400"/>
            <a:ext cx="2532900" cy="31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600"/>
              <a:buNone/>
              <a:defRPr>
                <a:solidFill>
                  <a:schemeClr val="lt1"/>
                </a:solidFill>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a:endParaRPr/>
          </a:p>
        </p:txBody>
      </p:sp>
      <p:sp>
        <p:nvSpPr>
          <p:cNvPr id="341" name="Google Shape;341;p24"/>
          <p:cNvSpPr txBox="1">
            <a:spLocks noGrp="1"/>
          </p:cNvSpPr>
          <p:nvPr>
            <p:ph type="sldNum" idx="12"/>
          </p:nvPr>
        </p:nvSpPr>
        <p:spPr>
          <a:xfrm>
            <a:off x="8723425" y="4749850"/>
            <a:ext cx="382200" cy="291000"/>
          </a:xfrm>
          <a:prstGeom prst="rect">
            <a:avLst/>
          </a:prstGeom>
          <a:noFill/>
          <a:ln>
            <a:noFill/>
          </a:ln>
        </p:spPr>
        <p:txBody>
          <a:bodyPr spcFirstLastPara="1" wrap="square" lIns="0" tIns="0" rIns="0" bIns="0" anchor="ctr" anchorCtr="0">
            <a:noAutofit/>
          </a:bodyPr>
          <a:lstStyle>
            <a:lvl1pPr marL="0" marR="0" lvl="0"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1pPr>
            <a:lvl2pPr marL="0" marR="0" lvl="1"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2pPr>
            <a:lvl3pPr marL="0" marR="0" lvl="2"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3pPr>
            <a:lvl4pPr marL="0" marR="0" lvl="3"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4pPr>
            <a:lvl5pPr marL="0" marR="0" lvl="4"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5pPr>
            <a:lvl6pPr marL="0" marR="0" lvl="5"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6pPr>
            <a:lvl7pPr marL="0" marR="0" lvl="6"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7pPr>
            <a:lvl8pPr marL="0" marR="0" lvl="7"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8pPr>
            <a:lvl9pPr marL="0" marR="0" lvl="8" indent="0" algn="l">
              <a:lnSpc>
                <a:spcPct val="100000"/>
              </a:lnSpc>
              <a:spcBef>
                <a:spcPts val="0"/>
              </a:spcBef>
              <a:spcAft>
                <a:spcPts val="0"/>
              </a:spcAft>
              <a:buClr>
                <a:srgbClr val="000000"/>
              </a:buClr>
              <a:buSzPts val="600"/>
              <a:buFont typeface="Arial"/>
              <a:buNone/>
              <a:defRPr sz="600" b="0" i="0" u="none" strike="noStrike" cap="none">
                <a:solidFill>
                  <a:schemeClr val="lt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
        <p:nvSpPr>
          <p:cNvPr id="342" name="Google Shape;342;p24"/>
          <p:cNvSpPr/>
          <p:nvPr/>
        </p:nvSpPr>
        <p:spPr>
          <a:xfrm rot="-5400000">
            <a:off x="4510425" y="529875"/>
            <a:ext cx="115800" cy="9153600"/>
          </a:xfrm>
          <a:prstGeom prst="rect">
            <a:avLst/>
          </a:prstGeom>
          <a:gradFill>
            <a:gsLst>
              <a:gs pos="0">
                <a:srgbClr val="131313"/>
              </a:gs>
              <a:gs pos="100000">
                <a:srgbClr val="391699"/>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3" name="Google Shape;343;p24"/>
          <p:cNvPicPr preferRelativeResize="0"/>
          <p:nvPr/>
        </p:nvPicPr>
        <p:blipFill rotWithShape="1">
          <a:blip r:embed="rId2">
            <a:alphaModFix/>
          </a:blip>
          <a:srcRect/>
          <a:stretch/>
        </p:blipFill>
        <p:spPr>
          <a:xfrm>
            <a:off x="186938" y="4838531"/>
            <a:ext cx="142715" cy="99175"/>
          </a:xfrm>
          <a:prstGeom prst="rect">
            <a:avLst/>
          </a:prstGeom>
          <a:noFill/>
          <a:ln>
            <a:noFill/>
          </a:ln>
        </p:spPr>
      </p:pic>
      <p:pic>
        <p:nvPicPr>
          <p:cNvPr id="344" name="Google Shape;344;p24"/>
          <p:cNvPicPr preferRelativeResize="0"/>
          <p:nvPr/>
        </p:nvPicPr>
        <p:blipFill>
          <a:blip r:embed="rId3">
            <a:alphaModFix/>
          </a:blip>
          <a:stretch>
            <a:fillRect/>
          </a:stretch>
        </p:blipFill>
        <p:spPr>
          <a:xfrm>
            <a:off x="399100" y="1741910"/>
            <a:ext cx="3941065" cy="140418"/>
          </a:xfrm>
          <a:prstGeom prst="rect">
            <a:avLst/>
          </a:prstGeom>
          <a:noFill/>
          <a:ln>
            <a:noFill/>
          </a:ln>
        </p:spPr>
      </p:pic>
      <p:pic>
        <p:nvPicPr>
          <p:cNvPr id="345" name="Google Shape;345;p24"/>
          <p:cNvPicPr preferRelativeResize="0"/>
          <p:nvPr/>
        </p:nvPicPr>
        <p:blipFill>
          <a:blip r:embed="rId3">
            <a:alphaModFix/>
          </a:blip>
          <a:stretch>
            <a:fillRect/>
          </a:stretch>
        </p:blipFill>
        <p:spPr>
          <a:xfrm>
            <a:off x="4770350" y="1741910"/>
            <a:ext cx="3941065" cy="1404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03650" y="403975"/>
            <a:ext cx="8321400" cy="6018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accent6"/>
              </a:buClr>
              <a:buSzPts val="2800"/>
              <a:buFont typeface="Montserrat ExtraLight"/>
              <a:buNone/>
              <a:defRPr sz="2800" b="0" i="0" u="none" strike="noStrike" cap="none">
                <a:solidFill>
                  <a:schemeClr val="accent6"/>
                </a:solidFill>
                <a:latin typeface="Montserrat ExtraLight"/>
                <a:ea typeface="Montserrat ExtraLight"/>
                <a:cs typeface="Montserrat ExtraLight"/>
                <a:sym typeface="Montserrat ExtraLight"/>
              </a:defRPr>
            </a:lvl1pPr>
            <a:lvl2pPr marR="0" lvl="1" algn="l" rtl="0">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2pPr>
            <a:lvl3pPr marR="0" lvl="2" algn="l" rtl="0">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3pPr>
            <a:lvl4pPr marR="0" lvl="3" algn="l" rtl="0">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4pPr>
            <a:lvl5pPr marR="0" lvl="4" algn="l" rtl="0">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5pPr>
            <a:lvl6pPr marR="0" lvl="5" algn="l" rtl="0">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6pPr>
            <a:lvl7pPr marR="0" lvl="6" algn="l" rtl="0">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7pPr>
            <a:lvl8pPr marR="0" lvl="7" algn="l" rtl="0">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8pPr>
            <a:lvl9pPr marR="0" lvl="8" algn="l" rtl="0">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9pPr>
          </a:lstStyle>
          <a:p>
            <a:endParaRPr/>
          </a:p>
        </p:txBody>
      </p:sp>
      <p:sp>
        <p:nvSpPr>
          <p:cNvPr id="7" name="Google Shape;7;p1"/>
          <p:cNvSpPr txBox="1">
            <a:spLocks noGrp="1"/>
          </p:cNvSpPr>
          <p:nvPr>
            <p:ph type="body" idx="1"/>
          </p:nvPr>
        </p:nvSpPr>
        <p:spPr>
          <a:xfrm>
            <a:off x="402150" y="1245350"/>
            <a:ext cx="8321400" cy="3398100"/>
          </a:xfrm>
          <a:prstGeom prst="rect">
            <a:avLst/>
          </a:prstGeom>
          <a:noFill/>
          <a:ln>
            <a:noFill/>
          </a:ln>
        </p:spPr>
        <p:txBody>
          <a:bodyPr spcFirstLastPara="1" wrap="square" lIns="0" tIns="0" rIns="0" bIns="0" anchor="t" anchorCtr="0">
            <a:noAutofit/>
          </a:bodyPr>
          <a:lstStyle>
            <a:lvl1pPr marL="457200" marR="0" lvl="0" indent="-317500" algn="l" rtl="0">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04800" algn="l" rtl="0">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rtl="0">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rtl="0">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rtl="0">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ftr" idx="11"/>
          </p:nvPr>
        </p:nvSpPr>
        <p:spPr>
          <a:xfrm>
            <a:off x="403650" y="4725400"/>
            <a:ext cx="2532900" cy="2892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600"/>
              <a:buFont typeface="Montserrat"/>
              <a:buNone/>
              <a:defRPr sz="600" b="0" i="0" u="none" strike="noStrike" cap="none">
                <a:solidFill>
                  <a:schemeClr val="dk1"/>
                </a:solidFill>
                <a:latin typeface="Montserrat"/>
                <a:ea typeface="Montserrat"/>
                <a:cs typeface="Montserrat"/>
                <a:sym typeface="Montserrat"/>
              </a:defRPr>
            </a:lvl9pPr>
          </a:lstStyle>
          <a:p>
            <a:endParaRPr/>
          </a:p>
        </p:txBody>
      </p:sp>
      <p:sp>
        <p:nvSpPr>
          <p:cNvPr id="9" name="Google Shape;9;p1"/>
          <p:cNvSpPr txBox="1">
            <a:spLocks noGrp="1"/>
          </p:cNvSpPr>
          <p:nvPr>
            <p:ph type="sldNum" idx="12"/>
          </p:nvPr>
        </p:nvSpPr>
        <p:spPr>
          <a:xfrm>
            <a:off x="8723550" y="4749850"/>
            <a:ext cx="420600" cy="207600"/>
          </a:xfrm>
          <a:prstGeom prst="rect">
            <a:avLst/>
          </a:prstGeom>
          <a:noFill/>
          <a:ln>
            <a:noFill/>
          </a:ln>
        </p:spPr>
        <p:txBody>
          <a:bodyPr spcFirstLastPara="1" wrap="square" lIns="0" tIns="0" rIns="0" bIns="0" anchor="ctr" anchorCtr="0">
            <a:noAutofit/>
          </a:bodyPr>
          <a:lstStyle>
            <a:lvl1pPr marL="0" marR="0" lvl="0" indent="0" algn="l" rtl="0">
              <a:lnSpc>
                <a:spcPct val="100000"/>
              </a:lnSpc>
              <a:spcBef>
                <a:spcPts val="0"/>
              </a:spcBef>
              <a:spcAft>
                <a:spcPts val="0"/>
              </a:spcAft>
              <a:buClr>
                <a:srgbClr val="000000"/>
              </a:buClr>
              <a:buSzPts val="600"/>
              <a:buFont typeface="Arial"/>
              <a:buNone/>
              <a:defRPr sz="600" b="0" i="0" u="none" strike="noStrike" cap="none">
                <a:solidFill>
                  <a:schemeClr val="dk1"/>
                </a:solidFill>
                <a:latin typeface="Montserrat"/>
                <a:ea typeface="Montserrat"/>
                <a:cs typeface="Montserrat"/>
                <a:sym typeface="Montserrat"/>
              </a:defRPr>
            </a:lvl1pPr>
            <a:lvl2pPr marL="0" marR="0" lvl="1" indent="0" algn="l" rtl="0">
              <a:lnSpc>
                <a:spcPct val="100000"/>
              </a:lnSpc>
              <a:spcBef>
                <a:spcPts val="0"/>
              </a:spcBef>
              <a:spcAft>
                <a:spcPts val="0"/>
              </a:spcAft>
              <a:buClr>
                <a:srgbClr val="000000"/>
              </a:buClr>
              <a:buSzPts val="600"/>
              <a:buFont typeface="Arial"/>
              <a:buNone/>
              <a:defRPr sz="600" b="0" i="0" u="none" strike="noStrike" cap="none">
                <a:solidFill>
                  <a:schemeClr val="dk1"/>
                </a:solidFill>
                <a:latin typeface="Montserrat"/>
                <a:ea typeface="Montserrat"/>
                <a:cs typeface="Montserrat"/>
                <a:sym typeface="Montserrat"/>
              </a:defRPr>
            </a:lvl2pPr>
            <a:lvl3pPr marL="0" marR="0" lvl="2" indent="0" algn="l" rtl="0">
              <a:lnSpc>
                <a:spcPct val="100000"/>
              </a:lnSpc>
              <a:spcBef>
                <a:spcPts val="0"/>
              </a:spcBef>
              <a:spcAft>
                <a:spcPts val="0"/>
              </a:spcAft>
              <a:buClr>
                <a:srgbClr val="000000"/>
              </a:buClr>
              <a:buSzPts val="600"/>
              <a:buFont typeface="Arial"/>
              <a:buNone/>
              <a:defRPr sz="600" b="0" i="0" u="none" strike="noStrike" cap="none">
                <a:solidFill>
                  <a:schemeClr val="dk1"/>
                </a:solidFill>
                <a:latin typeface="Montserrat"/>
                <a:ea typeface="Montserrat"/>
                <a:cs typeface="Montserrat"/>
                <a:sym typeface="Montserrat"/>
              </a:defRPr>
            </a:lvl3pPr>
            <a:lvl4pPr marL="0" marR="0" lvl="3" indent="0" algn="l" rtl="0">
              <a:lnSpc>
                <a:spcPct val="100000"/>
              </a:lnSpc>
              <a:spcBef>
                <a:spcPts val="0"/>
              </a:spcBef>
              <a:spcAft>
                <a:spcPts val="0"/>
              </a:spcAft>
              <a:buClr>
                <a:srgbClr val="000000"/>
              </a:buClr>
              <a:buSzPts val="600"/>
              <a:buFont typeface="Arial"/>
              <a:buNone/>
              <a:defRPr sz="600" b="0" i="0" u="none" strike="noStrike" cap="none">
                <a:solidFill>
                  <a:schemeClr val="dk1"/>
                </a:solidFill>
                <a:latin typeface="Montserrat"/>
                <a:ea typeface="Montserrat"/>
                <a:cs typeface="Montserrat"/>
                <a:sym typeface="Montserrat"/>
              </a:defRPr>
            </a:lvl4pPr>
            <a:lvl5pPr marL="0" marR="0" lvl="4" indent="0" algn="l" rtl="0">
              <a:lnSpc>
                <a:spcPct val="100000"/>
              </a:lnSpc>
              <a:spcBef>
                <a:spcPts val="0"/>
              </a:spcBef>
              <a:spcAft>
                <a:spcPts val="0"/>
              </a:spcAft>
              <a:buClr>
                <a:srgbClr val="000000"/>
              </a:buClr>
              <a:buSzPts val="600"/>
              <a:buFont typeface="Arial"/>
              <a:buNone/>
              <a:defRPr sz="600" b="0" i="0" u="none" strike="noStrike" cap="none">
                <a:solidFill>
                  <a:schemeClr val="dk1"/>
                </a:solidFill>
                <a:latin typeface="Montserrat"/>
                <a:ea typeface="Montserrat"/>
                <a:cs typeface="Montserrat"/>
                <a:sym typeface="Montserrat"/>
              </a:defRPr>
            </a:lvl5pPr>
            <a:lvl6pPr marL="0" marR="0" lvl="5" indent="0" algn="l" rtl="0">
              <a:lnSpc>
                <a:spcPct val="100000"/>
              </a:lnSpc>
              <a:spcBef>
                <a:spcPts val="0"/>
              </a:spcBef>
              <a:spcAft>
                <a:spcPts val="0"/>
              </a:spcAft>
              <a:buClr>
                <a:srgbClr val="000000"/>
              </a:buClr>
              <a:buSzPts val="600"/>
              <a:buFont typeface="Arial"/>
              <a:buNone/>
              <a:defRPr sz="600" b="0" i="0" u="none" strike="noStrike" cap="none">
                <a:solidFill>
                  <a:schemeClr val="dk1"/>
                </a:solidFill>
                <a:latin typeface="Montserrat"/>
                <a:ea typeface="Montserrat"/>
                <a:cs typeface="Montserrat"/>
                <a:sym typeface="Montserrat"/>
              </a:defRPr>
            </a:lvl6pPr>
            <a:lvl7pPr marL="0" marR="0" lvl="6" indent="0" algn="l" rtl="0">
              <a:lnSpc>
                <a:spcPct val="100000"/>
              </a:lnSpc>
              <a:spcBef>
                <a:spcPts val="0"/>
              </a:spcBef>
              <a:spcAft>
                <a:spcPts val="0"/>
              </a:spcAft>
              <a:buClr>
                <a:srgbClr val="000000"/>
              </a:buClr>
              <a:buSzPts val="600"/>
              <a:buFont typeface="Arial"/>
              <a:buNone/>
              <a:defRPr sz="600" b="0" i="0" u="none" strike="noStrike" cap="none">
                <a:solidFill>
                  <a:schemeClr val="dk1"/>
                </a:solidFill>
                <a:latin typeface="Montserrat"/>
                <a:ea typeface="Montserrat"/>
                <a:cs typeface="Montserrat"/>
                <a:sym typeface="Montserrat"/>
              </a:defRPr>
            </a:lvl7pPr>
            <a:lvl8pPr marL="0" marR="0" lvl="7" indent="0" algn="l" rtl="0">
              <a:lnSpc>
                <a:spcPct val="100000"/>
              </a:lnSpc>
              <a:spcBef>
                <a:spcPts val="0"/>
              </a:spcBef>
              <a:spcAft>
                <a:spcPts val="0"/>
              </a:spcAft>
              <a:buClr>
                <a:srgbClr val="000000"/>
              </a:buClr>
              <a:buSzPts val="600"/>
              <a:buFont typeface="Arial"/>
              <a:buNone/>
              <a:defRPr sz="600" b="0" i="0" u="none" strike="noStrike" cap="none">
                <a:solidFill>
                  <a:schemeClr val="dk1"/>
                </a:solidFill>
                <a:latin typeface="Montserrat"/>
                <a:ea typeface="Montserrat"/>
                <a:cs typeface="Montserrat"/>
                <a:sym typeface="Montserrat"/>
              </a:defRPr>
            </a:lvl8pPr>
            <a:lvl9pPr marL="0" marR="0" lvl="8" indent="0" algn="l" rtl="0">
              <a:lnSpc>
                <a:spcPct val="100000"/>
              </a:lnSpc>
              <a:spcBef>
                <a:spcPts val="0"/>
              </a:spcBef>
              <a:spcAft>
                <a:spcPts val="0"/>
              </a:spcAft>
              <a:buClr>
                <a:srgbClr val="000000"/>
              </a:buClr>
              <a:buSzPts val="600"/>
              <a:buFont typeface="Arial"/>
              <a:buNone/>
              <a:defRPr sz="600" b="0" i="0" u="none" strike="noStrike" cap="none">
                <a:solidFill>
                  <a:schemeClr val="dk1"/>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rotWithShape="1">
          <a:blip r:embed="rId57">
            <a:alphaModFix/>
          </a:blip>
          <a:srcRect/>
          <a:stretch/>
        </p:blipFill>
        <p:spPr>
          <a:xfrm>
            <a:off x="186938" y="4838531"/>
            <a:ext cx="142715" cy="991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7" r:id="rId2"/>
    <p:sldLayoutId id="2147483661" r:id="rId3"/>
    <p:sldLayoutId id="2147483662" r:id="rId4"/>
    <p:sldLayoutId id="2147483663" r:id="rId5"/>
    <p:sldLayoutId id="2147483664" r:id="rId6"/>
    <p:sldLayoutId id="2147483665" r:id="rId7"/>
    <p:sldLayoutId id="2147483666"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80" r:id="rId17"/>
    <p:sldLayoutId id="2147483683" r:id="rId18"/>
    <p:sldLayoutId id="2147483684" r:id="rId19"/>
    <p:sldLayoutId id="2147483685" r:id="rId20"/>
    <p:sldLayoutId id="2147483686" r:id="rId21"/>
    <p:sldLayoutId id="2147483687" r:id="rId22"/>
    <p:sldLayoutId id="2147483688" r:id="rId23"/>
    <p:sldLayoutId id="2147483689" r:id="rId24"/>
    <p:sldLayoutId id="2147483691" r:id="rId25"/>
    <p:sldLayoutId id="2147483692" r:id="rId26"/>
    <p:sldLayoutId id="2147483693" r:id="rId27"/>
    <p:sldLayoutId id="2147483694" r:id="rId28"/>
    <p:sldLayoutId id="2147483695" r:id="rId29"/>
    <p:sldLayoutId id="2147483696"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5" r:id="rId46"/>
    <p:sldLayoutId id="2147483716" r:id="rId47"/>
    <p:sldLayoutId id="2147483717" r:id="rId48"/>
    <p:sldLayoutId id="2147483718" r:id="rId49"/>
    <p:sldLayoutId id="2147483719" r:id="rId50"/>
    <p:sldLayoutId id="2147483720" r:id="rId51"/>
    <p:sldLayoutId id="2147483721" r:id="rId52"/>
    <p:sldLayoutId id="2147483722" r:id="rId53"/>
    <p:sldLayoutId id="2147483723" r:id="rId54"/>
    <p:sldLayoutId id="2147483724" r:id="rId5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4">
          <p15:clr>
            <a:srgbClr val="F26B43"/>
          </p15:clr>
        </p15:guide>
        <p15:guide id="2" pos="2764">
          <p15:clr>
            <a:srgbClr val="F26B43"/>
          </p15:clr>
        </p15:guide>
        <p15:guide id="3" pos="2996">
          <p15:clr>
            <a:srgbClr val="EA4335"/>
          </p15:clr>
        </p15:guide>
        <p15:guide id="4" pos="1850">
          <p15:clr>
            <a:srgbClr val="EA4335"/>
          </p15:clr>
        </p15:guide>
        <p15:guide id="5" pos="2066">
          <p15:clr>
            <a:srgbClr val="EA4335"/>
          </p15:clr>
        </p15:guide>
        <p15:guide id="6" pos="254">
          <p15:clr>
            <a:srgbClr val="EA4335"/>
          </p15:clr>
        </p15:guide>
        <p15:guide id="7" pos="5495">
          <p15:clr>
            <a:srgbClr val="EA4335"/>
          </p15:clr>
        </p15:guide>
        <p15:guide id="8" pos="3694">
          <p15:clr>
            <a:srgbClr val="EA4335"/>
          </p15:clr>
        </p15:guide>
        <p15:guide id="9" pos="3910">
          <p15:clr>
            <a:srgbClr val="EA4335"/>
          </p15:clr>
        </p15:guide>
        <p15:guide id="10" orient="horz" pos="2977">
          <p15:clr>
            <a:srgbClr val="EA4335"/>
          </p15:clr>
        </p15:guide>
        <p15:guide id="11" orient="horz" pos="648">
          <p15:clr>
            <a:srgbClr val="EA4335"/>
          </p15:clr>
        </p15:guide>
        <p15:guide id="12" orient="horz" pos="784">
          <p15:clr>
            <a:srgbClr val="EA4335"/>
          </p15:clr>
        </p15:guide>
        <p15:guide id="13" orient="horz" pos="1812">
          <p15:clr>
            <a:srgbClr val="EA4335"/>
          </p15:clr>
        </p15:guide>
        <p15:guide id="14" orient="horz" pos="1969">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5.xm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hyperlink" Target="https://cluster-api.sigs.k8s.io/" TargetMode="External"/><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image" Target="../media/image34.png"/><Relationship Id="rId5" Type="http://schemas.openxmlformats.org/officeDocument/2006/relationships/hyperlink" Target="https://nutanix-cloud-native.github.io/cluster-api-runtime-extensions-nutanix/" TargetMode="External"/><Relationship Id="rId4" Type="http://schemas.openxmlformats.org/officeDocument/2006/relationships/hyperlink" Target="https://opendocs.nutanix.com/capx/v1.7.x/getti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nutanix-cloud-native/cluster-api-runtime-extensions-nutanix/blob/main/charts/cluster-api-runtime-extensions-nutanix/addons/cni/cilium/values-template.yaml" TargetMode="External"/><Relationship Id="rId2" Type="http://schemas.openxmlformats.org/officeDocument/2006/relationships/notesSlide" Target="../notesSlides/notesSlide20.xml"/><Relationship Id="rId1" Type="http://schemas.openxmlformats.org/officeDocument/2006/relationships/slideLayout" Target="../slideLayouts/slideLayout5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ww.nutanix.dev/2025/09/17/how-to-enable-cilium-cluster-mesh-in-nutanix-kubernetes-platform/"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microsoft.com/office/2018/10/relationships/comments" Target="../comments/modernComment_1AE_658DF577.xml"/><Relationship Id="rId2" Type="http://schemas.openxmlformats.org/officeDocument/2006/relationships/notesSlide" Target="../notesSlides/notesSlide23.xml"/><Relationship Id="rId1" Type="http://schemas.openxmlformats.org/officeDocument/2006/relationships/slideLayout" Target="../slideLayouts/slideLayout50.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0.xml"/><Relationship Id="rId1" Type="http://schemas.openxmlformats.org/officeDocument/2006/relationships/tags" Target="../tags/tag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5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microsoft.com/office/2018/10/relationships/comments" Target="../comments/modernComment_7FFFFEA1_E784B94F.xml"/><Relationship Id="rId2" Type="http://schemas.openxmlformats.org/officeDocument/2006/relationships/notesSlide" Target="../notesSlides/notesSlide29.xml"/><Relationship Id="rId1" Type="http://schemas.openxmlformats.org/officeDocument/2006/relationships/slideLayout" Target="../slideLayouts/slideLayout53.xml"/><Relationship Id="rId5" Type="http://schemas.openxmlformats.org/officeDocument/2006/relationships/image" Target="../media/image52.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53.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hyperlink" Target="https://smallstep.com/docs/step-cli/installation/" TargetMode="External"/><Relationship Id="rId2" Type="http://schemas.openxmlformats.org/officeDocument/2006/relationships/notesSlide" Target="../notesSlides/notesSlide33.xml"/><Relationship Id="rId1" Type="http://schemas.openxmlformats.org/officeDocument/2006/relationships/slideLayout" Target="../slideLayouts/slideLayout50.xml"/><Relationship Id="rId5" Type="http://schemas.openxmlformats.org/officeDocument/2006/relationships/hyperlink" Target="https://moss.sh/free-wildcard-dns-services/" TargetMode="External"/><Relationship Id="rId4" Type="http://schemas.openxmlformats.org/officeDocument/2006/relationships/hyperlink" Target="https://github.com/FiloSottile/mkcer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50.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50.xml"/><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50.xml"/><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50.xml"/><Relationship Id="rId5" Type="http://schemas.openxmlformats.org/officeDocument/2006/relationships/image" Target="../media/image66.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50.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50.xml"/><Relationship Id="rId5" Type="http://schemas.openxmlformats.org/officeDocument/2006/relationships/image" Target="../media/image73.png"/><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18/10/relationships/comments" Target="../comments/modernComment_1AF_71C9338E.xml"/><Relationship Id="rId7"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50.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51.xml"/><Relationship Id="rId6" Type="http://schemas.openxmlformats.org/officeDocument/2006/relationships/hyperlink" Target="https://github.com/google/go-containerregistry/tree/main/cmd/crane" TargetMode="External"/><Relationship Id="rId5" Type="http://schemas.openxmlformats.org/officeDocument/2006/relationships/image" Target="../media/image81.png"/><Relationship Id="rId4" Type="http://schemas.openxmlformats.org/officeDocument/2006/relationships/image" Target="../media/image80.svg"/></Relationships>
</file>

<file path=ppt/slides/_rels/slide6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50.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0.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5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svg"/></Relationships>
</file>

<file path=ppt/slides/_rels/slide6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51.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01.svg"/><Relationship Id="rId4" Type="http://schemas.openxmlformats.org/officeDocument/2006/relationships/image" Target="../media/image96.png"/><Relationship Id="rId9" Type="http://schemas.openxmlformats.org/officeDocument/2006/relationships/image" Target="../media/image100.png"/></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34.xml"/><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34.xml"/><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3" Type="http://schemas.openxmlformats.org/officeDocument/2006/relationships/hyperlink" Target="https://portal.nutanix.com/page/documents/details?targetId=Nutanix-Kubernetes-Platform:top-update-pc-credentials-on-deployed-nkp-clusters-t.html" TargetMode="External"/><Relationship Id="rId2" Type="http://schemas.openxmlformats.org/officeDocument/2006/relationships/notesSlide" Target="../notesSlides/notesSlide54.xml"/><Relationship Id="rId1" Type="http://schemas.openxmlformats.org/officeDocument/2006/relationships/slideLayout" Target="../slideLayouts/slideLayout34.xml"/><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54.xml"/><Relationship Id="rId5" Type="http://schemas.openxmlformats.org/officeDocument/2006/relationships/image" Target="../media/image111.png"/><Relationship Id="rId4" Type="http://schemas.openxmlformats.org/officeDocument/2006/relationships/image" Target="../media/image110.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49.xml"/></Relationships>
</file>

<file path=ppt/slides/_rels/slide7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49.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49.xml"/></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49.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1.xml"/><Relationship Id="rId1" Type="http://schemas.openxmlformats.org/officeDocument/2006/relationships/slideLayout" Target="../slideLayouts/slideLayout49.xml"/><Relationship Id="rId4"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2.xml"/><Relationship Id="rId1" Type="http://schemas.openxmlformats.org/officeDocument/2006/relationships/slideLayout" Target="../slideLayouts/slideLayout49.xml"/><Relationship Id="rId4" Type="http://schemas.openxmlformats.org/officeDocument/2006/relationships/image" Target="../media/image120.png"/></Relationships>
</file>

<file path=ppt/slides/_rels/slide8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9.xml"/><Relationship Id="rId4"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3.xml"/><Relationship Id="rId1" Type="http://schemas.openxmlformats.org/officeDocument/2006/relationships/slideLayout" Target="../slideLayouts/slideLayout49.xml"/></Relationships>
</file>

<file path=ppt/slides/_rels/slide83.xml.rels><?xml version="1.0" encoding="UTF-8" standalone="yes"?>
<Relationships xmlns="http://schemas.openxmlformats.org/package/2006/relationships"><Relationship Id="rId2" Type="http://schemas.openxmlformats.org/officeDocument/2006/relationships/hyperlink" Target="https://learnkube.com/kubernetes-node-size" TargetMode="External"/><Relationship Id="rId1" Type="http://schemas.openxmlformats.org/officeDocument/2006/relationships/slideLayout" Target="../slideLayouts/slideLayout49.xml"/></Relationships>
</file>

<file path=ppt/slides/_rels/slide8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4.xml"/><Relationship Id="rId1" Type="http://schemas.openxmlformats.org/officeDocument/2006/relationships/slideLayout" Target="../slideLayouts/slideLayout49.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6.xml"/><Relationship Id="rId1" Type="http://schemas.openxmlformats.org/officeDocument/2006/relationships/slideLayout" Target="../slideLayouts/slideLayout5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0.xml"/></Relationships>
</file>

<file path=ppt/slides/_rels/slide9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8.xml"/><Relationship Id="rId1" Type="http://schemas.openxmlformats.org/officeDocument/2006/relationships/slideLayout" Target="../slideLayouts/slideLayout50.xml"/></Relationships>
</file>

<file path=ppt/slides/_rels/slide9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9.xml"/><Relationship Id="rId1" Type="http://schemas.openxmlformats.org/officeDocument/2006/relationships/slideLayout" Target="../slideLayouts/slideLayout5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2" name="Titre 1">
            <a:extLst>
              <a:ext uri="{FF2B5EF4-FFF2-40B4-BE49-F238E27FC236}">
                <a16:creationId xmlns:a16="http://schemas.microsoft.com/office/drawing/2014/main" id="{CE73C8D9-CEFE-F5E4-EE40-624F9D3E82A9}"/>
              </a:ext>
            </a:extLst>
          </p:cNvPr>
          <p:cNvSpPr>
            <a:spLocks noGrp="1"/>
          </p:cNvSpPr>
          <p:nvPr>
            <p:ph type="ctrTitle"/>
          </p:nvPr>
        </p:nvSpPr>
        <p:spPr>
          <a:xfrm>
            <a:off x="115199" y="1539900"/>
            <a:ext cx="6550421" cy="1631700"/>
          </a:xfrm>
        </p:spPr>
        <p:txBody>
          <a:bodyPr anchor="ctr"/>
          <a:lstStyle/>
          <a:p>
            <a:r>
              <a:rPr lang="en-GB" sz="3200" b="1"/>
              <a:t>Nutanix Kubernetes Platform </a:t>
            </a:r>
            <a:br>
              <a:rPr lang="en-GB" sz="3200" b="1"/>
            </a:br>
            <a:br>
              <a:rPr lang="en-GB" sz="3200" b="1"/>
            </a:br>
            <a:r>
              <a:rPr lang="en-GB" sz="3200" b="1"/>
              <a:t>Design, Best practices </a:t>
            </a:r>
            <a:br>
              <a:rPr lang="en-GB" sz="3200" b="1"/>
            </a:br>
            <a:r>
              <a:rPr lang="en-GB" sz="3200" b="1"/>
              <a:t>and Sizing</a:t>
            </a:r>
            <a:endParaRPr lang="fr-FR" sz="1800" b="1"/>
          </a:p>
        </p:txBody>
      </p:sp>
      <p:pic>
        <p:nvPicPr>
          <p:cNvPr id="10" name="Picture 9">
            <a:extLst>
              <a:ext uri="{FF2B5EF4-FFF2-40B4-BE49-F238E27FC236}">
                <a16:creationId xmlns:a16="http://schemas.microsoft.com/office/drawing/2014/main" id="{5896EE22-B61C-53EA-B27C-0C49A0253000}"/>
              </a:ext>
            </a:extLst>
          </p:cNvPr>
          <p:cNvPicPr>
            <a:picLocks noChangeAspect="1"/>
          </p:cNvPicPr>
          <p:nvPr/>
        </p:nvPicPr>
        <p:blipFill>
          <a:blip r:embed="rId3"/>
          <a:stretch>
            <a:fillRect/>
          </a:stretch>
        </p:blipFill>
        <p:spPr>
          <a:xfrm flipH="1">
            <a:off x="6415200" y="2028486"/>
            <a:ext cx="2728800" cy="378730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96641A-415E-B183-076E-CF3858184919}"/>
              </a:ext>
            </a:extLst>
          </p:cNvPr>
          <p:cNvSpPr/>
          <p:nvPr/>
        </p:nvSpPr>
        <p:spPr>
          <a:xfrm>
            <a:off x="4756150" y="1028700"/>
            <a:ext cx="3980713" cy="369728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itle 38">
            <a:extLst>
              <a:ext uri="{FF2B5EF4-FFF2-40B4-BE49-F238E27FC236}">
                <a16:creationId xmlns:a16="http://schemas.microsoft.com/office/drawing/2014/main" id="{AE492939-5A1E-332C-DDB6-263FB6D050BB}"/>
              </a:ext>
            </a:extLst>
          </p:cNvPr>
          <p:cNvSpPr>
            <a:spLocks noGrp="1"/>
          </p:cNvSpPr>
          <p:nvPr>
            <p:ph type="title"/>
          </p:nvPr>
        </p:nvSpPr>
        <p:spPr>
          <a:xfrm>
            <a:off x="402336" y="402336"/>
            <a:ext cx="8321040" cy="603504"/>
          </a:xfrm>
        </p:spPr>
        <p:txBody>
          <a:bodyPr/>
          <a:lstStyle/>
          <a:p>
            <a:r>
              <a:rPr lang="en-US"/>
              <a:t>Powered by Cluster API (CAPI)</a:t>
            </a:r>
          </a:p>
        </p:txBody>
      </p:sp>
      <p:sp>
        <p:nvSpPr>
          <p:cNvPr id="6" name="Google Shape;3240;p119">
            <a:extLst>
              <a:ext uri="{FF2B5EF4-FFF2-40B4-BE49-F238E27FC236}">
                <a16:creationId xmlns:a16="http://schemas.microsoft.com/office/drawing/2014/main" id="{489EA0DA-1C1F-76C4-450C-883777B57997}"/>
              </a:ext>
            </a:extLst>
          </p:cNvPr>
          <p:cNvSpPr txBox="1">
            <a:spLocks noGrp="1"/>
          </p:cNvSpPr>
          <p:nvPr>
            <p:ph type="sldNum" idx="12"/>
          </p:nvPr>
        </p:nvSpPr>
        <p:spPr>
          <a:xfrm>
            <a:off x="8723550" y="4749850"/>
            <a:ext cx="421500" cy="298800"/>
          </a:xfrm>
          <a:noFill/>
          <a:ln>
            <a:noFill/>
          </a:ln>
        </p:spPr>
        <p:txBody>
          <a:bodyPr spcFirstLastPara="1" wrap="square" lIns="0" tIns="0" rIns="0" bIns="0" anchor="ctr" anchorCtr="0">
            <a:noAutofit/>
          </a:bodyPr>
          <a:lstStyle/>
          <a:p>
            <a:fld id="{00000000-1234-1234-1234-123412341234}" type="slidenum">
              <a:rPr lang="en"/>
              <a:pPr/>
              <a:t>10</a:t>
            </a:fld>
            <a:endParaRPr lang="en"/>
          </a:p>
        </p:txBody>
      </p:sp>
      <p:sp>
        <p:nvSpPr>
          <p:cNvPr id="38" name="Text Placeholder 37">
            <a:extLst>
              <a:ext uri="{FF2B5EF4-FFF2-40B4-BE49-F238E27FC236}">
                <a16:creationId xmlns:a16="http://schemas.microsoft.com/office/drawing/2014/main" id="{71D359BA-30DC-D8E4-8656-6F184071B30C}"/>
              </a:ext>
            </a:extLst>
          </p:cNvPr>
          <p:cNvSpPr>
            <a:spLocks noGrp="1"/>
          </p:cNvSpPr>
          <p:nvPr>
            <p:ph type="body" idx="1"/>
          </p:nvPr>
        </p:nvSpPr>
        <p:spPr>
          <a:xfrm>
            <a:off x="402150" y="1245350"/>
            <a:ext cx="3985800" cy="3398100"/>
          </a:xfrm>
        </p:spPr>
        <p:txBody>
          <a:bodyPr/>
          <a:lstStyle/>
          <a:p>
            <a:pPr marL="139700" indent="0">
              <a:buNone/>
            </a:pPr>
            <a:r>
              <a:rPr lang="en-US" sz="1600" b="1">
                <a:solidFill>
                  <a:schemeClr val="accent6"/>
                </a:solidFill>
              </a:rPr>
              <a:t>Cluster API simplifies provisioning and operating Kubernetes clusters</a:t>
            </a:r>
          </a:p>
          <a:p>
            <a:pPr marL="139700" indent="0">
              <a:buNone/>
            </a:pPr>
            <a:r>
              <a:rPr lang="en-US" sz="1600" b="1">
                <a:solidFill>
                  <a:schemeClr val="tx2"/>
                </a:solidFill>
              </a:rPr>
              <a:t> </a:t>
            </a:r>
          </a:p>
          <a:p>
            <a:r>
              <a:rPr lang="en-US"/>
              <a:t>Manage the lifecycle (create, </a:t>
            </a:r>
            <a:br>
              <a:rPr lang="en-US"/>
            </a:br>
            <a:r>
              <a:rPr lang="en-US"/>
              <a:t>scale, upgrade, destroy) of </a:t>
            </a:r>
            <a:br>
              <a:rPr lang="en-US"/>
            </a:br>
            <a:r>
              <a:rPr lang="en-US"/>
              <a:t>Kubernetes clusters </a:t>
            </a:r>
          </a:p>
          <a:p>
            <a:r>
              <a:rPr lang="en-US"/>
              <a:t>Remediate to any drift  </a:t>
            </a:r>
          </a:p>
          <a:p>
            <a:r>
              <a:rPr lang="en-US"/>
              <a:t>The same API works in different environments, both on-premises </a:t>
            </a:r>
            <a:br>
              <a:rPr lang="en-US"/>
            </a:br>
            <a:r>
              <a:rPr lang="en-US"/>
              <a:t>and in the cloud</a:t>
            </a:r>
          </a:p>
          <a:p>
            <a:r>
              <a:rPr lang="en-US"/>
              <a:t>Save thousands (tens of thousands) </a:t>
            </a:r>
            <a:br>
              <a:rPr lang="en-US"/>
            </a:br>
            <a:r>
              <a:rPr lang="en-US"/>
              <a:t>of lines of custom automation</a:t>
            </a:r>
          </a:p>
          <a:p>
            <a:endParaRPr lang="en-US"/>
          </a:p>
        </p:txBody>
      </p:sp>
      <p:grpSp>
        <p:nvGrpSpPr>
          <p:cNvPr id="12" name="Group 11">
            <a:extLst>
              <a:ext uri="{FF2B5EF4-FFF2-40B4-BE49-F238E27FC236}">
                <a16:creationId xmlns:a16="http://schemas.microsoft.com/office/drawing/2014/main" id="{83836965-477C-7404-5512-955E6D2BCF01}"/>
              </a:ext>
            </a:extLst>
          </p:cNvPr>
          <p:cNvGrpSpPr/>
          <p:nvPr/>
        </p:nvGrpSpPr>
        <p:grpSpPr>
          <a:xfrm>
            <a:off x="6008415" y="2196160"/>
            <a:ext cx="1583047" cy="432380"/>
            <a:chOff x="8699093" y="1653560"/>
            <a:chExt cx="2110730" cy="576507"/>
          </a:xfrm>
        </p:grpSpPr>
        <p:sp>
          <p:nvSpPr>
            <p:cNvPr id="13" name="Google Shape;1484;g12fd2efbbbb_0_9">
              <a:extLst>
                <a:ext uri="{FF2B5EF4-FFF2-40B4-BE49-F238E27FC236}">
                  <a16:creationId xmlns:a16="http://schemas.microsoft.com/office/drawing/2014/main" id="{4974A7E5-9FAA-43A1-99B8-963F348F04B2}"/>
                </a:ext>
              </a:extLst>
            </p:cNvPr>
            <p:cNvSpPr/>
            <p:nvPr/>
          </p:nvSpPr>
          <p:spPr>
            <a:xfrm>
              <a:off x="8699093" y="1653560"/>
              <a:ext cx="2110730" cy="576507"/>
            </a:xfrm>
            <a:prstGeom prst="rect">
              <a:avLst/>
            </a:prstGeom>
            <a:solidFill>
              <a:schemeClr val="lt1"/>
            </a:solidFill>
            <a:ln w="15875" cap="flat" cmpd="sng">
              <a:solidFill>
                <a:schemeClr val="tx1"/>
              </a:solidFill>
              <a:prstDash val="solid"/>
              <a:round/>
              <a:headEnd type="none" w="sm" len="sm"/>
              <a:tailEnd type="none" w="sm" len="sm"/>
            </a:ln>
          </p:spPr>
          <p:txBody>
            <a:bodyPr spcFirstLastPara="1" wrap="none" lIns="503999" tIns="0" rIns="0" bIns="91800" anchor="ctr" anchorCtr="0">
              <a:noAutofit/>
            </a:bodyPr>
            <a:lstStyle/>
            <a:p>
              <a:pPr>
                <a:buClr>
                  <a:srgbClr val="000000"/>
                </a:buClr>
                <a:buSzPts val="1400"/>
              </a:pPr>
              <a:r>
                <a:rPr lang="en-US" sz="1100" b="1">
                  <a:latin typeface="Montserrat" pitchFamily="2" charset="77"/>
                  <a:ea typeface="Red Hat Text"/>
                  <a:cs typeface="Gotham Bold" pitchFamily="2" charset="0"/>
                  <a:sym typeface="Red Hat Text"/>
                </a:rPr>
                <a:t>Management</a:t>
              </a:r>
            </a:p>
            <a:p>
              <a:pPr>
                <a:buClr>
                  <a:srgbClr val="000000"/>
                </a:buClr>
                <a:buSzPts val="1400"/>
              </a:pPr>
              <a:r>
                <a:rPr lang="en-US" sz="1100" b="1">
                  <a:latin typeface="Montserrat" pitchFamily="2" charset="77"/>
                  <a:ea typeface="Red Hat Text"/>
                  <a:cs typeface="Gotham Bold" pitchFamily="2" charset="0"/>
                  <a:sym typeface="Red Hat Text"/>
                </a:rPr>
                <a:t>Cluster</a:t>
              </a:r>
              <a:endParaRPr sz="1100" b="1">
                <a:latin typeface="Montserrat" pitchFamily="2" charset="77"/>
                <a:ea typeface="Red Hat Text"/>
                <a:cs typeface="Gotham Bold" pitchFamily="2" charset="0"/>
                <a:sym typeface="Red Hat Text"/>
              </a:endParaRPr>
            </a:p>
          </p:txBody>
        </p:sp>
        <p:pic>
          <p:nvPicPr>
            <p:cNvPr id="14" name="Picture 2">
              <a:extLst>
                <a:ext uri="{FF2B5EF4-FFF2-40B4-BE49-F238E27FC236}">
                  <a16:creationId xmlns:a16="http://schemas.microsoft.com/office/drawing/2014/main" id="{AC87FFD4-6C2C-DD1D-3DFF-E8FC9A5D59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1048" y="1701883"/>
              <a:ext cx="475557" cy="461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49C058FE-1C88-6147-5F2E-9F3295F078BA}"/>
              </a:ext>
            </a:extLst>
          </p:cNvPr>
          <p:cNvGrpSpPr/>
          <p:nvPr/>
        </p:nvGrpSpPr>
        <p:grpSpPr>
          <a:xfrm>
            <a:off x="6041657" y="2628540"/>
            <a:ext cx="1519150" cy="1793804"/>
            <a:chOff x="8813796" y="2810723"/>
            <a:chExt cx="2025533" cy="2391748"/>
          </a:xfrm>
        </p:grpSpPr>
        <p:grpSp>
          <p:nvGrpSpPr>
            <p:cNvPr id="16" name="Group 15">
              <a:extLst>
                <a:ext uri="{FF2B5EF4-FFF2-40B4-BE49-F238E27FC236}">
                  <a16:creationId xmlns:a16="http://schemas.microsoft.com/office/drawing/2014/main" id="{E63B8D86-A3CD-115A-274B-7944A620B95B}"/>
                </a:ext>
              </a:extLst>
            </p:cNvPr>
            <p:cNvGrpSpPr/>
            <p:nvPr/>
          </p:nvGrpSpPr>
          <p:grpSpPr>
            <a:xfrm>
              <a:off x="8813796" y="4625964"/>
              <a:ext cx="2025533" cy="576507"/>
              <a:chOff x="8708691" y="2568566"/>
              <a:chExt cx="2025533" cy="576507"/>
            </a:xfrm>
          </p:grpSpPr>
          <p:sp>
            <p:nvSpPr>
              <p:cNvPr id="18" name="Google Shape;1515;g12fd2efbbbb_0_9">
                <a:extLst>
                  <a:ext uri="{FF2B5EF4-FFF2-40B4-BE49-F238E27FC236}">
                    <a16:creationId xmlns:a16="http://schemas.microsoft.com/office/drawing/2014/main" id="{F20D2298-C994-D663-BDB3-F02482A41BC1}"/>
                  </a:ext>
                </a:extLst>
              </p:cNvPr>
              <p:cNvSpPr/>
              <p:nvPr/>
            </p:nvSpPr>
            <p:spPr>
              <a:xfrm>
                <a:off x="8708691" y="2568566"/>
                <a:ext cx="2025533" cy="576507"/>
              </a:xfrm>
              <a:prstGeom prst="rect">
                <a:avLst/>
              </a:prstGeom>
              <a:solidFill>
                <a:schemeClr val="lt1"/>
              </a:solidFill>
              <a:ln w="15875" cap="flat" cmpd="sng">
                <a:solidFill>
                  <a:schemeClr val="tx1"/>
                </a:solidFill>
                <a:prstDash val="solid"/>
                <a:round/>
                <a:headEnd type="none" w="sm" len="sm"/>
                <a:tailEnd type="none" w="sm" len="sm"/>
              </a:ln>
            </p:spPr>
            <p:txBody>
              <a:bodyPr spcFirstLastPara="1" wrap="none" lIns="503998" tIns="91425" rIns="0" bIns="91425" anchor="ctr" anchorCtr="0">
                <a:noAutofit/>
              </a:bodyPr>
              <a:lstStyle/>
              <a:p>
                <a:pPr>
                  <a:buClr>
                    <a:srgbClr val="000000"/>
                  </a:buClr>
                  <a:buSzPts val="1400"/>
                </a:pPr>
                <a:r>
                  <a:rPr lang="en-US" sz="1100" b="1">
                    <a:latin typeface="Montserrat" pitchFamily="2" charset="77"/>
                    <a:sym typeface="Red Hat Text Medium"/>
                  </a:rPr>
                  <a:t>Workload</a:t>
                </a:r>
              </a:p>
              <a:p>
                <a:pPr>
                  <a:buClr>
                    <a:srgbClr val="000000"/>
                  </a:buClr>
                  <a:buSzPts val="1400"/>
                </a:pPr>
                <a:r>
                  <a:rPr lang="en-US" sz="1100" b="1">
                    <a:latin typeface="Montserrat" pitchFamily="2" charset="77"/>
                    <a:sym typeface="Red Hat Text Medium"/>
                  </a:rPr>
                  <a:t>Cluster</a:t>
                </a:r>
                <a:endParaRPr sz="1100" b="1">
                  <a:latin typeface="Montserrat" pitchFamily="2" charset="77"/>
                  <a:sym typeface="Red Hat Text Medium"/>
                </a:endParaRPr>
              </a:p>
            </p:txBody>
          </p:sp>
          <p:pic>
            <p:nvPicPr>
              <p:cNvPr id="19" name="Picture 2">
                <a:extLst>
                  <a:ext uri="{FF2B5EF4-FFF2-40B4-BE49-F238E27FC236}">
                    <a16:creationId xmlns:a16="http://schemas.microsoft.com/office/drawing/2014/main" id="{D5891364-8EE1-1061-F534-70D2550F5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5419" y="2625987"/>
                <a:ext cx="475558" cy="46166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Curved Connector 16">
              <a:extLst>
                <a:ext uri="{FF2B5EF4-FFF2-40B4-BE49-F238E27FC236}">
                  <a16:creationId xmlns:a16="http://schemas.microsoft.com/office/drawing/2014/main" id="{59C16E7F-2DB8-02E5-184B-A2D970A53417}"/>
                </a:ext>
              </a:extLst>
            </p:cNvPr>
            <p:cNvCxnSpPr>
              <a:cxnSpLocks/>
              <a:stCxn id="13" idx="2"/>
              <a:endCxn id="18" idx="0"/>
            </p:cNvCxnSpPr>
            <p:nvPr/>
          </p:nvCxnSpPr>
          <p:spPr>
            <a:xfrm>
              <a:off x="9824839" y="2810723"/>
              <a:ext cx="1724" cy="1815240"/>
            </a:xfrm>
            <a:prstGeom prst="straightConnector1">
              <a:avLst/>
            </a:prstGeom>
            <a:ln w="15875">
              <a:solidFill>
                <a:schemeClr val="tx1"/>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A1D2A11-A4B9-6D2F-DBF1-BE15E3FEC32C}"/>
              </a:ext>
            </a:extLst>
          </p:cNvPr>
          <p:cNvGrpSpPr/>
          <p:nvPr/>
        </p:nvGrpSpPr>
        <p:grpSpPr>
          <a:xfrm>
            <a:off x="5150448" y="2628540"/>
            <a:ext cx="1649493" cy="1219972"/>
            <a:chOff x="7625509" y="2810694"/>
            <a:chExt cx="2199322" cy="1626630"/>
          </a:xfrm>
        </p:grpSpPr>
        <p:cxnSp>
          <p:nvCxnSpPr>
            <p:cNvPr id="26" name="Curved Connector 25">
              <a:extLst>
                <a:ext uri="{FF2B5EF4-FFF2-40B4-BE49-F238E27FC236}">
                  <a16:creationId xmlns:a16="http://schemas.microsoft.com/office/drawing/2014/main" id="{BB87E607-C928-1509-4002-C42E915E3806}"/>
                </a:ext>
              </a:extLst>
            </p:cNvPr>
            <p:cNvCxnSpPr>
              <a:cxnSpLocks/>
              <a:stCxn id="13" idx="2"/>
              <a:endCxn id="28" idx="0"/>
            </p:cNvCxnSpPr>
            <p:nvPr/>
          </p:nvCxnSpPr>
          <p:spPr>
            <a:xfrm rot="5400000">
              <a:off x="8706493" y="2742478"/>
              <a:ext cx="1050122" cy="1186554"/>
            </a:xfrm>
            <a:prstGeom prst="bentConnector3">
              <a:avLst>
                <a:gd name="adj1" fmla="val 64110"/>
              </a:avLst>
            </a:prstGeom>
            <a:ln w="15875">
              <a:solidFill>
                <a:schemeClr val="tx1"/>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5237AE0F-4985-6616-B133-324F8CCA74CB}"/>
                </a:ext>
              </a:extLst>
            </p:cNvPr>
            <p:cNvGrpSpPr/>
            <p:nvPr/>
          </p:nvGrpSpPr>
          <p:grpSpPr>
            <a:xfrm>
              <a:off x="7625509" y="3860817"/>
              <a:ext cx="2025533" cy="576507"/>
              <a:chOff x="8699091" y="2568566"/>
              <a:chExt cx="2025533" cy="576507"/>
            </a:xfrm>
          </p:grpSpPr>
          <p:sp>
            <p:nvSpPr>
              <p:cNvPr id="28" name="Google Shape;1515;g12fd2efbbbb_0_9">
                <a:extLst>
                  <a:ext uri="{FF2B5EF4-FFF2-40B4-BE49-F238E27FC236}">
                    <a16:creationId xmlns:a16="http://schemas.microsoft.com/office/drawing/2014/main" id="{AF340708-37A8-2AC1-F774-7E8D876B28F8}"/>
                  </a:ext>
                </a:extLst>
              </p:cNvPr>
              <p:cNvSpPr/>
              <p:nvPr/>
            </p:nvSpPr>
            <p:spPr>
              <a:xfrm>
                <a:off x="8699091" y="2568566"/>
                <a:ext cx="2025533" cy="576507"/>
              </a:xfrm>
              <a:prstGeom prst="rect">
                <a:avLst/>
              </a:prstGeom>
              <a:solidFill>
                <a:schemeClr val="lt1"/>
              </a:solidFill>
              <a:ln w="15875" cap="flat" cmpd="sng">
                <a:solidFill>
                  <a:schemeClr val="tx1"/>
                </a:solidFill>
                <a:prstDash val="solid"/>
                <a:round/>
                <a:headEnd type="none" w="sm" len="sm"/>
                <a:tailEnd type="none" w="sm" len="sm"/>
              </a:ln>
            </p:spPr>
            <p:txBody>
              <a:bodyPr spcFirstLastPara="1" wrap="none" lIns="503999" tIns="91425" rIns="0" bIns="91425" anchor="ctr" anchorCtr="0">
                <a:noAutofit/>
              </a:bodyPr>
              <a:lstStyle/>
              <a:p>
                <a:pPr>
                  <a:buClr>
                    <a:srgbClr val="000000"/>
                  </a:buClr>
                  <a:buSzPts val="1400"/>
                </a:pPr>
                <a:r>
                  <a:rPr lang="en-US" sz="1100" b="1">
                    <a:latin typeface="Montserrat" pitchFamily="2" charset="77"/>
                    <a:sym typeface="Red Hat Text Medium"/>
                  </a:rPr>
                  <a:t>Workload</a:t>
                </a:r>
              </a:p>
              <a:p>
                <a:pPr>
                  <a:buClr>
                    <a:srgbClr val="000000"/>
                  </a:buClr>
                  <a:buSzPts val="1400"/>
                </a:pPr>
                <a:r>
                  <a:rPr lang="en-US" sz="1100" b="1">
                    <a:latin typeface="Montserrat" pitchFamily="2" charset="77"/>
                    <a:sym typeface="Red Hat Text Medium"/>
                  </a:rPr>
                  <a:t>Cluster</a:t>
                </a:r>
                <a:endParaRPr sz="1100" b="1">
                  <a:latin typeface="Montserrat" pitchFamily="2" charset="77"/>
                  <a:sym typeface="Red Hat Text Medium"/>
                </a:endParaRPr>
              </a:p>
            </p:txBody>
          </p:sp>
          <p:pic>
            <p:nvPicPr>
              <p:cNvPr id="29" name="Picture 2">
                <a:extLst>
                  <a:ext uri="{FF2B5EF4-FFF2-40B4-BE49-F238E27FC236}">
                    <a16:creationId xmlns:a16="http://schemas.microsoft.com/office/drawing/2014/main" id="{E2A655D9-0540-F8F3-1FA1-436B80843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5419" y="2625987"/>
                <a:ext cx="475558" cy="46166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 name="Group 29">
            <a:extLst>
              <a:ext uri="{FF2B5EF4-FFF2-40B4-BE49-F238E27FC236}">
                <a16:creationId xmlns:a16="http://schemas.microsoft.com/office/drawing/2014/main" id="{40D2D9FB-8F80-0CC0-C52B-82866A266E30}"/>
              </a:ext>
            </a:extLst>
          </p:cNvPr>
          <p:cNvGrpSpPr/>
          <p:nvPr/>
        </p:nvGrpSpPr>
        <p:grpSpPr>
          <a:xfrm>
            <a:off x="6799942" y="2628539"/>
            <a:ext cx="1616199" cy="1219984"/>
            <a:chOff x="9824844" y="2810682"/>
            <a:chExt cx="2154933" cy="1626642"/>
          </a:xfrm>
        </p:grpSpPr>
        <p:cxnSp>
          <p:nvCxnSpPr>
            <p:cNvPr id="31" name="Curved Connector 30">
              <a:extLst>
                <a:ext uri="{FF2B5EF4-FFF2-40B4-BE49-F238E27FC236}">
                  <a16:creationId xmlns:a16="http://schemas.microsoft.com/office/drawing/2014/main" id="{09386943-6949-1871-AFEF-34FC74397128}"/>
                </a:ext>
              </a:extLst>
            </p:cNvPr>
            <p:cNvCxnSpPr>
              <a:cxnSpLocks/>
              <a:stCxn id="13" idx="2"/>
              <a:endCxn id="33" idx="0"/>
            </p:cNvCxnSpPr>
            <p:nvPr/>
          </p:nvCxnSpPr>
          <p:spPr>
            <a:xfrm rot="16200000" flipH="1">
              <a:off x="9870861" y="2764665"/>
              <a:ext cx="1050133" cy="1142168"/>
            </a:xfrm>
            <a:prstGeom prst="bentConnector3">
              <a:avLst>
                <a:gd name="adj1" fmla="val 63863"/>
              </a:avLst>
            </a:prstGeom>
            <a:ln w="15875">
              <a:solidFill>
                <a:schemeClr val="tx1"/>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465F361C-D069-9900-B8C9-00874E91E571}"/>
                </a:ext>
              </a:extLst>
            </p:cNvPr>
            <p:cNvGrpSpPr/>
            <p:nvPr/>
          </p:nvGrpSpPr>
          <p:grpSpPr>
            <a:xfrm>
              <a:off x="9954244" y="3860817"/>
              <a:ext cx="2025533" cy="576507"/>
              <a:chOff x="8699091" y="2568566"/>
              <a:chExt cx="2025533" cy="576507"/>
            </a:xfrm>
          </p:grpSpPr>
          <p:sp>
            <p:nvSpPr>
              <p:cNvPr id="33" name="Google Shape;1515;g12fd2efbbbb_0_9">
                <a:extLst>
                  <a:ext uri="{FF2B5EF4-FFF2-40B4-BE49-F238E27FC236}">
                    <a16:creationId xmlns:a16="http://schemas.microsoft.com/office/drawing/2014/main" id="{9DAAF327-BF22-146C-D7CC-46199D568D5A}"/>
                  </a:ext>
                </a:extLst>
              </p:cNvPr>
              <p:cNvSpPr/>
              <p:nvPr/>
            </p:nvSpPr>
            <p:spPr>
              <a:xfrm>
                <a:off x="8699091" y="2568566"/>
                <a:ext cx="2025533" cy="576507"/>
              </a:xfrm>
              <a:prstGeom prst="rect">
                <a:avLst/>
              </a:prstGeom>
              <a:solidFill>
                <a:schemeClr val="lt1"/>
              </a:solidFill>
              <a:ln w="15875" cap="flat" cmpd="sng">
                <a:solidFill>
                  <a:schemeClr val="tx1"/>
                </a:solidFill>
                <a:prstDash val="solid"/>
                <a:round/>
                <a:headEnd type="none" w="sm" len="sm"/>
                <a:tailEnd type="none" w="sm" len="sm"/>
              </a:ln>
            </p:spPr>
            <p:txBody>
              <a:bodyPr spcFirstLastPara="1" wrap="none" lIns="503999" tIns="91425" rIns="0" bIns="91425" anchor="ctr" anchorCtr="0">
                <a:noAutofit/>
              </a:bodyPr>
              <a:lstStyle/>
              <a:p>
                <a:pPr>
                  <a:buSzPts val="1400"/>
                </a:pPr>
                <a:r>
                  <a:rPr lang="en-US" sz="1100" b="1">
                    <a:latin typeface="Montserrat" pitchFamily="2" charset="77"/>
                    <a:sym typeface="Red Hat Text Medium"/>
                  </a:rPr>
                  <a:t>Workload</a:t>
                </a:r>
              </a:p>
              <a:p>
                <a:pPr>
                  <a:buSzPts val="1400"/>
                </a:pPr>
                <a:r>
                  <a:rPr lang="en-US" sz="1100" b="1">
                    <a:latin typeface="Montserrat" pitchFamily="2" charset="77"/>
                    <a:sym typeface="Red Hat Text Medium"/>
                  </a:rPr>
                  <a:t>Cluster</a:t>
                </a:r>
                <a:endParaRPr sz="1100" b="1">
                  <a:latin typeface="Montserrat" pitchFamily="2" charset="77"/>
                  <a:sym typeface="Red Hat Text Medium"/>
                </a:endParaRPr>
              </a:p>
            </p:txBody>
          </p:sp>
          <p:pic>
            <p:nvPicPr>
              <p:cNvPr id="34" name="Picture 2">
                <a:extLst>
                  <a:ext uri="{FF2B5EF4-FFF2-40B4-BE49-F238E27FC236}">
                    <a16:creationId xmlns:a16="http://schemas.microsoft.com/office/drawing/2014/main" id="{EEE3824B-BA1A-1EA1-F744-4B1FAEA99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5419" y="2625987"/>
                <a:ext cx="475558" cy="46166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Rectangle 34">
            <a:extLst>
              <a:ext uri="{FF2B5EF4-FFF2-40B4-BE49-F238E27FC236}">
                <a16:creationId xmlns:a16="http://schemas.microsoft.com/office/drawing/2014/main" id="{E3E656A7-9238-9F62-7457-F3C2C1EBD762}"/>
              </a:ext>
            </a:extLst>
          </p:cNvPr>
          <p:cNvSpPr/>
          <p:nvPr/>
        </p:nvSpPr>
        <p:spPr>
          <a:xfrm>
            <a:off x="7182583" y="2468356"/>
            <a:ext cx="401319" cy="153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0" rtlCol="0" anchor="ctr">
            <a:spAutoFit/>
          </a:bodyPr>
          <a:lstStyle/>
          <a:p>
            <a:pPr algn="ctr"/>
            <a:r>
              <a:rPr lang="en-FR" sz="1000" b="1">
                <a:solidFill>
                  <a:schemeClr val="bg1"/>
                </a:solidFill>
                <a:latin typeface="Montserrat" pitchFamily="2" charset="77"/>
              </a:rPr>
              <a:t>CAPI</a:t>
            </a:r>
          </a:p>
        </p:txBody>
      </p:sp>
      <p:grpSp>
        <p:nvGrpSpPr>
          <p:cNvPr id="36" name="Group 35">
            <a:extLst>
              <a:ext uri="{FF2B5EF4-FFF2-40B4-BE49-F238E27FC236}">
                <a16:creationId xmlns:a16="http://schemas.microsoft.com/office/drawing/2014/main" id="{903ADFB4-EA66-0F01-CFF7-EC072B4A9C13}"/>
              </a:ext>
            </a:extLst>
          </p:cNvPr>
          <p:cNvGrpSpPr/>
          <p:nvPr/>
        </p:nvGrpSpPr>
        <p:grpSpPr>
          <a:xfrm>
            <a:off x="4933043" y="1245350"/>
            <a:ext cx="2652851" cy="950810"/>
            <a:chOff x="5501733" y="724829"/>
            <a:chExt cx="2652851" cy="950810"/>
          </a:xfrm>
        </p:grpSpPr>
        <p:sp>
          <p:nvSpPr>
            <p:cNvPr id="22" name="Google Shape;1515;g12fd2efbbbb_0_9">
              <a:extLst>
                <a:ext uri="{FF2B5EF4-FFF2-40B4-BE49-F238E27FC236}">
                  <a16:creationId xmlns:a16="http://schemas.microsoft.com/office/drawing/2014/main" id="{87BB9EC8-9E27-E7FC-4C29-E898D19693E9}"/>
                </a:ext>
              </a:extLst>
            </p:cNvPr>
            <p:cNvSpPr/>
            <p:nvPr/>
          </p:nvSpPr>
          <p:spPr>
            <a:xfrm>
              <a:off x="6578066" y="736717"/>
              <a:ext cx="1576518" cy="530884"/>
            </a:xfrm>
            <a:prstGeom prst="rect">
              <a:avLst/>
            </a:prstGeom>
            <a:solidFill>
              <a:schemeClr val="lt1"/>
            </a:solidFill>
            <a:ln w="15875" cap="flat" cmpd="sng">
              <a:solidFill>
                <a:schemeClr val="tx1"/>
              </a:solidFill>
              <a:prstDash val="solid"/>
              <a:round/>
              <a:headEnd type="none" w="sm" len="sm"/>
              <a:tailEnd type="none" w="sm" len="sm"/>
            </a:ln>
          </p:spPr>
          <p:txBody>
            <a:bodyPr spcFirstLastPara="1" wrap="square" lIns="36000" tIns="91425" rIns="36000" bIns="91425" anchor="ctr" anchorCtr="0">
              <a:spAutoFit/>
            </a:bodyPr>
            <a:lstStyle/>
            <a:p>
              <a:pPr algn="ctr">
                <a:buClr>
                  <a:srgbClr val="000000"/>
                </a:buClr>
                <a:buSzPts val="1400"/>
              </a:pPr>
              <a:r>
                <a:rPr lang="en-US" sz="1200" b="1">
                  <a:latin typeface="Montserrat" pitchFamily="2" charset="77"/>
                  <a:sym typeface="Red Hat Text Medium"/>
                </a:rPr>
                <a:t>NKP CLI</a:t>
              </a:r>
              <a:br>
                <a:rPr lang="en-US" b="1">
                  <a:latin typeface="Montserrat" pitchFamily="2" charset="77"/>
                  <a:sym typeface="Red Hat Text Medium"/>
                </a:rPr>
              </a:br>
              <a:r>
                <a:rPr lang="en-US" sz="1050" i="1">
                  <a:latin typeface="Montserrat" pitchFamily="2" charset="77"/>
                  <a:sym typeface="Red Hat Text Medium"/>
                </a:rPr>
                <a:t>create mgmt. cluster</a:t>
              </a:r>
              <a:endParaRPr b="1" i="1">
                <a:latin typeface="Montserrat" pitchFamily="2" charset="77"/>
                <a:sym typeface="Red Hat Text Medium"/>
              </a:endParaRPr>
            </a:p>
          </p:txBody>
        </p:sp>
        <p:cxnSp>
          <p:nvCxnSpPr>
            <p:cNvPr id="23" name="Curved Connector 22">
              <a:extLst>
                <a:ext uri="{FF2B5EF4-FFF2-40B4-BE49-F238E27FC236}">
                  <a16:creationId xmlns:a16="http://schemas.microsoft.com/office/drawing/2014/main" id="{B416BB66-6369-A98A-40A0-07E1C4AE6EE5}"/>
                </a:ext>
              </a:extLst>
            </p:cNvPr>
            <p:cNvCxnSpPr>
              <a:cxnSpLocks/>
              <a:stCxn id="9" idx="3"/>
              <a:endCxn id="22" idx="1"/>
            </p:cNvCxnSpPr>
            <p:nvPr/>
          </p:nvCxnSpPr>
          <p:spPr>
            <a:xfrm>
              <a:off x="6170551" y="999149"/>
              <a:ext cx="407515" cy="3010"/>
            </a:xfrm>
            <a:prstGeom prst="straightConnector1">
              <a:avLst/>
            </a:prstGeom>
            <a:ln w="15875">
              <a:solidFill>
                <a:schemeClr val="tx1"/>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C49EA14F-1A5E-DABF-F54F-1BCA0EFC5176}"/>
                </a:ext>
              </a:extLst>
            </p:cNvPr>
            <p:cNvCxnSpPr>
              <a:cxnSpLocks/>
              <a:stCxn id="22" idx="2"/>
              <a:endCxn id="13" idx="0"/>
            </p:cNvCxnSpPr>
            <p:nvPr/>
          </p:nvCxnSpPr>
          <p:spPr>
            <a:xfrm>
              <a:off x="7366325" y="1267601"/>
              <a:ext cx="2304" cy="408038"/>
            </a:xfrm>
            <a:prstGeom prst="straightConnector1">
              <a:avLst/>
            </a:prstGeom>
            <a:ln w="15875">
              <a:solidFill>
                <a:schemeClr val="tx1"/>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905EB70-EA03-CD94-7293-B4C899AE0753}"/>
                </a:ext>
              </a:extLst>
            </p:cNvPr>
            <p:cNvGrpSpPr/>
            <p:nvPr/>
          </p:nvGrpSpPr>
          <p:grpSpPr>
            <a:xfrm>
              <a:off x="5501733" y="724829"/>
              <a:ext cx="788999" cy="827158"/>
              <a:chOff x="5443766" y="694563"/>
              <a:chExt cx="788999" cy="827158"/>
            </a:xfrm>
          </p:grpSpPr>
          <p:sp>
            <p:nvSpPr>
              <p:cNvPr id="8" name="TextBox 7">
                <a:extLst>
                  <a:ext uri="{FF2B5EF4-FFF2-40B4-BE49-F238E27FC236}">
                    <a16:creationId xmlns:a16="http://schemas.microsoft.com/office/drawing/2014/main" id="{B85D17D6-B15A-7AB7-1309-02C18A49DA14}"/>
                  </a:ext>
                </a:extLst>
              </p:cNvPr>
              <p:cNvSpPr txBox="1"/>
              <p:nvPr/>
            </p:nvSpPr>
            <p:spPr>
              <a:xfrm>
                <a:off x="5443766" y="1121611"/>
                <a:ext cx="788999" cy="400110"/>
              </a:xfrm>
              <a:prstGeom prst="rect">
                <a:avLst/>
              </a:prstGeom>
              <a:noFill/>
            </p:spPr>
            <p:txBody>
              <a:bodyPr wrap="none" rtlCol="0">
                <a:spAutoFit/>
              </a:bodyPr>
              <a:lstStyle/>
              <a:p>
                <a:pPr algn="ctr"/>
                <a:r>
                  <a:rPr lang="en-US" sz="1000">
                    <a:solidFill>
                      <a:schemeClr val="tx1"/>
                    </a:solidFill>
                    <a:latin typeface="Montserrat SemiBold" panose="00000700000000000000" pitchFamily="2" charset="0"/>
                  </a:rPr>
                  <a:t>Platform</a:t>
                </a:r>
              </a:p>
              <a:p>
                <a:pPr algn="ctr"/>
                <a:r>
                  <a:rPr lang="en-US" sz="1000">
                    <a:solidFill>
                      <a:schemeClr val="tx1"/>
                    </a:solidFill>
                    <a:latin typeface="Montserrat SemiBold" panose="00000700000000000000" pitchFamily="2" charset="0"/>
                  </a:rPr>
                  <a:t>Engineer</a:t>
                </a:r>
              </a:p>
            </p:txBody>
          </p:sp>
          <p:pic>
            <p:nvPicPr>
              <p:cNvPr id="9" name="Google Shape;5104;p141">
                <a:extLst>
                  <a:ext uri="{FF2B5EF4-FFF2-40B4-BE49-F238E27FC236}">
                    <a16:creationId xmlns:a16="http://schemas.microsoft.com/office/drawing/2014/main" id="{2511EC8B-33C2-E915-D23A-6119437702AB}"/>
                  </a:ext>
                </a:extLst>
              </p:cNvPr>
              <p:cNvPicPr preferRelativeResize="0">
                <a:picLocks noChangeAspect="1"/>
              </p:cNvPicPr>
              <p:nvPr/>
            </p:nvPicPr>
            <p:blipFill rotWithShape="1">
              <a:blip r:embed="rId4" cstate="screen">
                <a:extLst>
                  <a:ext uri="{28A0092B-C50C-407E-A947-70E740481C1C}">
                    <a14:useLocalDpi xmlns:a14="http://schemas.microsoft.com/office/drawing/2010/main"/>
                  </a:ext>
                </a:extLst>
              </a:blip>
              <a:stretch/>
            </p:blipFill>
            <p:spPr>
              <a:xfrm>
                <a:off x="5563944" y="694563"/>
                <a:ext cx="548640" cy="548640"/>
              </a:xfrm>
              <a:prstGeom prst="rect">
                <a:avLst/>
              </a:prstGeom>
            </p:spPr>
          </p:pic>
        </p:grpSp>
      </p:grpSp>
    </p:spTree>
    <p:extLst>
      <p:ext uri="{BB962C8B-B14F-4D97-AF65-F5344CB8AC3E}">
        <p14:creationId xmlns:p14="http://schemas.microsoft.com/office/powerpoint/2010/main" val="54324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4DDDB9-DDC8-F268-C4F5-7825F0033EC5}"/>
              </a:ext>
            </a:extLst>
          </p:cNvPr>
          <p:cNvSpPr>
            <a:spLocks noGrp="1"/>
          </p:cNvSpPr>
          <p:nvPr>
            <p:ph type="body" idx="1"/>
          </p:nvPr>
        </p:nvSpPr>
        <p:spPr/>
        <p:txBody>
          <a:bodyPr/>
          <a:lstStyle/>
          <a:p>
            <a:r>
              <a:rPr lang="fr-FR"/>
              <a:t>All the management cluster data are </a:t>
            </a:r>
            <a:r>
              <a:rPr lang="fr-FR" err="1"/>
              <a:t>stored</a:t>
            </a:r>
            <a:r>
              <a:rPr lang="fr-FR"/>
              <a:t> as custom </a:t>
            </a:r>
            <a:r>
              <a:rPr lang="fr-FR" err="1"/>
              <a:t>resources</a:t>
            </a:r>
            <a:r>
              <a:rPr lang="fr-FR"/>
              <a:t> in </a:t>
            </a:r>
            <a:r>
              <a:rPr lang="fr-FR" err="1"/>
              <a:t>Kubernetes</a:t>
            </a:r>
            <a:r>
              <a:rPr lang="fr-FR"/>
              <a:t>, </a:t>
            </a:r>
            <a:r>
              <a:rPr lang="fr-FR" err="1"/>
              <a:t>starting</a:t>
            </a:r>
            <a:r>
              <a:rPr lang="fr-FR"/>
              <a:t> </a:t>
            </a:r>
            <a:r>
              <a:rPr lang="fr-FR" err="1"/>
              <a:t>with</a:t>
            </a:r>
            <a:r>
              <a:rPr lang="fr-FR"/>
              <a:t> </a:t>
            </a:r>
            <a:r>
              <a:rPr lang="fr-FR" err="1"/>
              <a:t>managed</a:t>
            </a:r>
            <a:r>
              <a:rPr lang="fr-FR"/>
              <a:t> clusters </a:t>
            </a:r>
            <a:r>
              <a:rPr lang="fr-FR" err="1"/>
              <a:t>definitions</a:t>
            </a:r>
            <a:r>
              <a:rPr lang="fr-FR"/>
              <a:t>.</a:t>
            </a:r>
          </a:p>
          <a:p>
            <a:endParaRPr lang="fr-FR"/>
          </a:p>
          <a:p>
            <a:r>
              <a:rPr lang="fr-FR"/>
              <a:t>Main custom </a:t>
            </a:r>
            <a:r>
              <a:rPr lang="fr-FR" err="1"/>
              <a:t>resources</a:t>
            </a:r>
            <a:r>
              <a:rPr lang="fr-FR"/>
              <a:t> </a:t>
            </a:r>
            <a:r>
              <a:rPr lang="fr-FR" err="1"/>
              <a:t>you’ll</a:t>
            </a:r>
            <a:r>
              <a:rPr lang="fr-FR"/>
              <a:t> </a:t>
            </a:r>
            <a:r>
              <a:rPr lang="fr-FR" err="1"/>
              <a:t>find</a:t>
            </a:r>
            <a:r>
              <a:rPr lang="fr-FR"/>
              <a:t>:</a:t>
            </a:r>
          </a:p>
          <a:p>
            <a:pPr lvl="1"/>
            <a:r>
              <a:rPr lang="fr-FR"/>
              <a:t>Clusters</a:t>
            </a:r>
          </a:p>
          <a:p>
            <a:pPr lvl="1"/>
            <a:r>
              <a:rPr lang="fr-FR"/>
              <a:t>Machines</a:t>
            </a:r>
          </a:p>
          <a:p>
            <a:pPr lvl="1"/>
            <a:endParaRPr lang="fr-FR"/>
          </a:p>
          <a:p>
            <a:endParaRPr lang="en-GB"/>
          </a:p>
        </p:txBody>
      </p:sp>
      <p:sp>
        <p:nvSpPr>
          <p:cNvPr id="2" name="Title 1">
            <a:extLst>
              <a:ext uri="{FF2B5EF4-FFF2-40B4-BE49-F238E27FC236}">
                <a16:creationId xmlns:a16="http://schemas.microsoft.com/office/drawing/2014/main" id="{EF427315-7FE0-70C8-B957-414713746319}"/>
              </a:ext>
            </a:extLst>
          </p:cNvPr>
          <p:cNvSpPr>
            <a:spLocks noGrp="1"/>
          </p:cNvSpPr>
          <p:nvPr>
            <p:ph type="title"/>
          </p:nvPr>
        </p:nvSpPr>
        <p:spPr/>
        <p:txBody>
          <a:bodyPr/>
          <a:lstStyle/>
          <a:p>
            <a:r>
              <a:rPr lang="fr-FR" err="1"/>
              <a:t>Everything</a:t>
            </a:r>
            <a:r>
              <a:rPr lang="fr-FR"/>
              <a:t> </a:t>
            </a:r>
            <a:r>
              <a:rPr lang="fr-FR" err="1"/>
              <a:t>is</a:t>
            </a:r>
            <a:r>
              <a:rPr lang="fr-FR"/>
              <a:t> custom </a:t>
            </a:r>
            <a:r>
              <a:rPr lang="fr-FR" err="1"/>
              <a:t>resources</a:t>
            </a:r>
            <a:endParaRPr lang="en-GB"/>
          </a:p>
        </p:txBody>
      </p:sp>
    </p:spTree>
    <p:extLst>
      <p:ext uri="{BB962C8B-B14F-4D97-AF65-F5344CB8AC3E}">
        <p14:creationId xmlns:p14="http://schemas.microsoft.com/office/powerpoint/2010/main" val="101645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9EF70-01FE-D785-D023-74D4F4683BC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90FFB26-8074-7F68-2DA2-CBD0EAD39526}"/>
              </a:ext>
            </a:extLst>
          </p:cNvPr>
          <p:cNvSpPr>
            <a:spLocks noGrp="1"/>
          </p:cNvSpPr>
          <p:nvPr>
            <p:ph type="body" idx="1"/>
          </p:nvPr>
        </p:nvSpPr>
        <p:spPr/>
        <p:txBody>
          <a:bodyPr/>
          <a:lstStyle/>
          <a:p>
            <a:pPr marL="50800" indent="0">
              <a:buNone/>
            </a:pPr>
            <a:r>
              <a:rPr lang="fr-FR" sz="2400"/>
              <a:t>Install</a:t>
            </a:r>
            <a:endParaRPr lang="en-GB"/>
          </a:p>
        </p:txBody>
      </p:sp>
      <p:pic>
        <p:nvPicPr>
          <p:cNvPr id="9" name="Picture 8">
            <a:extLst>
              <a:ext uri="{FF2B5EF4-FFF2-40B4-BE49-F238E27FC236}">
                <a16:creationId xmlns:a16="http://schemas.microsoft.com/office/drawing/2014/main" id="{F013A0A5-6803-3840-CED4-7372509C6B7A}"/>
              </a:ext>
            </a:extLst>
          </p:cNvPr>
          <p:cNvPicPr>
            <a:picLocks noChangeAspect="1"/>
          </p:cNvPicPr>
          <p:nvPr/>
        </p:nvPicPr>
        <p:blipFill>
          <a:blip r:embed="rId2"/>
          <a:stretch>
            <a:fillRect/>
          </a:stretch>
        </p:blipFill>
        <p:spPr>
          <a:xfrm>
            <a:off x="0" y="1293426"/>
            <a:ext cx="3394493" cy="4608126"/>
          </a:xfrm>
          <a:prstGeom prst="rect">
            <a:avLst/>
          </a:prstGeom>
        </p:spPr>
      </p:pic>
      <p:pic>
        <p:nvPicPr>
          <p:cNvPr id="10" name="Google Shape;181;p15">
            <a:extLst>
              <a:ext uri="{FF2B5EF4-FFF2-40B4-BE49-F238E27FC236}">
                <a16:creationId xmlns:a16="http://schemas.microsoft.com/office/drawing/2014/main" id="{2E9CA2A1-51CE-1F3D-3C66-8D2A4B760F01}"/>
              </a:ext>
            </a:extLst>
          </p:cNvPr>
          <p:cNvPicPr preferRelativeResize="0"/>
          <p:nvPr/>
        </p:nvPicPr>
        <p:blipFill rotWithShape="1">
          <a:blip r:embed="rId3">
            <a:alphaModFix/>
          </a:blip>
          <a:srcRect l="-1250" t="26811" r="-1250" b="28"/>
          <a:stretch/>
        </p:blipFill>
        <p:spPr>
          <a:xfrm>
            <a:off x="-972675" y="1378707"/>
            <a:ext cx="5272100" cy="3764794"/>
          </a:xfrm>
          <a:prstGeom prst="rect">
            <a:avLst/>
          </a:prstGeom>
          <a:noFill/>
          <a:ln>
            <a:noFill/>
          </a:ln>
        </p:spPr>
      </p:pic>
    </p:spTree>
    <p:extLst>
      <p:ext uri="{BB962C8B-B14F-4D97-AF65-F5344CB8AC3E}">
        <p14:creationId xmlns:p14="http://schemas.microsoft.com/office/powerpoint/2010/main" val="83074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34915AD-6FAF-0659-F5E9-CCB7AC02F01C}"/>
              </a:ext>
            </a:extLst>
          </p:cNvPr>
          <p:cNvSpPr>
            <a:spLocks noGrp="1"/>
          </p:cNvSpPr>
          <p:nvPr>
            <p:ph type="title"/>
          </p:nvPr>
        </p:nvSpPr>
        <p:spPr/>
        <p:txBody>
          <a:bodyPr/>
          <a:lstStyle/>
          <a:p>
            <a:r>
              <a:rPr lang="fr-FR"/>
              <a:t>NKP Management cluster </a:t>
            </a:r>
            <a:r>
              <a:rPr lang="fr-FR" err="1"/>
              <a:t>install</a:t>
            </a:r>
            <a:r>
              <a:rPr lang="fr-FR"/>
              <a:t> workflow</a:t>
            </a:r>
            <a:endParaRPr lang="en-GB"/>
          </a:p>
        </p:txBody>
      </p:sp>
      <p:grpSp>
        <p:nvGrpSpPr>
          <p:cNvPr id="32" name="Group 31">
            <a:extLst>
              <a:ext uri="{FF2B5EF4-FFF2-40B4-BE49-F238E27FC236}">
                <a16:creationId xmlns:a16="http://schemas.microsoft.com/office/drawing/2014/main" id="{D7EEC3D9-62DC-2DAB-DDFD-4F0577AC6467}"/>
              </a:ext>
            </a:extLst>
          </p:cNvPr>
          <p:cNvGrpSpPr/>
          <p:nvPr/>
        </p:nvGrpSpPr>
        <p:grpSpPr>
          <a:xfrm>
            <a:off x="216270" y="1404183"/>
            <a:ext cx="2794382" cy="2970004"/>
            <a:chOff x="306288" y="1030047"/>
            <a:chExt cx="2794382" cy="2970004"/>
          </a:xfrm>
        </p:grpSpPr>
        <p:grpSp>
          <p:nvGrpSpPr>
            <p:cNvPr id="11" name="Group 10">
              <a:extLst>
                <a:ext uri="{FF2B5EF4-FFF2-40B4-BE49-F238E27FC236}">
                  <a16:creationId xmlns:a16="http://schemas.microsoft.com/office/drawing/2014/main" id="{ADA86B86-E5AE-824B-F384-2AE998E55CDB}"/>
                </a:ext>
              </a:extLst>
            </p:cNvPr>
            <p:cNvGrpSpPr/>
            <p:nvPr/>
          </p:nvGrpSpPr>
          <p:grpSpPr>
            <a:xfrm>
              <a:off x="306289" y="1030047"/>
              <a:ext cx="2794381" cy="914400"/>
              <a:chOff x="317901" y="1030047"/>
              <a:chExt cx="2794381" cy="914400"/>
            </a:xfrm>
          </p:grpSpPr>
          <p:sp>
            <p:nvSpPr>
              <p:cNvPr id="9" name="Rectangle: Rounded Corners 8">
                <a:extLst>
                  <a:ext uri="{FF2B5EF4-FFF2-40B4-BE49-F238E27FC236}">
                    <a16:creationId xmlns:a16="http://schemas.microsoft.com/office/drawing/2014/main" id="{E864426F-6752-D465-FD61-01BD3C7871C8}"/>
                  </a:ext>
                </a:extLst>
              </p:cNvPr>
              <p:cNvSpPr/>
              <p:nvPr/>
            </p:nvSpPr>
            <p:spPr>
              <a:xfrm>
                <a:off x="345861" y="1030047"/>
                <a:ext cx="2738462" cy="914400"/>
              </a:xfrm>
              <a:prstGeom prst="roundRect">
                <a:avLst>
                  <a:gd name="adj" fmla="val 4750"/>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a:solidFill>
                      <a:schemeClr val="accent6"/>
                    </a:solidFill>
                    <a:latin typeface="Montserrat" pitchFamily="2" charset="0"/>
                  </a:rPr>
                  <a:t>Bootstrap cluster </a:t>
                </a:r>
                <a:r>
                  <a:rPr lang="fr-FR" err="1">
                    <a:solidFill>
                      <a:schemeClr val="accent6"/>
                    </a:solidFill>
                    <a:latin typeface="Montserrat" pitchFamily="2" charset="0"/>
                  </a:rPr>
                  <a:t>creation</a:t>
                </a:r>
                <a:endParaRPr lang="en-GB">
                  <a:solidFill>
                    <a:schemeClr val="accent6"/>
                  </a:solidFill>
                  <a:latin typeface="Montserrat" pitchFamily="2" charset="0"/>
                </a:endParaRPr>
              </a:p>
            </p:txBody>
          </p:sp>
          <p:sp>
            <p:nvSpPr>
              <p:cNvPr id="10" name="TextBox 9">
                <a:extLst>
                  <a:ext uri="{FF2B5EF4-FFF2-40B4-BE49-F238E27FC236}">
                    <a16:creationId xmlns:a16="http://schemas.microsoft.com/office/drawing/2014/main" id="{C37F04A7-C465-B809-64F6-5BA659B6248D}"/>
                  </a:ext>
                </a:extLst>
              </p:cNvPr>
              <p:cNvSpPr txBox="1"/>
              <p:nvPr/>
            </p:nvSpPr>
            <p:spPr>
              <a:xfrm>
                <a:off x="317901" y="1367366"/>
                <a:ext cx="2794381" cy="577081"/>
              </a:xfrm>
              <a:prstGeom prst="rect">
                <a:avLst/>
              </a:prstGeom>
              <a:noFill/>
            </p:spPr>
            <p:txBody>
              <a:bodyPr wrap="square" rtlCol="0">
                <a:spAutoFit/>
              </a:bodyPr>
              <a:lstStyle/>
              <a:p>
                <a:pPr algn="ctr"/>
                <a:r>
                  <a:rPr lang="fr-FR" sz="1050">
                    <a:latin typeface="Montserrat" pitchFamily="2" charset="0"/>
                  </a:rPr>
                  <a:t>NKP </a:t>
                </a:r>
                <a:r>
                  <a:rPr lang="fr-FR" sz="1050" err="1">
                    <a:latin typeface="Montserrat" pitchFamily="2" charset="0"/>
                  </a:rPr>
                  <a:t>creates</a:t>
                </a:r>
                <a:r>
                  <a:rPr lang="fr-FR" sz="1050">
                    <a:latin typeface="Montserrat" pitchFamily="2" charset="0"/>
                  </a:rPr>
                  <a:t> a k8s </a:t>
                </a:r>
                <a:r>
                  <a:rPr lang="fr-FR" sz="1050" err="1">
                    <a:latin typeface="Montserrat" pitchFamily="2" charset="0"/>
                  </a:rPr>
                  <a:t>bootstrap</a:t>
                </a:r>
                <a:r>
                  <a:rPr lang="fr-FR" sz="1050">
                    <a:latin typeface="Montserrat" pitchFamily="2" charset="0"/>
                  </a:rPr>
                  <a:t> in docker (uses </a:t>
                </a:r>
                <a:r>
                  <a:rPr lang="fr-FR" sz="1050" err="1">
                    <a:latin typeface="Montserrat" pitchFamily="2" charset="0"/>
                  </a:rPr>
                  <a:t>kind</a:t>
                </a:r>
                <a:r>
                  <a:rPr lang="fr-FR" sz="1050">
                    <a:latin typeface="Montserrat" pitchFamily="2" charset="0"/>
                  </a:rPr>
                  <a:t>)</a:t>
                </a:r>
              </a:p>
              <a:p>
                <a:pPr algn="ctr"/>
                <a:r>
                  <a:rPr lang="fr-FR" sz="1050" err="1">
                    <a:latin typeface="Montserrat" pitchFamily="2" charset="0"/>
                  </a:rPr>
                  <a:t>Creates</a:t>
                </a:r>
                <a:r>
                  <a:rPr lang="fr-FR" sz="1050">
                    <a:latin typeface="Montserrat" pitchFamily="2" charset="0"/>
                  </a:rPr>
                  <a:t> </a:t>
                </a:r>
                <a:r>
                  <a:rPr lang="fr-FR" sz="1050" err="1">
                    <a:latin typeface="Montserrat" pitchFamily="2" charset="0"/>
                  </a:rPr>
                  <a:t>kubeconfig</a:t>
                </a:r>
                <a:r>
                  <a:rPr lang="fr-FR" sz="1050">
                    <a:latin typeface="Montserrat" pitchFamily="2" charset="0"/>
                  </a:rPr>
                  <a:t> file for </a:t>
                </a:r>
                <a:r>
                  <a:rPr lang="fr-FR" sz="1050" err="1">
                    <a:latin typeface="Montserrat" pitchFamily="2" charset="0"/>
                  </a:rPr>
                  <a:t>this</a:t>
                </a:r>
                <a:r>
                  <a:rPr lang="fr-FR" sz="1050">
                    <a:latin typeface="Montserrat" pitchFamily="2" charset="0"/>
                  </a:rPr>
                  <a:t> cluster</a:t>
                </a:r>
                <a:endParaRPr lang="en-GB" sz="1050">
                  <a:latin typeface="Montserrat" pitchFamily="2" charset="0"/>
                </a:endParaRPr>
              </a:p>
            </p:txBody>
          </p:sp>
        </p:grpSp>
        <p:grpSp>
          <p:nvGrpSpPr>
            <p:cNvPr id="12" name="Group 11">
              <a:extLst>
                <a:ext uri="{FF2B5EF4-FFF2-40B4-BE49-F238E27FC236}">
                  <a16:creationId xmlns:a16="http://schemas.microsoft.com/office/drawing/2014/main" id="{67E0531E-308B-D8EF-083A-BA086750E66D}"/>
                </a:ext>
              </a:extLst>
            </p:cNvPr>
            <p:cNvGrpSpPr/>
            <p:nvPr/>
          </p:nvGrpSpPr>
          <p:grpSpPr>
            <a:xfrm>
              <a:off x="306288" y="2057849"/>
              <a:ext cx="2794381" cy="914400"/>
              <a:chOff x="317900" y="911610"/>
              <a:chExt cx="2794381" cy="914400"/>
            </a:xfrm>
          </p:grpSpPr>
          <p:sp>
            <p:nvSpPr>
              <p:cNvPr id="13" name="Rectangle: Rounded Corners 12">
                <a:extLst>
                  <a:ext uri="{FF2B5EF4-FFF2-40B4-BE49-F238E27FC236}">
                    <a16:creationId xmlns:a16="http://schemas.microsoft.com/office/drawing/2014/main" id="{47497BDE-8E2F-B12F-9C02-CF1A91A6CF92}"/>
                  </a:ext>
                </a:extLst>
              </p:cNvPr>
              <p:cNvSpPr/>
              <p:nvPr/>
            </p:nvSpPr>
            <p:spPr>
              <a:xfrm>
                <a:off x="345860" y="911610"/>
                <a:ext cx="2738462" cy="914400"/>
              </a:xfrm>
              <a:prstGeom prst="roundRect">
                <a:avLst>
                  <a:gd name="adj" fmla="val 4750"/>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a:solidFill>
                      <a:schemeClr val="accent6"/>
                    </a:solidFill>
                    <a:latin typeface="Montserrat" pitchFamily="2" charset="0"/>
                  </a:rPr>
                  <a:t>CAPI Components </a:t>
                </a:r>
                <a:r>
                  <a:rPr lang="fr-FR" err="1">
                    <a:solidFill>
                      <a:schemeClr val="accent6"/>
                    </a:solidFill>
                    <a:latin typeface="Montserrat" pitchFamily="2" charset="0"/>
                  </a:rPr>
                  <a:t>install</a:t>
                </a:r>
                <a:endParaRPr lang="en-GB">
                  <a:solidFill>
                    <a:schemeClr val="accent6"/>
                  </a:solidFill>
                  <a:latin typeface="Montserrat" pitchFamily="2" charset="0"/>
                </a:endParaRPr>
              </a:p>
            </p:txBody>
          </p:sp>
          <p:sp>
            <p:nvSpPr>
              <p:cNvPr id="14" name="TextBox 13">
                <a:extLst>
                  <a:ext uri="{FF2B5EF4-FFF2-40B4-BE49-F238E27FC236}">
                    <a16:creationId xmlns:a16="http://schemas.microsoft.com/office/drawing/2014/main" id="{E718A7FE-8786-E2E1-2B58-B8096D95329E}"/>
                  </a:ext>
                </a:extLst>
              </p:cNvPr>
              <p:cNvSpPr txBox="1"/>
              <p:nvPr/>
            </p:nvSpPr>
            <p:spPr>
              <a:xfrm>
                <a:off x="317900" y="1235686"/>
                <a:ext cx="2794381" cy="577081"/>
              </a:xfrm>
              <a:prstGeom prst="rect">
                <a:avLst/>
              </a:prstGeom>
              <a:noFill/>
            </p:spPr>
            <p:txBody>
              <a:bodyPr wrap="square" rtlCol="0">
                <a:spAutoFit/>
              </a:bodyPr>
              <a:lstStyle/>
              <a:p>
                <a:pPr algn="ctr"/>
                <a:r>
                  <a:rPr lang="fr-FR" sz="1050">
                    <a:latin typeface="Montserrat" pitchFamily="2" charset="0"/>
                  </a:rPr>
                  <a:t>NKP </a:t>
                </a:r>
                <a:r>
                  <a:rPr lang="fr-FR" sz="1050" err="1">
                    <a:latin typeface="Montserrat" pitchFamily="2" charset="0"/>
                  </a:rPr>
                  <a:t>installs</a:t>
                </a:r>
                <a:r>
                  <a:rPr lang="fr-FR" sz="1050">
                    <a:latin typeface="Montserrat" pitchFamily="2" charset="0"/>
                  </a:rPr>
                  <a:t> Cluster API engine in the </a:t>
                </a:r>
                <a:r>
                  <a:rPr lang="fr-FR" sz="1050" err="1">
                    <a:latin typeface="Montserrat" pitchFamily="2" charset="0"/>
                  </a:rPr>
                  <a:t>bootstrap</a:t>
                </a:r>
                <a:r>
                  <a:rPr lang="fr-FR" sz="1050">
                    <a:latin typeface="Montserrat" pitchFamily="2" charset="0"/>
                  </a:rPr>
                  <a:t> cluster, and configure </a:t>
                </a:r>
                <a:r>
                  <a:rPr lang="fr-FR" sz="1050" err="1">
                    <a:latin typeface="Montserrat" pitchFamily="2" charset="0"/>
                  </a:rPr>
                  <a:t>it</a:t>
                </a:r>
                <a:r>
                  <a:rPr lang="fr-FR" sz="1050">
                    <a:latin typeface="Montserrat" pitchFamily="2" charset="0"/>
                  </a:rPr>
                  <a:t> </a:t>
                </a:r>
                <a:r>
                  <a:rPr lang="fr-FR" sz="1050" err="1">
                    <a:latin typeface="Montserrat" pitchFamily="2" charset="0"/>
                  </a:rPr>
                  <a:t>with</a:t>
                </a:r>
                <a:r>
                  <a:rPr lang="fr-FR" sz="1050">
                    <a:latin typeface="Montserrat" pitchFamily="2" charset="0"/>
                  </a:rPr>
                  <a:t> </a:t>
                </a:r>
                <a:r>
                  <a:rPr lang="fr-FR" sz="1050" err="1">
                    <a:latin typeface="Montserrat" pitchFamily="2" charset="0"/>
                  </a:rPr>
                  <a:t>Prism</a:t>
                </a:r>
                <a:r>
                  <a:rPr lang="fr-FR" sz="1050">
                    <a:latin typeface="Montserrat" pitchFamily="2" charset="0"/>
                  </a:rPr>
                  <a:t> Central infos</a:t>
                </a:r>
                <a:endParaRPr lang="en-GB" sz="1050">
                  <a:latin typeface="Montserrat" pitchFamily="2" charset="0"/>
                </a:endParaRPr>
              </a:p>
            </p:txBody>
          </p:sp>
        </p:grpSp>
        <p:grpSp>
          <p:nvGrpSpPr>
            <p:cNvPr id="16" name="Group 15">
              <a:extLst>
                <a:ext uri="{FF2B5EF4-FFF2-40B4-BE49-F238E27FC236}">
                  <a16:creationId xmlns:a16="http://schemas.microsoft.com/office/drawing/2014/main" id="{5D85444C-B4FC-5466-C142-00FBA0DE3D25}"/>
                </a:ext>
              </a:extLst>
            </p:cNvPr>
            <p:cNvGrpSpPr/>
            <p:nvPr/>
          </p:nvGrpSpPr>
          <p:grpSpPr>
            <a:xfrm>
              <a:off x="306289" y="3085651"/>
              <a:ext cx="2794381" cy="914400"/>
              <a:chOff x="317901" y="1030047"/>
              <a:chExt cx="2794381" cy="914400"/>
            </a:xfrm>
          </p:grpSpPr>
          <p:sp>
            <p:nvSpPr>
              <p:cNvPr id="17" name="Rectangle: Rounded Corners 16">
                <a:extLst>
                  <a:ext uri="{FF2B5EF4-FFF2-40B4-BE49-F238E27FC236}">
                    <a16:creationId xmlns:a16="http://schemas.microsoft.com/office/drawing/2014/main" id="{84243C32-C2AC-B7E7-C33B-3411EBEE7F67}"/>
                  </a:ext>
                </a:extLst>
              </p:cNvPr>
              <p:cNvSpPr/>
              <p:nvPr/>
            </p:nvSpPr>
            <p:spPr>
              <a:xfrm>
                <a:off x="345861" y="1030047"/>
                <a:ext cx="2738462" cy="914400"/>
              </a:xfrm>
              <a:prstGeom prst="roundRect">
                <a:avLst>
                  <a:gd name="adj" fmla="val 4750"/>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a:solidFill>
                      <a:schemeClr val="accent6"/>
                    </a:solidFill>
                    <a:latin typeface="Montserrat" pitchFamily="2" charset="0"/>
                  </a:rPr>
                  <a:t>Final cluster </a:t>
                </a:r>
                <a:r>
                  <a:rPr lang="fr-FR" err="1">
                    <a:solidFill>
                      <a:schemeClr val="accent6"/>
                    </a:solidFill>
                    <a:latin typeface="Montserrat" pitchFamily="2" charset="0"/>
                  </a:rPr>
                  <a:t>creation</a:t>
                </a:r>
                <a:endParaRPr lang="en-GB">
                  <a:solidFill>
                    <a:schemeClr val="accent6"/>
                  </a:solidFill>
                  <a:latin typeface="Montserrat" pitchFamily="2" charset="0"/>
                </a:endParaRPr>
              </a:p>
            </p:txBody>
          </p:sp>
          <p:sp>
            <p:nvSpPr>
              <p:cNvPr id="18" name="TextBox 17">
                <a:extLst>
                  <a:ext uri="{FF2B5EF4-FFF2-40B4-BE49-F238E27FC236}">
                    <a16:creationId xmlns:a16="http://schemas.microsoft.com/office/drawing/2014/main" id="{B67CB7AD-F86C-14C7-9F38-84B912BC750D}"/>
                  </a:ext>
                </a:extLst>
              </p:cNvPr>
              <p:cNvSpPr txBox="1"/>
              <p:nvPr/>
            </p:nvSpPr>
            <p:spPr>
              <a:xfrm>
                <a:off x="317901" y="1367366"/>
                <a:ext cx="2794381" cy="577081"/>
              </a:xfrm>
              <a:prstGeom prst="rect">
                <a:avLst/>
              </a:prstGeom>
              <a:noFill/>
            </p:spPr>
            <p:txBody>
              <a:bodyPr wrap="square" rtlCol="0">
                <a:spAutoFit/>
              </a:bodyPr>
              <a:lstStyle/>
              <a:p>
                <a:pPr algn="ctr"/>
                <a:r>
                  <a:rPr lang="fr-FR" sz="1050">
                    <a:latin typeface="Montserrat" pitchFamily="2" charset="0"/>
                  </a:rPr>
                  <a:t>NKP uses CAPI </a:t>
                </a:r>
                <a:r>
                  <a:rPr lang="fr-FR" sz="1050" err="1">
                    <a:latin typeface="Montserrat" pitchFamily="2" charset="0"/>
                  </a:rPr>
                  <a:t>from</a:t>
                </a:r>
                <a:r>
                  <a:rPr lang="fr-FR" sz="1050">
                    <a:latin typeface="Montserrat" pitchFamily="2" charset="0"/>
                  </a:rPr>
                  <a:t> </a:t>
                </a:r>
                <a:r>
                  <a:rPr lang="fr-FR" sz="1050" err="1">
                    <a:latin typeface="Montserrat" pitchFamily="2" charset="0"/>
                  </a:rPr>
                  <a:t>bootstrap</a:t>
                </a:r>
                <a:r>
                  <a:rPr lang="fr-FR" sz="1050">
                    <a:latin typeface="Montserrat" pitchFamily="2" charset="0"/>
                  </a:rPr>
                  <a:t> cluster to </a:t>
                </a:r>
                <a:r>
                  <a:rPr lang="fr-FR" sz="1050" err="1">
                    <a:latin typeface="Montserrat" pitchFamily="2" charset="0"/>
                  </a:rPr>
                  <a:t>create</a:t>
                </a:r>
                <a:r>
                  <a:rPr lang="fr-FR" sz="1050">
                    <a:latin typeface="Montserrat" pitchFamily="2" charset="0"/>
                  </a:rPr>
                  <a:t> final cluster. </a:t>
                </a:r>
              </a:p>
              <a:p>
                <a:pPr algn="ctr"/>
                <a:r>
                  <a:rPr lang="fr-FR" sz="1050" err="1">
                    <a:latin typeface="Montserrat" pitchFamily="2" charset="0"/>
                  </a:rPr>
                  <a:t>Creates</a:t>
                </a:r>
                <a:r>
                  <a:rPr lang="fr-FR" sz="1050">
                    <a:latin typeface="Montserrat" pitchFamily="2" charset="0"/>
                  </a:rPr>
                  <a:t> </a:t>
                </a:r>
                <a:r>
                  <a:rPr lang="fr-FR" sz="1050" err="1">
                    <a:latin typeface="Montserrat" pitchFamily="2" charset="0"/>
                  </a:rPr>
                  <a:t>kubeconfig</a:t>
                </a:r>
                <a:r>
                  <a:rPr lang="fr-FR" sz="1050">
                    <a:latin typeface="Montserrat" pitchFamily="2" charset="0"/>
                  </a:rPr>
                  <a:t> file for </a:t>
                </a:r>
                <a:r>
                  <a:rPr lang="fr-FR" sz="1050" err="1">
                    <a:latin typeface="Montserrat" pitchFamily="2" charset="0"/>
                  </a:rPr>
                  <a:t>this</a:t>
                </a:r>
                <a:r>
                  <a:rPr lang="fr-FR" sz="1050">
                    <a:latin typeface="Montserrat" pitchFamily="2" charset="0"/>
                  </a:rPr>
                  <a:t> cluster</a:t>
                </a:r>
                <a:endParaRPr lang="en-GB" sz="1050">
                  <a:latin typeface="Montserrat" pitchFamily="2" charset="0"/>
                </a:endParaRPr>
              </a:p>
            </p:txBody>
          </p:sp>
        </p:grpSp>
      </p:grpSp>
      <p:grpSp>
        <p:nvGrpSpPr>
          <p:cNvPr id="31" name="Group 30">
            <a:extLst>
              <a:ext uri="{FF2B5EF4-FFF2-40B4-BE49-F238E27FC236}">
                <a16:creationId xmlns:a16="http://schemas.microsoft.com/office/drawing/2014/main" id="{3415A209-0C19-6B4B-D683-B153B9E1F1DA}"/>
              </a:ext>
            </a:extLst>
          </p:cNvPr>
          <p:cNvGrpSpPr/>
          <p:nvPr/>
        </p:nvGrpSpPr>
        <p:grpSpPr>
          <a:xfrm>
            <a:off x="3198029" y="1404183"/>
            <a:ext cx="2794383" cy="2969953"/>
            <a:chOff x="3447464" y="1030098"/>
            <a:chExt cx="2794383" cy="2969953"/>
          </a:xfrm>
        </p:grpSpPr>
        <p:grpSp>
          <p:nvGrpSpPr>
            <p:cNvPr id="19" name="Group 18">
              <a:extLst>
                <a:ext uri="{FF2B5EF4-FFF2-40B4-BE49-F238E27FC236}">
                  <a16:creationId xmlns:a16="http://schemas.microsoft.com/office/drawing/2014/main" id="{42FDAE3E-D9F3-3DB9-B7B7-B13C3DFA3832}"/>
                </a:ext>
              </a:extLst>
            </p:cNvPr>
            <p:cNvGrpSpPr/>
            <p:nvPr/>
          </p:nvGrpSpPr>
          <p:grpSpPr>
            <a:xfrm>
              <a:off x="3447466" y="1030098"/>
              <a:ext cx="2794381" cy="914400"/>
              <a:chOff x="317901" y="1030047"/>
              <a:chExt cx="2794381" cy="914400"/>
            </a:xfrm>
          </p:grpSpPr>
          <p:sp>
            <p:nvSpPr>
              <p:cNvPr id="20" name="Rectangle: Rounded Corners 19">
                <a:extLst>
                  <a:ext uri="{FF2B5EF4-FFF2-40B4-BE49-F238E27FC236}">
                    <a16:creationId xmlns:a16="http://schemas.microsoft.com/office/drawing/2014/main" id="{2F9EC001-6082-27EC-BF27-EC05095F72BB}"/>
                  </a:ext>
                </a:extLst>
              </p:cNvPr>
              <p:cNvSpPr/>
              <p:nvPr/>
            </p:nvSpPr>
            <p:spPr>
              <a:xfrm>
                <a:off x="345861" y="1030047"/>
                <a:ext cx="2738462" cy="914400"/>
              </a:xfrm>
              <a:prstGeom prst="roundRect">
                <a:avLst>
                  <a:gd name="adj" fmla="val 4750"/>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a:solidFill>
                      <a:schemeClr val="accent6"/>
                    </a:solidFill>
                    <a:latin typeface="Montserrat" pitchFamily="2" charset="0"/>
                  </a:rPr>
                  <a:t>CAPI Components </a:t>
                </a:r>
                <a:r>
                  <a:rPr lang="fr-FR" err="1">
                    <a:solidFill>
                      <a:schemeClr val="accent6"/>
                    </a:solidFill>
                    <a:latin typeface="Montserrat" pitchFamily="2" charset="0"/>
                  </a:rPr>
                  <a:t>install</a:t>
                </a:r>
                <a:endParaRPr lang="en-GB">
                  <a:solidFill>
                    <a:schemeClr val="accent6"/>
                  </a:solidFill>
                  <a:latin typeface="Montserrat" pitchFamily="2" charset="0"/>
                </a:endParaRPr>
              </a:p>
            </p:txBody>
          </p:sp>
          <p:sp>
            <p:nvSpPr>
              <p:cNvPr id="21" name="TextBox 20">
                <a:extLst>
                  <a:ext uri="{FF2B5EF4-FFF2-40B4-BE49-F238E27FC236}">
                    <a16:creationId xmlns:a16="http://schemas.microsoft.com/office/drawing/2014/main" id="{194CF696-B82A-005B-0B8C-FB13898BA064}"/>
                  </a:ext>
                </a:extLst>
              </p:cNvPr>
              <p:cNvSpPr txBox="1"/>
              <p:nvPr/>
            </p:nvSpPr>
            <p:spPr>
              <a:xfrm>
                <a:off x="317901" y="1367366"/>
                <a:ext cx="2794381" cy="415498"/>
              </a:xfrm>
              <a:prstGeom prst="rect">
                <a:avLst/>
              </a:prstGeom>
              <a:noFill/>
            </p:spPr>
            <p:txBody>
              <a:bodyPr wrap="square" rtlCol="0">
                <a:spAutoFit/>
              </a:bodyPr>
              <a:lstStyle/>
              <a:p>
                <a:pPr algn="ctr"/>
                <a:r>
                  <a:rPr lang="fr-FR" sz="1050">
                    <a:latin typeface="Montserrat" pitchFamily="2" charset="0"/>
                  </a:rPr>
                  <a:t>NKP </a:t>
                </a:r>
                <a:r>
                  <a:rPr lang="fr-FR" sz="1050" err="1">
                    <a:latin typeface="Montserrat" pitchFamily="2" charset="0"/>
                  </a:rPr>
                  <a:t>installs</a:t>
                </a:r>
                <a:r>
                  <a:rPr lang="fr-FR" sz="1050">
                    <a:latin typeface="Montserrat" pitchFamily="2" charset="0"/>
                  </a:rPr>
                  <a:t> Cluster API engine in the final cluster</a:t>
                </a:r>
                <a:endParaRPr lang="en-GB" sz="1050">
                  <a:latin typeface="Montserrat" pitchFamily="2" charset="0"/>
                </a:endParaRPr>
              </a:p>
            </p:txBody>
          </p:sp>
        </p:grpSp>
        <p:grpSp>
          <p:nvGrpSpPr>
            <p:cNvPr id="22" name="Group 21">
              <a:extLst>
                <a:ext uri="{FF2B5EF4-FFF2-40B4-BE49-F238E27FC236}">
                  <a16:creationId xmlns:a16="http://schemas.microsoft.com/office/drawing/2014/main" id="{A0C3FC4E-71B2-FEB0-2872-E5D0BAF9DD16}"/>
                </a:ext>
              </a:extLst>
            </p:cNvPr>
            <p:cNvGrpSpPr/>
            <p:nvPr/>
          </p:nvGrpSpPr>
          <p:grpSpPr>
            <a:xfrm>
              <a:off x="3447465" y="2057849"/>
              <a:ext cx="2794381" cy="914400"/>
              <a:chOff x="317901" y="1030047"/>
              <a:chExt cx="2794381" cy="914400"/>
            </a:xfrm>
          </p:grpSpPr>
          <p:sp>
            <p:nvSpPr>
              <p:cNvPr id="23" name="Rectangle: Rounded Corners 22">
                <a:extLst>
                  <a:ext uri="{FF2B5EF4-FFF2-40B4-BE49-F238E27FC236}">
                    <a16:creationId xmlns:a16="http://schemas.microsoft.com/office/drawing/2014/main" id="{452926AF-8133-C978-8BDC-3712E42F4AD9}"/>
                  </a:ext>
                </a:extLst>
              </p:cNvPr>
              <p:cNvSpPr/>
              <p:nvPr/>
            </p:nvSpPr>
            <p:spPr>
              <a:xfrm>
                <a:off x="345861" y="1030047"/>
                <a:ext cx="2738462" cy="914400"/>
              </a:xfrm>
              <a:prstGeom prst="roundRect">
                <a:avLst>
                  <a:gd name="adj" fmla="val 4750"/>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a:solidFill>
                      <a:schemeClr val="accent6"/>
                    </a:solidFill>
                    <a:latin typeface="Montserrat" pitchFamily="2" charset="0"/>
                  </a:rPr>
                  <a:t>CAPI Config move</a:t>
                </a:r>
                <a:endParaRPr lang="en-GB">
                  <a:solidFill>
                    <a:schemeClr val="accent6"/>
                  </a:solidFill>
                  <a:latin typeface="Montserrat" pitchFamily="2" charset="0"/>
                </a:endParaRPr>
              </a:p>
            </p:txBody>
          </p:sp>
          <p:sp>
            <p:nvSpPr>
              <p:cNvPr id="24" name="TextBox 23">
                <a:extLst>
                  <a:ext uri="{FF2B5EF4-FFF2-40B4-BE49-F238E27FC236}">
                    <a16:creationId xmlns:a16="http://schemas.microsoft.com/office/drawing/2014/main" id="{56495541-2B0B-A38D-5842-68577BD0D41B}"/>
                  </a:ext>
                </a:extLst>
              </p:cNvPr>
              <p:cNvSpPr txBox="1"/>
              <p:nvPr/>
            </p:nvSpPr>
            <p:spPr>
              <a:xfrm>
                <a:off x="317901" y="1367366"/>
                <a:ext cx="2794381" cy="415498"/>
              </a:xfrm>
              <a:prstGeom prst="rect">
                <a:avLst/>
              </a:prstGeom>
              <a:noFill/>
            </p:spPr>
            <p:txBody>
              <a:bodyPr wrap="square" rtlCol="0">
                <a:spAutoFit/>
              </a:bodyPr>
              <a:lstStyle/>
              <a:p>
                <a:pPr algn="ctr"/>
                <a:r>
                  <a:rPr lang="fr-FR" sz="1050">
                    <a:latin typeface="Montserrat" pitchFamily="2" charset="0"/>
                  </a:rPr>
                  <a:t>NKP moves CAPI </a:t>
                </a:r>
                <a:r>
                  <a:rPr lang="fr-FR" sz="1050" err="1">
                    <a:latin typeface="Montserrat" pitchFamily="2" charset="0"/>
                  </a:rPr>
                  <a:t>resources</a:t>
                </a:r>
                <a:r>
                  <a:rPr lang="fr-FR" sz="1050">
                    <a:latin typeface="Montserrat" pitchFamily="2" charset="0"/>
                  </a:rPr>
                  <a:t> </a:t>
                </a:r>
                <a:r>
                  <a:rPr lang="fr-FR" sz="1050" err="1">
                    <a:latin typeface="Montserrat" pitchFamily="2" charset="0"/>
                  </a:rPr>
                  <a:t>from</a:t>
                </a:r>
                <a:r>
                  <a:rPr lang="fr-FR" sz="1050">
                    <a:latin typeface="Montserrat" pitchFamily="2" charset="0"/>
                  </a:rPr>
                  <a:t> </a:t>
                </a:r>
                <a:r>
                  <a:rPr lang="fr-FR" sz="1050" err="1">
                    <a:latin typeface="Montserrat" pitchFamily="2" charset="0"/>
                  </a:rPr>
                  <a:t>bootstrap</a:t>
                </a:r>
                <a:r>
                  <a:rPr lang="fr-FR" sz="1050">
                    <a:latin typeface="Montserrat" pitchFamily="2" charset="0"/>
                  </a:rPr>
                  <a:t> cluster to final one</a:t>
                </a:r>
                <a:endParaRPr lang="en-GB" sz="1050">
                  <a:latin typeface="Montserrat" pitchFamily="2" charset="0"/>
                </a:endParaRPr>
              </a:p>
            </p:txBody>
          </p:sp>
        </p:grpSp>
        <p:grpSp>
          <p:nvGrpSpPr>
            <p:cNvPr id="25" name="Group 24">
              <a:extLst>
                <a:ext uri="{FF2B5EF4-FFF2-40B4-BE49-F238E27FC236}">
                  <a16:creationId xmlns:a16="http://schemas.microsoft.com/office/drawing/2014/main" id="{17471F10-15A9-301F-2B89-0D6B43B04CAD}"/>
                </a:ext>
              </a:extLst>
            </p:cNvPr>
            <p:cNvGrpSpPr/>
            <p:nvPr/>
          </p:nvGrpSpPr>
          <p:grpSpPr>
            <a:xfrm>
              <a:off x="3447464" y="3085651"/>
              <a:ext cx="2794381" cy="914400"/>
              <a:chOff x="317901" y="1030047"/>
              <a:chExt cx="2794381" cy="914400"/>
            </a:xfrm>
          </p:grpSpPr>
          <p:sp>
            <p:nvSpPr>
              <p:cNvPr id="26" name="Rectangle: Rounded Corners 25">
                <a:extLst>
                  <a:ext uri="{FF2B5EF4-FFF2-40B4-BE49-F238E27FC236}">
                    <a16:creationId xmlns:a16="http://schemas.microsoft.com/office/drawing/2014/main" id="{44F97DF9-6A04-E74D-BEA2-BF7ED825AE9C}"/>
                  </a:ext>
                </a:extLst>
              </p:cNvPr>
              <p:cNvSpPr/>
              <p:nvPr/>
            </p:nvSpPr>
            <p:spPr>
              <a:xfrm>
                <a:off x="345861" y="1030047"/>
                <a:ext cx="2738462" cy="914400"/>
              </a:xfrm>
              <a:prstGeom prst="roundRect">
                <a:avLst>
                  <a:gd name="adj" fmla="val 4750"/>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a:solidFill>
                      <a:schemeClr val="accent6"/>
                    </a:solidFill>
                    <a:latin typeface="Montserrat" pitchFamily="2" charset="0"/>
                  </a:rPr>
                  <a:t>Bootstrap cluster destroy</a:t>
                </a:r>
                <a:endParaRPr lang="en-GB">
                  <a:solidFill>
                    <a:schemeClr val="accent6"/>
                  </a:solidFill>
                  <a:latin typeface="Montserrat" pitchFamily="2" charset="0"/>
                </a:endParaRPr>
              </a:p>
            </p:txBody>
          </p:sp>
          <p:sp>
            <p:nvSpPr>
              <p:cNvPr id="27" name="TextBox 26">
                <a:extLst>
                  <a:ext uri="{FF2B5EF4-FFF2-40B4-BE49-F238E27FC236}">
                    <a16:creationId xmlns:a16="http://schemas.microsoft.com/office/drawing/2014/main" id="{9C09862D-A3C6-EA19-0A99-E02410770638}"/>
                  </a:ext>
                </a:extLst>
              </p:cNvPr>
              <p:cNvSpPr txBox="1"/>
              <p:nvPr/>
            </p:nvSpPr>
            <p:spPr>
              <a:xfrm>
                <a:off x="317901" y="1367366"/>
                <a:ext cx="2794381" cy="253916"/>
              </a:xfrm>
              <a:prstGeom prst="rect">
                <a:avLst/>
              </a:prstGeom>
              <a:noFill/>
            </p:spPr>
            <p:txBody>
              <a:bodyPr wrap="square" rtlCol="0">
                <a:spAutoFit/>
              </a:bodyPr>
              <a:lstStyle/>
              <a:p>
                <a:pPr algn="ctr"/>
                <a:r>
                  <a:rPr lang="fr-FR" sz="1050">
                    <a:latin typeface="Montserrat" pitchFamily="2" charset="0"/>
                  </a:rPr>
                  <a:t>NKP </a:t>
                </a:r>
                <a:r>
                  <a:rPr lang="fr-FR" sz="1050" err="1">
                    <a:latin typeface="Montserrat" pitchFamily="2" charset="0"/>
                  </a:rPr>
                  <a:t>destyroys</a:t>
                </a:r>
                <a:r>
                  <a:rPr lang="fr-FR" sz="1050">
                    <a:latin typeface="Montserrat" pitchFamily="2" charset="0"/>
                  </a:rPr>
                  <a:t> </a:t>
                </a:r>
                <a:r>
                  <a:rPr lang="fr-FR" sz="1050" err="1">
                    <a:latin typeface="Montserrat" pitchFamily="2" charset="0"/>
                  </a:rPr>
                  <a:t>bootstrap</a:t>
                </a:r>
                <a:r>
                  <a:rPr lang="fr-FR" sz="1050">
                    <a:latin typeface="Montserrat" pitchFamily="2" charset="0"/>
                  </a:rPr>
                  <a:t> cluster</a:t>
                </a:r>
                <a:endParaRPr lang="en-GB" sz="1050">
                  <a:latin typeface="Montserrat" pitchFamily="2" charset="0"/>
                </a:endParaRPr>
              </a:p>
            </p:txBody>
          </p:sp>
        </p:grpSp>
      </p:grpSp>
      <p:grpSp>
        <p:nvGrpSpPr>
          <p:cNvPr id="28" name="Group 27">
            <a:extLst>
              <a:ext uri="{FF2B5EF4-FFF2-40B4-BE49-F238E27FC236}">
                <a16:creationId xmlns:a16="http://schemas.microsoft.com/office/drawing/2014/main" id="{6C69F094-DE84-1074-CF04-D4DFFFE46335}"/>
              </a:ext>
            </a:extLst>
          </p:cNvPr>
          <p:cNvGrpSpPr/>
          <p:nvPr/>
        </p:nvGrpSpPr>
        <p:grpSpPr>
          <a:xfrm>
            <a:off x="6179789" y="1404183"/>
            <a:ext cx="2794381" cy="914400"/>
            <a:chOff x="317901" y="1030047"/>
            <a:chExt cx="2794381" cy="914400"/>
          </a:xfrm>
        </p:grpSpPr>
        <p:sp>
          <p:nvSpPr>
            <p:cNvPr id="29" name="Rectangle: Rounded Corners 28">
              <a:extLst>
                <a:ext uri="{FF2B5EF4-FFF2-40B4-BE49-F238E27FC236}">
                  <a16:creationId xmlns:a16="http://schemas.microsoft.com/office/drawing/2014/main" id="{BC357051-E65F-29BE-24F0-160D393A449A}"/>
                </a:ext>
              </a:extLst>
            </p:cNvPr>
            <p:cNvSpPr/>
            <p:nvPr/>
          </p:nvSpPr>
          <p:spPr>
            <a:xfrm>
              <a:off x="345861" y="1030047"/>
              <a:ext cx="2738462" cy="914400"/>
            </a:xfrm>
            <a:prstGeom prst="roundRect">
              <a:avLst>
                <a:gd name="adj" fmla="val 4750"/>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a:solidFill>
                    <a:schemeClr val="accent6"/>
                  </a:solidFill>
                  <a:latin typeface="Montserrat" pitchFamily="2" charset="0"/>
                </a:rPr>
                <a:t>NKP Components </a:t>
              </a:r>
              <a:r>
                <a:rPr lang="fr-FR" err="1">
                  <a:solidFill>
                    <a:schemeClr val="accent6"/>
                  </a:solidFill>
                  <a:latin typeface="Montserrat" pitchFamily="2" charset="0"/>
                </a:rPr>
                <a:t>install</a:t>
              </a:r>
              <a:endParaRPr lang="en-GB">
                <a:solidFill>
                  <a:schemeClr val="accent6"/>
                </a:solidFill>
                <a:latin typeface="Montserrat" pitchFamily="2" charset="0"/>
              </a:endParaRPr>
            </a:p>
          </p:txBody>
        </p:sp>
        <p:sp>
          <p:nvSpPr>
            <p:cNvPr id="30" name="TextBox 29">
              <a:extLst>
                <a:ext uri="{FF2B5EF4-FFF2-40B4-BE49-F238E27FC236}">
                  <a16:creationId xmlns:a16="http://schemas.microsoft.com/office/drawing/2014/main" id="{CA46FDB3-1162-2468-44D8-85A4114EA223}"/>
                </a:ext>
              </a:extLst>
            </p:cNvPr>
            <p:cNvSpPr txBox="1"/>
            <p:nvPr/>
          </p:nvSpPr>
          <p:spPr>
            <a:xfrm>
              <a:off x="317901" y="1367366"/>
              <a:ext cx="2794381" cy="577081"/>
            </a:xfrm>
            <a:prstGeom prst="rect">
              <a:avLst/>
            </a:prstGeom>
            <a:noFill/>
          </p:spPr>
          <p:txBody>
            <a:bodyPr wrap="square" rtlCol="0">
              <a:spAutoFit/>
            </a:bodyPr>
            <a:lstStyle/>
            <a:p>
              <a:pPr algn="ctr"/>
              <a:r>
                <a:rPr lang="fr-FR" sz="1050">
                  <a:latin typeface="Montserrat" pitchFamily="2" charset="0"/>
                </a:rPr>
                <a:t>NKP </a:t>
              </a:r>
              <a:r>
                <a:rPr lang="fr-FR" sz="1050" err="1">
                  <a:latin typeface="Montserrat" pitchFamily="2" charset="0"/>
                </a:rPr>
                <a:t>deploys</a:t>
              </a:r>
              <a:r>
                <a:rPr lang="fr-FR" sz="1050">
                  <a:latin typeface="Montserrat" pitchFamily="2" charset="0"/>
                </a:rPr>
                <a:t> all the extra NKP éléments (GUI, </a:t>
              </a:r>
              <a:r>
                <a:rPr lang="fr-FR" sz="1050" err="1">
                  <a:latin typeface="Montserrat" pitchFamily="2" charset="0"/>
                </a:rPr>
                <a:t>metalLB</a:t>
              </a:r>
              <a:r>
                <a:rPr lang="fr-FR" sz="1050">
                  <a:latin typeface="Montserrat" pitchFamily="2" charset="0"/>
                </a:rPr>
                <a:t>, </a:t>
              </a:r>
              <a:r>
                <a:rPr lang="fr-FR" sz="1050" err="1">
                  <a:latin typeface="Montserrat" pitchFamily="2" charset="0"/>
                </a:rPr>
                <a:t>Traefik</a:t>
              </a:r>
              <a:r>
                <a:rPr lang="fr-FR" sz="1050">
                  <a:latin typeface="Montserrat" pitchFamily="2" charset="0"/>
                </a:rPr>
                <a:t>, App </a:t>
              </a:r>
              <a:r>
                <a:rPr lang="fr-FR" sz="1050" err="1">
                  <a:latin typeface="Montserrat" pitchFamily="2" charset="0"/>
                </a:rPr>
                <a:t>catalog</a:t>
              </a:r>
              <a:r>
                <a:rPr lang="fr-FR" sz="1050">
                  <a:latin typeface="Montserrat" pitchFamily="2" charset="0"/>
                </a:rPr>
                <a:t>, etc.)</a:t>
              </a:r>
              <a:endParaRPr lang="en-GB" sz="1050">
                <a:latin typeface="Montserrat" pitchFamily="2" charset="0"/>
              </a:endParaRPr>
            </a:p>
          </p:txBody>
        </p:sp>
      </p:grpSp>
      <p:sp>
        <p:nvSpPr>
          <p:cNvPr id="33" name="Arrow: Down 32">
            <a:extLst>
              <a:ext uri="{FF2B5EF4-FFF2-40B4-BE49-F238E27FC236}">
                <a16:creationId xmlns:a16="http://schemas.microsoft.com/office/drawing/2014/main" id="{EA215797-59CD-E267-71F9-2E50F7825ADA}"/>
              </a:ext>
            </a:extLst>
          </p:cNvPr>
          <p:cNvSpPr/>
          <p:nvPr/>
        </p:nvSpPr>
        <p:spPr>
          <a:xfrm>
            <a:off x="1471325" y="2280528"/>
            <a:ext cx="284270" cy="18951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Arrow: Down 33">
            <a:extLst>
              <a:ext uri="{FF2B5EF4-FFF2-40B4-BE49-F238E27FC236}">
                <a16:creationId xmlns:a16="http://schemas.microsoft.com/office/drawing/2014/main" id="{EF2A2229-FD91-E851-E0BC-295A6D7B2FAE}"/>
              </a:ext>
            </a:extLst>
          </p:cNvPr>
          <p:cNvSpPr/>
          <p:nvPr/>
        </p:nvSpPr>
        <p:spPr>
          <a:xfrm>
            <a:off x="1471325" y="3299403"/>
            <a:ext cx="284270" cy="18951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Arrow: Down 34">
            <a:extLst>
              <a:ext uri="{FF2B5EF4-FFF2-40B4-BE49-F238E27FC236}">
                <a16:creationId xmlns:a16="http://schemas.microsoft.com/office/drawing/2014/main" id="{1F173C04-9BE7-4F11-A359-48CCB89BD08B}"/>
              </a:ext>
            </a:extLst>
          </p:cNvPr>
          <p:cNvSpPr/>
          <p:nvPr/>
        </p:nvSpPr>
        <p:spPr>
          <a:xfrm>
            <a:off x="4422215" y="2285375"/>
            <a:ext cx="284270" cy="18951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rrow: Down 35">
            <a:extLst>
              <a:ext uri="{FF2B5EF4-FFF2-40B4-BE49-F238E27FC236}">
                <a16:creationId xmlns:a16="http://schemas.microsoft.com/office/drawing/2014/main" id="{29A76DB1-8822-B629-0BEE-E25CBE616DAC}"/>
              </a:ext>
            </a:extLst>
          </p:cNvPr>
          <p:cNvSpPr/>
          <p:nvPr/>
        </p:nvSpPr>
        <p:spPr>
          <a:xfrm>
            <a:off x="4422215" y="3318403"/>
            <a:ext cx="284270" cy="189513"/>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eform: Shape 41">
            <a:extLst>
              <a:ext uri="{FF2B5EF4-FFF2-40B4-BE49-F238E27FC236}">
                <a16:creationId xmlns:a16="http://schemas.microsoft.com/office/drawing/2014/main" id="{2482D58D-496B-043F-4E97-6E42B2F5A83A}"/>
              </a:ext>
            </a:extLst>
          </p:cNvPr>
          <p:cNvSpPr/>
          <p:nvPr/>
        </p:nvSpPr>
        <p:spPr>
          <a:xfrm>
            <a:off x="1586908" y="1184350"/>
            <a:ext cx="3119576" cy="3424157"/>
          </a:xfrm>
          <a:custGeom>
            <a:avLst/>
            <a:gdLst>
              <a:gd name="connsiteX0" fmla="*/ 1707672 w 3119576"/>
              <a:gd name="connsiteY0" fmla="*/ 0 h 3424157"/>
              <a:gd name="connsiteX1" fmla="*/ 1715982 w 3119576"/>
              <a:gd name="connsiteY1" fmla="*/ 2382 h 3424157"/>
              <a:gd name="connsiteX2" fmla="*/ 3051468 w 3119576"/>
              <a:gd name="connsiteY2" fmla="*/ 2382 h 3424157"/>
              <a:gd name="connsiteX3" fmla="*/ 3051468 w 3119576"/>
              <a:gd name="connsiteY3" fmla="*/ 193080 h 3424157"/>
              <a:gd name="connsiteX4" fmla="*/ 3119576 w 3119576"/>
              <a:gd name="connsiteY4" fmla="*/ 193080 h 3424157"/>
              <a:gd name="connsiteX5" fmla="*/ 3009421 w 3119576"/>
              <a:gd name="connsiteY5" fmla="*/ 262963 h 3424157"/>
              <a:gd name="connsiteX6" fmla="*/ 2899265 w 3119576"/>
              <a:gd name="connsiteY6" fmla="*/ 193080 h 3424157"/>
              <a:gd name="connsiteX7" fmla="*/ 2967373 w 3119576"/>
              <a:gd name="connsiteY7" fmla="*/ 193080 h 3424157"/>
              <a:gd name="connsiteX8" fmla="*/ 2967373 w 3119576"/>
              <a:gd name="connsiteY8" fmla="*/ 86477 h 3424157"/>
              <a:gd name="connsiteX9" fmla="*/ 1715873 w 3119576"/>
              <a:gd name="connsiteY9" fmla="*/ 86477 h 3424157"/>
              <a:gd name="connsiteX10" fmla="*/ 1707672 w 3119576"/>
              <a:gd name="connsiteY10" fmla="*/ 88828 h 3424157"/>
              <a:gd name="connsiteX11" fmla="*/ 1707672 w 3119576"/>
              <a:gd name="connsiteY11" fmla="*/ 87854 h 3424157"/>
              <a:gd name="connsiteX12" fmla="*/ 1558346 w 3119576"/>
              <a:gd name="connsiteY12" fmla="*/ 87854 h 3424157"/>
              <a:gd name="connsiteX13" fmla="*/ 1558346 w 3119576"/>
              <a:gd name="connsiteY13" fmla="*/ 3189785 h 3424157"/>
              <a:gd name="connsiteX14" fmla="*/ 1557764 w 3119576"/>
              <a:gd name="connsiteY14" fmla="*/ 3189785 h 3424157"/>
              <a:gd name="connsiteX15" fmla="*/ 1557764 w 3119576"/>
              <a:gd name="connsiteY15" fmla="*/ 3424121 h 3424157"/>
              <a:gd name="connsiteX16" fmla="*/ 333227 w 3119576"/>
              <a:gd name="connsiteY16" fmla="*/ 3424121 h 3424157"/>
              <a:gd name="connsiteX17" fmla="*/ 333227 w 3119576"/>
              <a:gd name="connsiteY17" fmla="*/ 3424157 h 3424157"/>
              <a:gd name="connsiteX18" fmla="*/ 0 w 3119576"/>
              <a:gd name="connsiteY18" fmla="*/ 3424157 h 3424157"/>
              <a:gd name="connsiteX19" fmla="*/ 0 w 3119576"/>
              <a:gd name="connsiteY19" fmla="*/ 3156655 h 3424157"/>
              <a:gd name="connsiteX20" fmla="*/ 84972 w 3119576"/>
              <a:gd name="connsiteY20" fmla="*/ 3156655 h 3424157"/>
              <a:gd name="connsiteX21" fmla="*/ 84972 w 3119576"/>
              <a:gd name="connsiteY21" fmla="*/ 3339185 h 3424157"/>
              <a:gd name="connsiteX22" fmla="*/ 256931 w 3119576"/>
              <a:gd name="connsiteY22" fmla="*/ 3339185 h 3424157"/>
              <a:gd name="connsiteX23" fmla="*/ 256931 w 3119576"/>
              <a:gd name="connsiteY23" fmla="*/ 3337845 h 3424157"/>
              <a:gd name="connsiteX24" fmla="*/ 1471488 w 3119576"/>
              <a:gd name="connsiteY24" fmla="*/ 3337845 h 3424157"/>
              <a:gd name="connsiteX25" fmla="*/ 1471488 w 3119576"/>
              <a:gd name="connsiteY25" fmla="*/ 3189785 h 3424157"/>
              <a:gd name="connsiteX26" fmla="*/ 1471466 w 3119576"/>
              <a:gd name="connsiteY26" fmla="*/ 3189785 h 3424157"/>
              <a:gd name="connsiteX27" fmla="*/ 1471466 w 3119576"/>
              <a:gd name="connsiteY27" fmla="*/ 974 h 3424157"/>
              <a:gd name="connsiteX28" fmla="*/ 1707672 w 3119576"/>
              <a:gd name="connsiteY28" fmla="*/ 974 h 34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19576" h="3424157">
                <a:moveTo>
                  <a:pt x="1707672" y="0"/>
                </a:moveTo>
                <a:lnTo>
                  <a:pt x="1715982" y="2382"/>
                </a:lnTo>
                <a:lnTo>
                  <a:pt x="3051468" y="2382"/>
                </a:lnTo>
                <a:lnTo>
                  <a:pt x="3051468" y="193080"/>
                </a:lnTo>
                <a:lnTo>
                  <a:pt x="3119576" y="193080"/>
                </a:lnTo>
                <a:lnTo>
                  <a:pt x="3009421" y="262963"/>
                </a:lnTo>
                <a:lnTo>
                  <a:pt x="2899265" y="193080"/>
                </a:lnTo>
                <a:lnTo>
                  <a:pt x="2967373" y="193080"/>
                </a:lnTo>
                <a:lnTo>
                  <a:pt x="2967373" y="86477"/>
                </a:lnTo>
                <a:lnTo>
                  <a:pt x="1715873" y="86477"/>
                </a:lnTo>
                <a:lnTo>
                  <a:pt x="1707672" y="88828"/>
                </a:lnTo>
                <a:lnTo>
                  <a:pt x="1707672" y="87854"/>
                </a:lnTo>
                <a:lnTo>
                  <a:pt x="1558346" y="87854"/>
                </a:lnTo>
                <a:lnTo>
                  <a:pt x="1558346" y="3189785"/>
                </a:lnTo>
                <a:lnTo>
                  <a:pt x="1557764" y="3189785"/>
                </a:lnTo>
                <a:lnTo>
                  <a:pt x="1557764" y="3424121"/>
                </a:lnTo>
                <a:lnTo>
                  <a:pt x="333227" y="3424121"/>
                </a:lnTo>
                <a:lnTo>
                  <a:pt x="333227" y="3424157"/>
                </a:lnTo>
                <a:lnTo>
                  <a:pt x="0" y="3424157"/>
                </a:lnTo>
                <a:lnTo>
                  <a:pt x="0" y="3156655"/>
                </a:lnTo>
                <a:lnTo>
                  <a:pt x="84972" y="3156655"/>
                </a:lnTo>
                <a:lnTo>
                  <a:pt x="84972" y="3339185"/>
                </a:lnTo>
                <a:lnTo>
                  <a:pt x="256931" y="3339185"/>
                </a:lnTo>
                <a:lnTo>
                  <a:pt x="256931" y="3337845"/>
                </a:lnTo>
                <a:lnTo>
                  <a:pt x="1471488" y="3337845"/>
                </a:lnTo>
                <a:lnTo>
                  <a:pt x="1471488" y="3189785"/>
                </a:lnTo>
                <a:lnTo>
                  <a:pt x="1471466" y="3189785"/>
                </a:lnTo>
                <a:lnTo>
                  <a:pt x="1471466" y="974"/>
                </a:lnTo>
                <a:lnTo>
                  <a:pt x="1707672" y="974"/>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43" name="Freeform: Shape 42">
            <a:extLst>
              <a:ext uri="{FF2B5EF4-FFF2-40B4-BE49-F238E27FC236}">
                <a16:creationId xmlns:a16="http://schemas.microsoft.com/office/drawing/2014/main" id="{13D68726-FAD5-205D-2813-56AA01E4C6A4}"/>
              </a:ext>
            </a:extLst>
          </p:cNvPr>
          <p:cNvSpPr/>
          <p:nvPr/>
        </p:nvSpPr>
        <p:spPr>
          <a:xfrm>
            <a:off x="4564350" y="1184350"/>
            <a:ext cx="3119576" cy="3424157"/>
          </a:xfrm>
          <a:custGeom>
            <a:avLst/>
            <a:gdLst>
              <a:gd name="connsiteX0" fmla="*/ 1707672 w 3119576"/>
              <a:gd name="connsiteY0" fmla="*/ 0 h 3424157"/>
              <a:gd name="connsiteX1" fmla="*/ 1715982 w 3119576"/>
              <a:gd name="connsiteY1" fmla="*/ 2382 h 3424157"/>
              <a:gd name="connsiteX2" fmla="*/ 3051468 w 3119576"/>
              <a:gd name="connsiteY2" fmla="*/ 2382 h 3424157"/>
              <a:gd name="connsiteX3" fmla="*/ 3051468 w 3119576"/>
              <a:gd name="connsiteY3" fmla="*/ 193080 h 3424157"/>
              <a:gd name="connsiteX4" fmla="*/ 3119576 w 3119576"/>
              <a:gd name="connsiteY4" fmla="*/ 193080 h 3424157"/>
              <a:gd name="connsiteX5" fmla="*/ 3009421 w 3119576"/>
              <a:gd name="connsiteY5" fmla="*/ 262963 h 3424157"/>
              <a:gd name="connsiteX6" fmla="*/ 2899265 w 3119576"/>
              <a:gd name="connsiteY6" fmla="*/ 193080 h 3424157"/>
              <a:gd name="connsiteX7" fmla="*/ 2967373 w 3119576"/>
              <a:gd name="connsiteY7" fmla="*/ 193080 h 3424157"/>
              <a:gd name="connsiteX8" fmla="*/ 2967373 w 3119576"/>
              <a:gd name="connsiteY8" fmla="*/ 86477 h 3424157"/>
              <a:gd name="connsiteX9" fmla="*/ 1715873 w 3119576"/>
              <a:gd name="connsiteY9" fmla="*/ 86477 h 3424157"/>
              <a:gd name="connsiteX10" fmla="*/ 1707672 w 3119576"/>
              <a:gd name="connsiteY10" fmla="*/ 88828 h 3424157"/>
              <a:gd name="connsiteX11" fmla="*/ 1707672 w 3119576"/>
              <a:gd name="connsiteY11" fmla="*/ 87854 h 3424157"/>
              <a:gd name="connsiteX12" fmla="*/ 1558346 w 3119576"/>
              <a:gd name="connsiteY12" fmla="*/ 87854 h 3424157"/>
              <a:gd name="connsiteX13" fmla="*/ 1558346 w 3119576"/>
              <a:gd name="connsiteY13" fmla="*/ 3189785 h 3424157"/>
              <a:gd name="connsiteX14" fmla="*/ 1557764 w 3119576"/>
              <a:gd name="connsiteY14" fmla="*/ 3189785 h 3424157"/>
              <a:gd name="connsiteX15" fmla="*/ 1557764 w 3119576"/>
              <a:gd name="connsiteY15" fmla="*/ 3424121 h 3424157"/>
              <a:gd name="connsiteX16" fmla="*/ 333227 w 3119576"/>
              <a:gd name="connsiteY16" fmla="*/ 3424121 h 3424157"/>
              <a:gd name="connsiteX17" fmla="*/ 333227 w 3119576"/>
              <a:gd name="connsiteY17" fmla="*/ 3424157 h 3424157"/>
              <a:gd name="connsiteX18" fmla="*/ 0 w 3119576"/>
              <a:gd name="connsiteY18" fmla="*/ 3424157 h 3424157"/>
              <a:gd name="connsiteX19" fmla="*/ 0 w 3119576"/>
              <a:gd name="connsiteY19" fmla="*/ 3156655 h 3424157"/>
              <a:gd name="connsiteX20" fmla="*/ 84972 w 3119576"/>
              <a:gd name="connsiteY20" fmla="*/ 3156655 h 3424157"/>
              <a:gd name="connsiteX21" fmla="*/ 84972 w 3119576"/>
              <a:gd name="connsiteY21" fmla="*/ 3339185 h 3424157"/>
              <a:gd name="connsiteX22" fmla="*/ 256931 w 3119576"/>
              <a:gd name="connsiteY22" fmla="*/ 3339185 h 3424157"/>
              <a:gd name="connsiteX23" fmla="*/ 256931 w 3119576"/>
              <a:gd name="connsiteY23" fmla="*/ 3337845 h 3424157"/>
              <a:gd name="connsiteX24" fmla="*/ 1471488 w 3119576"/>
              <a:gd name="connsiteY24" fmla="*/ 3337845 h 3424157"/>
              <a:gd name="connsiteX25" fmla="*/ 1471488 w 3119576"/>
              <a:gd name="connsiteY25" fmla="*/ 3189785 h 3424157"/>
              <a:gd name="connsiteX26" fmla="*/ 1471466 w 3119576"/>
              <a:gd name="connsiteY26" fmla="*/ 3189785 h 3424157"/>
              <a:gd name="connsiteX27" fmla="*/ 1471466 w 3119576"/>
              <a:gd name="connsiteY27" fmla="*/ 974 h 3424157"/>
              <a:gd name="connsiteX28" fmla="*/ 1707672 w 3119576"/>
              <a:gd name="connsiteY28" fmla="*/ 974 h 34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19576" h="3424157">
                <a:moveTo>
                  <a:pt x="1707672" y="0"/>
                </a:moveTo>
                <a:lnTo>
                  <a:pt x="1715982" y="2382"/>
                </a:lnTo>
                <a:lnTo>
                  <a:pt x="3051468" y="2382"/>
                </a:lnTo>
                <a:lnTo>
                  <a:pt x="3051468" y="193080"/>
                </a:lnTo>
                <a:lnTo>
                  <a:pt x="3119576" y="193080"/>
                </a:lnTo>
                <a:lnTo>
                  <a:pt x="3009421" y="262963"/>
                </a:lnTo>
                <a:lnTo>
                  <a:pt x="2899265" y="193080"/>
                </a:lnTo>
                <a:lnTo>
                  <a:pt x="2967373" y="193080"/>
                </a:lnTo>
                <a:lnTo>
                  <a:pt x="2967373" y="86477"/>
                </a:lnTo>
                <a:lnTo>
                  <a:pt x="1715873" y="86477"/>
                </a:lnTo>
                <a:lnTo>
                  <a:pt x="1707672" y="88828"/>
                </a:lnTo>
                <a:lnTo>
                  <a:pt x="1707672" y="87854"/>
                </a:lnTo>
                <a:lnTo>
                  <a:pt x="1558346" y="87854"/>
                </a:lnTo>
                <a:lnTo>
                  <a:pt x="1558346" y="3189785"/>
                </a:lnTo>
                <a:lnTo>
                  <a:pt x="1557764" y="3189785"/>
                </a:lnTo>
                <a:lnTo>
                  <a:pt x="1557764" y="3424121"/>
                </a:lnTo>
                <a:lnTo>
                  <a:pt x="333227" y="3424121"/>
                </a:lnTo>
                <a:lnTo>
                  <a:pt x="333227" y="3424157"/>
                </a:lnTo>
                <a:lnTo>
                  <a:pt x="0" y="3424157"/>
                </a:lnTo>
                <a:lnTo>
                  <a:pt x="0" y="3156655"/>
                </a:lnTo>
                <a:lnTo>
                  <a:pt x="84972" y="3156655"/>
                </a:lnTo>
                <a:lnTo>
                  <a:pt x="84972" y="3339185"/>
                </a:lnTo>
                <a:lnTo>
                  <a:pt x="256931" y="3339185"/>
                </a:lnTo>
                <a:lnTo>
                  <a:pt x="256931" y="3337845"/>
                </a:lnTo>
                <a:lnTo>
                  <a:pt x="1471488" y="3337845"/>
                </a:lnTo>
                <a:lnTo>
                  <a:pt x="1471488" y="3189785"/>
                </a:lnTo>
                <a:lnTo>
                  <a:pt x="1471466" y="3189785"/>
                </a:lnTo>
                <a:lnTo>
                  <a:pt x="1471466" y="974"/>
                </a:lnTo>
                <a:lnTo>
                  <a:pt x="1707672" y="974"/>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Tree>
    <p:extLst>
      <p:ext uri="{BB962C8B-B14F-4D97-AF65-F5344CB8AC3E}">
        <p14:creationId xmlns:p14="http://schemas.microsoft.com/office/powerpoint/2010/main" val="141061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990A2-3AEC-5C49-AEB2-B8EB739A38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3F929E-5B66-8B50-11BA-D27BF5157337}"/>
              </a:ext>
            </a:extLst>
          </p:cNvPr>
          <p:cNvSpPr>
            <a:spLocks noGrp="1"/>
          </p:cNvSpPr>
          <p:nvPr>
            <p:ph type="title"/>
          </p:nvPr>
        </p:nvSpPr>
        <p:spPr>
          <a:xfrm>
            <a:off x="439950" y="114354"/>
            <a:ext cx="8264100" cy="599100"/>
          </a:xfrm>
        </p:spPr>
        <p:txBody>
          <a:bodyPr/>
          <a:lstStyle/>
          <a:p>
            <a:r>
              <a:rPr lang="fr-FR"/>
              <a:t>3 </a:t>
            </a:r>
            <a:r>
              <a:rPr lang="fr-FR" err="1"/>
              <a:t>install</a:t>
            </a:r>
            <a:r>
              <a:rPr lang="fr-FR"/>
              <a:t> </a:t>
            </a:r>
            <a:r>
              <a:rPr lang="fr-FR" err="1"/>
              <a:t>methods</a:t>
            </a:r>
            <a:endParaRPr lang="en-GB"/>
          </a:p>
        </p:txBody>
      </p:sp>
      <p:sp>
        <p:nvSpPr>
          <p:cNvPr id="15" name="Text Placeholder 4">
            <a:extLst>
              <a:ext uri="{FF2B5EF4-FFF2-40B4-BE49-F238E27FC236}">
                <a16:creationId xmlns:a16="http://schemas.microsoft.com/office/drawing/2014/main" id="{07D96BF8-E0F1-94BF-8069-2FD2AC8CA147}"/>
              </a:ext>
            </a:extLst>
          </p:cNvPr>
          <p:cNvSpPr txBox="1">
            <a:spLocks/>
          </p:cNvSpPr>
          <p:nvPr/>
        </p:nvSpPr>
        <p:spPr>
          <a:xfrm>
            <a:off x="344530" y="4067321"/>
            <a:ext cx="2532900" cy="5487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err="1">
                <a:latin typeface="Montserrat" pitchFamily="2" charset="0"/>
              </a:rPr>
              <a:t>Ease</a:t>
            </a:r>
            <a:r>
              <a:rPr lang="fr-FR">
                <a:latin typeface="Montserrat" pitchFamily="2" charset="0"/>
              </a:rPr>
              <a:t> of use but </a:t>
            </a:r>
            <a:r>
              <a:rPr lang="fr-FR" err="1">
                <a:latin typeface="Montserrat" pitchFamily="2" charset="0"/>
              </a:rPr>
              <a:t>may</a:t>
            </a:r>
            <a:r>
              <a:rPr lang="fr-FR">
                <a:latin typeface="Montserrat" pitchFamily="2" charset="0"/>
              </a:rPr>
              <a:t> </a:t>
            </a:r>
            <a:r>
              <a:rPr lang="fr-FR" err="1">
                <a:latin typeface="Montserrat" pitchFamily="2" charset="0"/>
              </a:rPr>
              <a:t>be</a:t>
            </a:r>
            <a:r>
              <a:rPr lang="fr-FR">
                <a:latin typeface="Montserrat" pitchFamily="2" charset="0"/>
              </a:rPr>
              <a:t> </a:t>
            </a:r>
            <a:r>
              <a:rPr lang="fr-FR" err="1">
                <a:latin typeface="Montserrat" pitchFamily="2" charset="0"/>
              </a:rPr>
              <a:t>limited</a:t>
            </a:r>
            <a:r>
              <a:rPr lang="fr-FR">
                <a:latin typeface="Montserrat" pitchFamily="2" charset="0"/>
              </a:rPr>
              <a:t> for </a:t>
            </a:r>
            <a:r>
              <a:rPr lang="fr-FR" err="1">
                <a:latin typeface="Montserrat" pitchFamily="2" charset="0"/>
              </a:rPr>
              <a:t>customization</a:t>
            </a:r>
            <a:endParaRPr lang="fr-FR">
              <a:latin typeface="Montserrat" pitchFamily="2" charset="0"/>
            </a:endParaRPr>
          </a:p>
        </p:txBody>
      </p:sp>
      <p:sp>
        <p:nvSpPr>
          <p:cNvPr id="16" name="Text Placeholder 3">
            <a:extLst>
              <a:ext uri="{FF2B5EF4-FFF2-40B4-BE49-F238E27FC236}">
                <a16:creationId xmlns:a16="http://schemas.microsoft.com/office/drawing/2014/main" id="{A2DA443F-C3C6-72A7-894E-CA35CA137774}"/>
              </a:ext>
            </a:extLst>
          </p:cNvPr>
          <p:cNvSpPr txBox="1">
            <a:spLocks/>
          </p:cNvSpPr>
          <p:nvPr/>
        </p:nvSpPr>
        <p:spPr>
          <a:xfrm>
            <a:off x="344530" y="1526219"/>
            <a:ext cx="2532900" cy="333323"/>
          </a:xfrm>
          <a:prstGeom prst="rect">
            <a:avLst/>
          </a:prstGeom>
        </p:spPr>
        <p:txBody>
          <a:bodyPr anchor="t"/>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a:latin typeface="Montserrat" pitchFamily="2" charset="0"/>
              </a:rPr>
              <a:t>TUI</a:t>
            </a:r>
          </a:p>
        </p:txBody>
      </p:sp>
      <p:sp>
        <p:nvSpPr>
          <p:cNvPr id="17" name="Text Placeholder 5">
            <a:extLst>
              <a:ext uri="{FF2B5EF4-FFF2-40B4-BE49-F238E27FC236}">
                <a16:creationId xmlns:a16="http://schemas.microsoft.com/office/drawing/2014/main" id="{B95FF5E0-F878-C014-B35D-0E31F06D6B25}"/>
              </a:ext>
            </a:extLst>
          </p:cNvPr>
          <p:cNvSpPr txBox="1">
            <a:spLocks/>
          </p:cNvSpPr>
          <p:nvPr/>
        </p:nvSpPr>
        <p:spPr>
          <a:xfrm>
            <a:off x="3279925" y="4067321"/>
            <a:ext cx="2598900" cy="548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a:latin typeface="Montserrat" pitchFamily="2" charset="0"/>
              </a:rPr>
              <a:t>Strong command line to </a:t>
            </a:r>
            <a:r>
              <a:rPr lang="fr-FR" err="1">
                <a:latin typeface="Montserrat" pitchFamily="2" charset="0"/>
              </a:rPr>
              <a:t>deploy</a:t>
            </a:r>
            <a:r>
              <a:rPr lang="fr-FR">
                <a:latin typeface="Montserrat" pitchFamily="2" charset="0"/>
              </a:rPr>
              <a:t> a cluster. Will fit </a:t>
            </a:r>
            <a:r>
              <a:rPr lang="fr-FR" err="1">
                <a:latin typeface="Montserrat" pitchFamily="2" charset="0"/>
              </a:rPr>
              <a:t>with</a:t>
            </a:r>
            <a:r>
              <a:rPr lang="fr-FR">
                <a:latin typeface="Montserrat" pitchFamily="2" charset="0"/>
              </a:rPr>
              <a:t> </a:t>
            </a:r>
            <a:r>
              <a:rPr lang="fr-FR" err="1">
                <a:latin typeface="Montserrat" pitchFamily="2" charset="0"/>
              </a:rPr>
              <a:t>most</a:t>
            </a:r>
            <a:r>
              <a:rPr lang="fr-FR">
                <a:latin typeface="Montserrat" pitchFamily="2" charset="0"/>
              </a:rPr>
              <a:t> of the </a:t>
            </a:r>
            <a:r>
              <a:rPr lang="fr-FR" err="1">
                <a:latin typeface="Montserrat" pitchFamily="2" charset="0"/>
              </a:rPr>
              <a:t>customers</a:t>
            </a:r>
            <a:r>
              <a:rPr lang="fr-FR">
                <a:latin typeface="Montserrat" pitchFamily="2" charset="0"/>
              </a:rPr>
              <a:t> </a:t>
            </a:r>
            <a:r>
              <a:rPr lang="fr-FR" err="1">
                <a:latin typeface="Montserrat" pitchFamily="2" charset="0"/>
              </a:rPr>
              <a:t>needs</a:t>
            </a:r>
            <a:endParaRPr lang="fr-FR">
              <a:latin typeface="Montserrat" pitchFamily="2" charset="0"/>
            </a:endParaRPr>
          </a:p>
        </p:txBody>
      </p:sp>
      <p:sp>
        <p:nvSpPr>
          <p:cNvPr id="18" name="Text Placeholder 6">
            <a:extLst>
              <a:ext uri="{FF2B5EF4-FFF2-40B4-BE49-F238E27FC236}">
                <a16:creationId xmlns:a16="http://schemas.microsoft.com/office/drawing/2014/main" id="{8F4CC327-D034-B7C0-2E2D-C1CCD4BD793D}"/>
              </a:ext>
            </a:extLst>
          </p:cNvPr>
          <p:cNvSpPr txBox="1">
            <a:spLocks/>
          </p:cNvSpPr>
          <p:nvPr/>
        </p:nvSpPr>
        <p:spPr>
          <a:xfrm>
            <a:off x="3265150" y="1526219"/>
            <a:ext cx="2598900" cy="2549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a:latin typeface="Montserrat" pitchFamily="2" charset="0"/>
              </a:rPr>
              <a:t>CLI</a:t>
            </a:r>
          </a:p>
        </p:txBody>
      </p:sp>
      <p:sp>
        <p:nvSpPr>
          <p:cNvPr id="19" name="Text Placeholder 7">
            <a:extLst>
              <a:ext uri="{FF2B5EF4-FFF2-40B4-BE49-F238E27FC236}">
                <a16:creationId xmlns:a16="http://schemas.microsoft.com/office/drawing/2014/main" id="{A7353700-5EA0-0886-8760-BE2C55F0EFF0}"/>
              </a:ext>
            </a:extLst>
          </p:cNvPr>
          <p:cNvSpPr txBox="1">
            <a:spLocks/>
          </p:cNvSpPr>
          <p:nvPr/>
        </p:nvSpPr>
        <p:spPr>
          <a:xfrm>
            <a:off x="6207450" y="1526219"/>
            <a:ext cx="2532900" cy="548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a:latin typeface="Montserrat" pitchFamily="2" charset="0"/>
              </a:rPr>
              <a:t>Advanced</a:t>
            </a:r>
          </a:p>
        </p:txBody>
      </p:sp>
      <p:sp>
        <p:nvSpPr>
          <p:cNvPr id="20" name="Text Placeholder 8">
            <a:extLst>
              <a:ext uri="{FF2B5EF4-FFF2-40B4-BE49-F238E27FC236}">
                <a16:creationId xmlns:a16="http://schemas.microsoft.com/office/drawing/2014/main" id="{BB58EE64-E2D3-E9ED-7B0A-70ECDC7A51D0}"/>
              </a:ext>
            </a:extLst>
          </p:cNvPr>
          <p:cNvSpPr txBox="1">
            <a:spLocks/>
          </p:cNvSpPr>
          <p:nvPr/>
        </p:nvSpPr>
        <p:spPr>
          <a:xfrm>
            <a:off x="6207450" y="4067321"/>
            <a:ext cx="2532900" cy="5487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a:latin typeface="Montserrat" pitchFamily="2" charset="0"/>
              </a:rPr>
              <a:t>CLI + Extra </a:t>
            </a:r>
            <a:r>
              <a:rPr lang="fr-FR" err="1">
                <a:latin typeface="Montserrat" pitchFamily="2" charset="0"/>
              </a:rPr>
              <a:t>steps</a:t>
            </a:r>
            <a:r>
              <a:rPr lang="fr-FR">
                <a:latin typeface="Montserrat" pitchFamily="2" charset="0"/>
              </a:rPr>
              <a:t> to push </a:t>
            </a:r>
            <a:r>
              <a:rPr lang="fr-FR" err="1">
                <a:latin typeface="Montserrat" pitchFamily="2" charset="0"/>
              </a:rPr>
              <a:t>advanced</a:t>
            </a:r>
            <a:r>
              <a:rPr lang="fr-FR">
                <a:latin typeface="Montserrat" pitchFamily="2" charset="0"/>
              </a:rPr>
              <a:t> configuration not </a:t>
            </a:r>
            <a:r>
              <a:rPr lang="fr-FR" err="1">
                <a:latin typeface="Montserrat" pitchFamily="2" charset="0"/>
              </a:rPr>
              <a:t>doable</a:t>
            </a:r>
            <a:r>
              <a:rPr lang="fr-FR">
                <a:latin typeface="Montserrat" pitchFamily="2" charset="0"/>
              </a:rPr>
              <a:t> </a:t>
            </a:r>
            <a:r>
              <a:rPr lang="fr-FR" err="1">
                <a:latin typeface="Montserrat" pitchFamily="2" charset="0"/>
              </a:rPr>
              <a:t>with</a:t>
            </a:r>
            <a:r>
              <a:rPr lang="fr-FR">
                <a:latin typeface="Montserrat" pitchFamily="2" charset="0"/>
              </a:rPr>
              <a:t> </a:t>
            </a:r>
            <a:r>
              <a:rPr lang="fr-FR" err="1">
                <a:latin typeface="Montserrat" pitchFamily="2" charset="0"/>
              </a:rPr>
              <a:t>other</a:t>
            </a:r>
            <a:r>
              <a:rPr lang="fr-FR">
                <a:latin typeface="Montserrat" pitchFamily="2" charset="0"/>
              </a:rPr>
              <a:t> </a:t>
            </a:r>
            <a:r>
              <a:rPr lang="fr-FR" err="1">
                <a:latin typeface="Montserrat" pitchFamily="2" charset="0"/>
              </a:rPr>
              <a:t>methods</a:t>
            </a:r>
            <a:endParaRPr lang="fr-FR">
              <a:latin typeface="Montserrat" pitchFamily="2" charset="0"/>
            </a:endParaRPr>
          </a:p>
        </p:txBody>
      </p:sp>
      <p:pic>
        <p:nvPicPr>
          <p:cNvPr id="21" name="Picture 20">
            <a:extLst>
              <a:ext uri="{FF2B5EF4-FFF2-40B4-BE49-F238E27FC236}">
                <a16:creationId xmlns:a16="http://schemas.microsoft.com/office/drawing/2014/main" id="{FEDA5F65-7426-FA91-9145-27E99222B4EA}"/>
              </a:ext>
            </a:extLst>
          </p:cNvPr>
          <p:cNvPicPr>
            <a:picLocks noChangeAspect="1"/>
          </p:cNvPicPr>
          <p:nvPr/>
        </p:nvPicPr>
        <p:blipFill>
          <a:blip r:embed="rId3"/>
          <a:stretch>
            <a:fillRect/>
          </a:stretch>
        </p:blipFill>
        <p:spPr>
          <a:xfrm>
            <a:off x="266297" y="1859541"/>
            <a:ext cx="2689367" cy="1861099"/>
          </a:xfrm>
          <a:prstGeom prst="rect">
            <a:avLst/>
          </a:prstGeom>
        </p:spPr>
      </p:pic>
      <p:pic>
        <p:nvPicPr>
          <p:cNvPr id="22" name="Picture 21">
            <a:extLst>
              <a:ext uri="{FF2B5EF4-FFF2-40B4-BE49-F238E27FC236}">
                <a16:creationId xmlns:a16="http://schemas.microsoft.com/office/drawing/2014/main" id="{06569369-D56C-12DC-D962-57B4C45D3046}"/>
              </a:ext>
            </a:extLst>
          </p:cNvPr>
          <p:cNvPicPr>
            <a:picLocks noChangeAspect="1"/>
          </p:cNvPicPr>
          <p:nvPr/>
        </p:nvPicPr>
        <p:blipFill>
          <a:blip r:embed="rId4"/>
          <a:stretch>
            <a:fillRect/>
          </a:stretch>
        </p:blipFill>
        <p:spPr>
          <a:xfrm>
            <a:off x="3582758" y="1859542"/>
            <a:ext cx="2078175" cy="2029083"/>
          </a:xfrm>
          <a:prstGeom prst="rect">
            <a:avLst/>
          </a:prstGeom>
        </p:spPr>
      </p:pic>
      <p:pic>
        <p:nvPicPr>
          <p:cNvPr id="23" name="Picture 22">
            <a:extLst>
              <a:ext uri="{FF2B5EF4-FFF2-40B4-BE49-F238E27FC236}">
                <a16:creationId xmlns:a16="http://schemas.microsoft.com/office/drawing/2014/main" id="{5D782E7C-493F-8393-F16E-FC47584FB3FE}"/>
              </a:ext>
            </a:extLst>
          </p:cNvPr>
          <p:cNvPicPr>
            <a:picLocks noChangeAspect="1"/>
          </p:cNvPicPr>
          <p:nvPr/>
        </p:nvPicPr>
        <p:blipFill>
          <a:blip r:embed="rId5"/>
          <a:stretch>
            <a:fillRect/>
          </a:stretch>
        </p:blipFill>
        <p:spPr>
          <a:xfrm>
            <a:off x="6419644" y="1853247"/>
            <a:ext cx="2108512" cy="2069182"/>
          </a:xfrm>
          <a:prstGeom prst="rect">
            <a:avLst/>
          </a:prstGeom>
        </p:spPr>
      </p:pic>
      <p:cxnSp>
        <p:nvCxnSpPr>
          <p:cNvPr id="25" name="Straight Connector 24">
            <a:extLst>
              <a:ext uri="{FF2B5EF4-FFF2-40B4-BE49-F238E27FC236}">
                <a16:creationId xmlns:a16="http://schemas.microsoft.com/office/drawing/2014/main" id="{B59551E1-3FFB-38C0-4BAC-E25B52AA35D8}"/>
              </a:ext>
            </a:extLst>
          </p:cNvPr>
          <p:cNvCxnSpPr>
            <a:cxnSpLocks/>
          </p:cNvCxnSpPr>
          <p:nvPr/>
        </p:nvCxnSpPr>
        <p:spPr>
          <a:xfrm>
            <a:off x="3111003" y="1526219"/>
            <a:ext cx="0" cy="3147181"/>
          </a:xfrm>
          <a:prstGeom prst="line">
            <a:avLst/>
          </a:prstGeom>
          <a:ln>
            <a:prstDash val="sysDot"/>
          </a:ln>
        </p:spPr>
        <p:style>
          <a:lnRef idx="1">
            <a:schemeClr val="accent6"/>
          </a:lnRef>
          <a:fillRef idx="0">
            <a:schemeClr val="accent6"/>
          </a:fillRef>
          <a:effectRef idx="0">
            <a:schemeClr val="accent6"/>
          </a:effectRef>
          <a:fontRef idx="minor">
            <a:schemeClr val="tx1"/>
          </a:fontRef>
        </p:style>
      </p:cxnSp>
      <p:cxnSp>
        <p:nvCxnSpPr>
          <p:cNvPr id="26" name="Straight Connector 25">
            <a:extLst>
              <a:ext uri="{FF2B5EF4-FFF2-40B4-BE49-F238E27FC236}">
                <a16:creationId xmlns:a16="http://schemas.microsoft.com/office/drawing/2014/main" id="{4141C546-81DA-9D7E-4EF3-BEFD450FBDF0}"/>
              </a:ext>
            </a:extLst>
          </p:cNvPr>
          <p:cNvCxnSpPr>
            <a:cxnSpLocks/>
          </p:cNvCxnSpPr>
          <p:nvPr/>
        </p:nvCxnSpPr>
        <p:spPr>
          <a:xfrm>
            <a:off x="6078120" y="1526219"/>
            <a:ext cx="0" cy="3147181"/>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3" name="TextBox 2">
            <a:extLst>
              <a:ext uri="{FF2B5EF4-FFF2-40B4-BE49-F238E27FC236}">
                <a16:creationId xmlns:a16="http://schemas.microsoft.com/office/drawing/2014/main" id="{3CD1DF93-0F9E-EF03-848C-ADBA0FC7196E}"/>
              </a:ext>
            </a:extLst>
          </p:cNvPr>
          <p:cNvSpPr txBox="1"/>
          <p:nvPr/>
        </p:nvSpPr>
        <p:spPr>
          <a:xfrm>
            <a:off x="315560" y="4673400"/>
            <a:ext cx="2586849" cy="261610"/>
          </a:xfrm>
          <a:prstGeom prst="rect">
            <a:avLst/>
          </a:prstGeom>
          <a:noFill/>
        </p:spPr>
        <p:txBody>
          <a:bodyPr wrap="square" rtlCol="0">
            <a:spAutoFit/>
          </a:bodyPr>
          <a:lstStyle/>
          <a:p>
            <a:r>
              <a:rPr lang="fr-FR" sz="1100">
                <a:latin typeface="Courier New" panose="02070309020205020404" pitchFamily="49" charset="0"/>
                <a:cs typeface="Courier New" panose="02070309020205020404" pitchFamily="49" charset="0"/>
              </a:rPr>
              <a:t>./</a:t>
            </a:r>
            <a:r>
              <a:rPr lang="fr-FR" sz="1100" err="1">
                <a:latin typeface="Courier New" panose="02070309020205020404" pitchFamily="49" charset="0"/>
                <a:cs typeface="Courier New" panose="02070309020205020404" pitchFamily="49" charset="0"/>
              </a:rPr>
              <a:t>nkp</a:t>
            </a:r>
            <a:r>
              <a:rPr lang="fr-FR" sz="1100">
                <a:latin typeface="Courier New" panose="02070309020205020404" pitchFamily="49" charset="0"/>
                <a:cs typeface="Courier New" panose="02070309020205020404" pitchFamily="49" charset="0"/>
              </a:rPr>
              <a:t> </a:t>
            </a:r>
            <a:r>
              <a:rPr lang="fr-FR" sz="1100" err="1">
                <a:latin typeface="Courier New" panose="02070309020205020404" pitchFamily="49" charset="0"/>
                <a:cs typeface="Courier New" panose="02070309020205020404" pitchFamily="49" charset="0"/>
              </a:rPr>
              <a:t>create</a:t>
            </a:r>
            <a:r>
              <a:rPr lang="fr-FR" sz="1100">
                <a:latin typeface="Courier New" panose="02070309020205020404" pitchFamily="49" charset="0"/>
                <a:cs typeface="Courier New" panose="02070309020205020404" pitchFamily="49" charset="0"/>
              </a:rPr>
              <a:t> cluster </a:t>
            </a:r>
            <a:r>
              <a:rPr lang="fr-FR" sz="1100" err="1">
                <a:latin typeface="Courier New" panose="02070309020205020404" pitchFamily="49" charset="0"/>
                <a:cs typeface="Courier New" panose="02070309020205020404" pitchFamily="49" charset="0"/>
              </a:rPr>
              <a:t>nutanix</a:t>
            </a:r>
            <a:endParaRPr lang="en-GB" sz="110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BAFAF24E-23D8-7782-CE7F-C5522EF522A6}"/>
              </a:ext>
            </a:extLst>
          </p:cNvPr>
          <p:cNvSpPr txBox="1"/>
          <p:nvPr/>
        </p:nvSpPr>
        <p:spPr>
          <a:xfrm>
            <a:off x="344530" y="632012"/>
            <a:ext cx="8477297" cy="307777"/>
          </a:xfrm>
          <a:prstGeom prst="rect">
            <a:avLst/>
          </a:prstGeom>
          <a:noFill/>
        </p:spPr>
        <p:txBody>
          <a:bodyPr wrap="square" rtlCol="0">
            <a:spAutoFit/>
          </a:bodyPr>
          <a:lstStyle/>
          <a:p>
            <a:r>
              <a:rPr lang="fr-FR">
                <a:latin typeface="Montserrat" pitchFamily="2" charset="0"/>
              </a:rPr>
              <a:t>First, download </a:t>
            </a:r>
            <a:r>
              <a:rPr lang="fr-FR" err="1">
                <a:latin typeface="Montserrat" pitchFamily="2" charset="0"/>
              </a:rPr>
              <a:t>nkp</a:t>
            </a:r>
            <a:r>
              <a:rPr lang="fr-FR">
                <a:latin typeface="Montserrat" pitchFamily="2" charset="0"/>
              </a:rPr>
              <a:t> </a:t>
            </a:r>
            <a:r>
              <a:rPr lang="fr-FR" err="1">
                <a:latin typeface="Montserrat" pitchFamily="2" charset="0"/>
              </a:rPr>
              <a:t>binary</a:t>
            </a:r>
            <a:r>
              <a:rPr lang="fr-FR">
                <a:latin typeface="Montserrat" pitchFamily="2" charset="0"/>
              </a:rPr>
              <a:t> </a:t>
            </a:r>
            <a:r>
              <a:rPr lang="fr-FR" err="1">
                <a:latin typeface="Montserrat" pitchFamily="2" charset="0"/>
              </a:rPr>
              <a:t>from</a:t>
            </a:r>
            <a:r>
              <a:rPr lang="fr-FR">
                <a:latin typeface="Montserrat" pitchFamily="2" charset="0"/>
              </a:rPr>
              <a:t> the Nutanix portal. </a:t>
            </a:r>
            <a:endParaRPr lang="en-GB">
              <a:latin typeface="Montserrat" pitchFamily="2" charset="0"/>
            </a:endParaRPr>
          </a:p>
        </p:txBody>
      </p:sp>
      <p:pic>
        <p:nvPicPr>
          <p:cNvPr id="6" name="Picture 5">
            <a:extLst>
              <a:ext uri="{FF2B5EF4-FFF2-40B4-BE49-F238E27FC236}">
                <a16:creationId xmlns:a16="http://schemas.microsoft.com/office/drawing/2014/main" id="{3533F6CB-0511-6D4A-1553-093CA01AA942}"/>
              </a:ext>
            </a:extLst>
          </p:cNvPr>
          <p:cNvPicPr>
            <a:picLocks noChangeAspect="1"/>
          </p:cNvPicPr>
          <p:nvPr/>
        </p:nvPicPr>
        <p:blipFill>
          <a:blip r:embed="rId6"/>
          <a:stretch>
            <a:fillRect/>
          </a:stretch>
        </p:blipFill>
        <p:spPr>
          <a:xfrm>
            <a:off x="5178673" y="454335"/>
            <a:ext cx="2751776" cy="603197"/>
          </a:xfrm>
          <a:prstGeom prst="rect">
            <a:avLst/>
          </a:prstGeom>
          <a:ln>
            <a:solidFill>
              <a:schemeClr val="bg2"/>
            </a:solidFill>
          </a:ln>
        </p:spPr>
      </p:pic>
      <p:sp>
        <p:nvSpPr>
          <p:cNvPr id="7" name="TextBox 6">
            <a:extLst>
              <a:ext uri="{FF2B5EF4-FFF2-40B4-BE49-F238E27FC236}">
                <a16:creationId xmlns:a16="http://schemas.microsoft.com/office/drawing/2014/main" id="{BF58F59F-BEF7-4C18-5B8E-ECB5CB25F5CF}"/>
              </a:ext>
            </a:extLst>
          </p:cNvPr>
          <p:cNvSpPr txBox="1"/>
          <p:nvPr/>
        </p:nvSpPr>
        <p:spPr>
          <a:xfrm>
            <a:off x="344530" y="1229273"/>
            <a:ext cx="8477297" cy="307777"/>
          </a:xfrm>
          <a:prstGeom prst="rect">
            <a:avLst/>
          </a:prstGeom>
          <a:noFill/>
        </p:spPr>
        <p:txBody>
          <a:bodyPr wrap="square" rtlCol="0">
            <a:spAutoFit/>
          </a:bodyPr>
          <a:lstStyle/>
          <a:p>
            <a:r>
              <a:rPr lang="fr-FR" err="1">
                <a:latin typeface="Montserrat" pitchFamily="2" charset="0"/>
              </a:rPr>
              <a:t>Then</a:t>
            </a:r>
            <a:r>
              <a:rPr lang="fr-FR">
                <a:latin typeface="Montserrat" pitchFamily="2" charset="0"/>
              </a:rPr>
              <a:t>…</a:t>
            </a:r>
            <a:endParaRPr lang="en-GB">
              <a:latin typeface="Montserrat" pitchFamily="2" charset="0"/>
            </a:endParaRPr>
          </a:p>
        </p:txBody>
      </p:sp>
    </p:spTree>
    <p:extLst>
      <p:ext uri="{BB962C8B-B14F-4D97-AF65-F5344CB8AC3E}">
        <p14:creationId xmlns:p14="http://schemas.microsoft.com/office/powerpoint/2010/main" val="10249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04996-0274-E384-BC27-AC75FC57B9B9}"/>
              </a:ext>
            </a:extLst>
          </p:cNvPr>
          <p:cNvSpPr>
            <a:spLocks noGrp="1"/>
          </p:cNvSpPr>
          <p:nvPr>
            <p:ph type="title"/>
          </p:nvPr>
        </p:nvSpPr>
        <p:spPr/>
        <p:txBody>
          <a:bodyPr/>
          <a:lstStyle/>
          <a:p>
            <a:r>
              <a:rPr lang="fr-FR" err="1"/>
              <a:t>Prepare</a:t>
            </a:r>
            <a:r>
              <a:rPr lang="fr-FR"/>
              <a:t> </a:t>
            </a:r>
            <a:r>
              <a:rPr lang="fr-FR" err="1"/>
              <a:t>your</a:t>
            </a:r>
            <a:r>
              <a:rPr lang="fr-FR"/>
              <a:t> </a:t>
            </a:r>
            <a:r>
              <a:rPr lang="fr-FR" err="1"/>
              <a:t>install</a:t>
            </a:r>
            <a:endParaRPr lang="en-GB"/>
          </a:p>
        </p:txBody>
      </p:sp>
      <p:sp>
        <p:nvSpPr>
          <p:cNvPr id="3" name="Content Placeholder 2">
            <a:extLst>
              <a:ext uri="{FF2B5EF4-FFF2-40B4-BE49-F238E27FC236}">
                <a16:creationId xmlns:a16="http://schemas.microsoft.com/office/drawing/2014/main" id="{71EC7A64-60EB-F1CA-73DB-DF260A875138}"/>
              </a:ext>
            </a:extLst>
          </p:cNvPr>
          <p:cNvSpPr>
            <a:spLocks noGrp="1"/>
          </p:cNvSpPr>
          <p:nvPr>
            <p:ph idx="1"/>
          </p:nvPr>
        </p:nvSpPr>
        <p:spPr>
          <a:xfrm>
            <a:off x="329909" y="1005775"/>
            <a:ext cx="8321400" cy="3398100"/>
          </a:xfrm>
        </p:spPr>
        <p:txBody>
          <a:bodyPr/>
          <a:lstStyle/>
          <a:p>
            <a:r>
              <a:rPr lang="fr-FR"/>
              <a:t>Method </a:t>
            </a:r>
            <a:r>
              <a:rPr lang="fr-FR" err="1"/>
              <a:t>does</a:t>
            </a:r>
            <a:r>
              <a:rPr lang="fr-FR"/>
              <a:t> not </a:t>
            </a:r>
            <a:r>
              <a:rPr lang="fr-FR" err="1"/>
              <a:t>matter</a:t>
            </a:r>
            <a:r>
              <a:rPr lang="fr-FR"/>
              <a:t> </a:t>
            </a:r>
            <a:r>
              <a:rPr lang="fr-FR" err="1"/>
              <a:t>here</a:t>
            </a:r>
            <a:endParaRPr lang="fr-FR"/>
          </a:p>
          <a:p>
            <a:endParaRPr lang="fr-FR"/>
          </a:p>
          <a:p>
            <a:r>
              <a:rPr lang="fr-FR" err="1"/>
              <a:t>Preparation</a:t>
            </a:r>
            <a:r>
              <a:rPr lang="fr-FR"/>
              <a:t> </a:t>
            </a:r>
            <a:r>
              <a:rPr lang="fr-FR" err="1"/>
              <a:t>will</a:t>
            </a:r>
            <a:r>
              <a:rPr lang="fr-FR"/>
              <a:t> </a:t>
            </a:r>
            <a:r>
              <a:rPr lang="fr-FR" err="1"/>
              <a:t>bring</a:t>
            </a:r>
            <a:r>
              <a:rPr lang="fr-FR"/>
              <a:t> </a:t>
            </a:r>
            <a:r>
              <a:rPr lang="fr-FR" err="1"/>
              <a:t>you</a:t>
            </a:r>
            <a:r>
              <a:rPr lang="fr-FR"/>
              <a:t> to </a:t>
            </a:r>
            <a:r>
              <a:rPr lang="fr-FR" err="1"/>
              <a:t>success</a:t>
            </a:r>
            <a:endParaRPr lang="en-GB"/>
          </a:p>
          <a:p>
            <a:pPr lvl="1"/>
            <a:r>
              <a:rPr lang="en-GB"/>
              <a:t>Avoid waste of time</a:t>
            </a:r>
          </a:p>
          <a:p>
            <a:pPr lvl="1"/>
            <a:r>
              <a:rPr lang="en-GB"/>
              <a:t>Ensure a good implementation</a:t>
            </a:r>
            <a:endParaRPr lang="fr-FR"/>
          </a:p>
        </p:txBody>
      </p:sp>
      <p:pic>
        <p:nvPicPr>
          <p:cNvPr id="5" name="Picture 4">
            <a:extLst>
              <a:ext uri="{FF2B5EF4-FFF2-40B4-BE49-F238E27FC236}">
                <a16:creationId xmlns:a16="http://schemas.microsoft.com/office/drawing/2014/main" id="{D34D3602-6D53-7DE6-4FE1-5B4001348D4C}"/>
              </a:ext>
            </a:extLst>
          </p:cNvPr>
          <p:cNvPicPr>
            <a:picLocks noChangeAspect="1"/>
          </p:cNvPicPr>
          <p:nvPr/>
        </p:nvPicPr>
        <p:blipFill>
          <a:blip r:embed="rId3"/>
          <a:stretch>
            <a:fillRect/>
          </a:stretch>
        </p:blipFill>
        <p:spPr>
          <a:xfrm rot="5400000">
            <a:off x="4507414" y="571820"/>
            <a:ext cx="5099626" cy="3999861"/>
          </a:xfrm>
          <a:prstGeom prst="rect">
            <a:avLst/>
          </a:prstGeom>
        </p:spPr>
      </p:pic>
      <p:sp>
        <p:nvSpPr>
          <p:cNvPr id="6" name="TextBox 5">
            <a:extLst>
              <a:ext uri="{FF2B5EF4-FFF2-40B4-BE49-F238E27FC236}">
                <a16:creationId xmlns:a16="http://schemas.microsoft.com/office/drawing/2014/main" id="{AF44EBCC-1A76-E4AD-93DD-EC03EABF2E87}"/>
              </a:ext>
            </a:extLst>
          </p:cNvPr>
          <p:cNvSpPr txBox="1"/>
          <p:nvPr/>
        </p:nvSpPr>
        <p:spPr>
          <a:xfrm>
            <a:off x="5440425" y="500050"/>
            <a:ext cx="3283125" cy="4062651"/>
          </a:xfrm>
          <a:prstGeom prst="rect">
            <a:avLst/>
          </a:prstGeom>
          <a:noFill/>
        </p:spPr>
        <p:txBody>
          <a:bodyPr wrap="square" rtlCol="0">
            <a:spAutoFit/>
          </a:bodyPr>
          <a:lstStyle/>
          <a:p>
            <a:pPr algn="ctr"/>
            <a:r>
              <a:rPr lang="en-GB" sz="24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What will you need ?</a:t>
            </a:r>
          </a:p>
          <a:p>
            <a:pPr algn="ctr"/>
            <a:endParaRPr lang="en-GB" sz="24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endParaRPr>
          </a:p>
          <a:p>
            <a:r>
              <a:rPr lang="en-GB" sz="18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Prism Central URL and account</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Prism Element clusters names</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Subnets info</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Administrative k8s cluster name</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Hostname for your k8s cluster</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IP for your k8s cluster</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VM image on your NTNX cluster</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IP Ranges for pod and services</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IP range for load-balancer</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Storage container name</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Certificates</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Info about your registries</a:t>
            </a:r>
          </a:p>
          <a:p>
            <a:r>
              <a:rPr lang="en-GB" sz="1600" b="1">
                <a:solidFill>
                  <a:srgbClr val="FFFFEB"/>
                </a:solidFill>
                <a:latin typeface="Ink Free" panose="03080402000500000000" pitchFamily="66" charset="0"/>
                <a:ea typeface="STXingkai" panose="020B0503020204020204" pitchFamily="2" charset="-122"/>
                <a:cs typeface="Dreaming Outloud Script Pro" panose="03050502040304050704" pitchFamily="66" charset="0"/>
              </a:rPr>
              <a:t>Proxies info</a:t>
            </a:r>
          </a:p>
        </p:txBody>
      </p:sp>
      <p:pic>
        <p:nvPicPr>
          <p:cNvPr id="8" name="Picture 7">
            <a:extLst>
              <a:ext uri="{FF2B5EF4-FFF2-40B4-BE49-F238E27FC236}">
                <a16:creationId xmlns:a16="http://schemas.microsoft.com/office/drawing/2014/main" id="{D51E72D7-3D04-56B9-3CA1-ECF39D717C61}"/>
              </a:ext>
            </a:extLst>
          </p:cNvPr>
          <p:cNvPicPr>
            <a:picLocks noChangeAspect="1"/>
          </p:cNvPicPr>
          <p:nvPr/>
        </p:nvPicPr>
        <p:blipFill>
          <a:blip r:embed="rId4"/>
          <a:stretch>
            <a:fillRect/>
          </a:stretch>
        </p:blipFill>
        <p:spPr>
          <a:xfrm>
            <a:off x="3610323" y="2503106"/>
            <a:ext cx="1882155" cy="2640394"/>
          </a:xfrm>
          <a:prstGeom prst="rect">
            <a:avLst/>
          </a:prstGeom>
        </p:spPr>
      </p:pic>
    </p:spTree>
    <p:extLst>
      <p:ext uri="{BB962C8B-B14F-4D97-AF65-F5344CB8AC3E}">
        <p14:creationId xmlns:p14="http://schemas.microsoft.com/office/powerpoint/2010/main" val="137172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F2DC-F6C6-3A58-E51C-FE574F38E529}"/>
              </a:ext>
            </a:extLst>
          </p:cNvPr>
          <p:cNvSpPr>
            <a:spLocks noGrp="1"/>
          </p:cNvSpPr>
          <p:nvPr>
            <p:ph type="title"/>
          </p:nvPr>
        </p:nvSpPr>
        <p:spPr/>
        <p:txBody>
          <a:bodyPr/>
          <a:lstStyle/>
          <a:p>
            <a:r>
              <a:rPr lang="fr-FR" err="1"/>
              <a:t>Prism</a:t>
            </a:r>
            <a:r>
              <a:rPr lang="fr-FR"/>
              <a:t> Central</a:t>
            </a:r>
            <a:endParaRPr lang="en-GB"/>
          </a:p>
        </p:txBody>
      </p:sp>
      <p:sp>
        <p:nvSpPr>
          <p:cNvPr id="3" name="Content Placeholder 2">
            <a:extLst>
              <a:ext uri="{FF2B5EF4-FFF2-40B4-BE49-F238E27FC236}">
                <a16:creationId xmlns:a16="http://schemas.microsoft.com/office/drawing/2014/main" id="{53FFED98-D000-FCFB-C80D-DF30969F8EB0}"/>
              </a:ext>
            </a:extLst>
          </p:cNvPr>
          <p:cNvSpPr>
            <a:spLocks noGrp="1"/>
          </p:cNvSpPr>
          <p:nvPr>
            <p:ph idx="1"/>
          </p:nvPr>
        </p:nvSpPr>
        <p:spPr>
          <a:xfrm>
            <a:off x="402150" y="1245350"/>
            <a:ext cx="4874699" cy="3398100"/>
          </a:xfrm>
        </p:spPr>
        <p:txBody>
          <a:bodyPr/>
          <a:lstStyle/>
          <a:p>
            <a:r>
              <a:rPr lang="en-GB"/>
              <a:t>Prism Central URL (</a:t>
            </a:r>
            <a:r>
              <a:rPr lang="en-GB">
                <a:latin typeface="Courier New" panose="02070309020205020404" pitchFamily="49" charset="0"/>
                <a:cs typeface="Courier New" panose="02070309020205020404" pitchFamily="49" charset="0"/>
              </a:rPr>
              <a:t>https://[</a:t>
            </a:r>
            <a:r>
              <a:rPr lang="en-GB" err="1">
                <a:latin typeface="Courier New" panose="02070309020205020404" pitchFamily="49" charset="0"/>
                <a:cs typeface="Courier New" panose="02070309020205020404" pitchFamily="49" charset="0"/>
              </a:rPr>
              <a:t>ip|fqdn</a:t>
            </a:r>
            <a:r>
              <a:rPr lang="en-GB">
                <a:latin typeface="Courier New" panose="02070309020205020404" pitchFamily="49" charset="0"/>
                <a:cs typeface="Courier New" panose="02070309020205020404" pitchFamily="49" charset="0"/>
              </a:rPr>
              <a:t>]:port</a:t>
            </a:r>
            <a:r>
              <a:rPr lang="en-GB"/>
              <a:t>)  </a:t>
            </a:r>
          </a:p>
          <a:p>
            <a:pPr lvl="1"/>
            <a:r>
              <a:rPr lang="en-GB"/>
              <a:t>Does PC have a certificate ? </a:t>
            </a:r>
          </a:p>
          <a:p>
            <a:pPr lvl="1"/>
            <a:r>
              <a:rPr lang="en-GB"/>
              <a:t>Insecure possible but strongly </a:t>
            </a:r>
            <a:r>
              <a:rPr lang="fr-FR" err="1"/>
              <a:t>discouraged</a:t>
            </a:r>
            <a:endParaRPr lang="en-GB"/>
          </a:p>
          <a:p>
            <a:pPr lvl="1"/>
            <a:endParaRPr lang="en-GB"/>
          </a:p>
          <a:p>
            <a:r>
              <a:rPr lang="en-GB"/>
              <a:t>Prism Central account</a:t>
            </a:r>
          </a:p>
          <a:p>
            <a:pPr lvl="1"/>
            <a:r>
              <a:rPr lang="en-GB"/>
              <a:t>Should be a service account with long term password</a:t>
            </a:r>
          </a:p>
          <a:p>
            <a:pPr lvl="1"/>
            <a:r>
              <a:rPr lang="en-GB"/>
              <a:t>This info will be used from `NUTANIX_USER` and `NUTANIX_PASSWORD` environment variables for installation (optional for TUI)</a:t>
            </a:r>
          </a:p>
          <a:p>
            <a:pPr lvl="1"/>
            <a:endParaRPr lang="en-GB"/>
          </a:p>
        </p:txBody>
      </p:sp>
      <p:grpSp>
        <p:nvGrpSpPr>
          <p:cNvPr id="8" name="Group 7">
            <a:extLst>
              <a:ext uri="{FF2B5EF4-FFF2-40B4-BE49-F238E27FC236}">
                <a16:creationId xmlns:a16="http://schemas.microsoft.com/office/drawing/2014/main" id="{FFC1AB08-E1E1-16B1-D96F-C4E4E74FD0A0}"/>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7EC20FA4-3FA8-2DC9-8C0F-50EC42EAB065}"/>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7A2D1CB2-6FB5-6476-66F3-8769554DAC7F}"/>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A128FC4-FAE1-48FA-946E-5B6E19829B0A}"/>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E4C6A0FE-0DA9-AB3B-F732-4B7397B16A3B}"/>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cxnSp>
        <p:nvCxnSpPr>
          <p:cNvPr id="9" name="Straight Connector 8">
            <a:extLst>
              <a:ext uri="{FF2B5EF4-FFF2-40B4-BE49-F238E27FC236}">
                <a16:creationId xmlns:a16="http://schemas.microsoft.com/office/drawing/2014/main" id="{154A5CA8-0176-AFF4-EB41-E9BCED411CE7}"/>
              </a:ext>
            </a:extLst>
          </p:cNvPr>
          <p:cNvCxnSpPr>
            <a:cxnSpLocks/>
          </p:cNvCxnSpPr>
          <p:nvPr/>
        </p:nvCxnSpPr>
        <p:spPr>
          <a:xfrm>
            <a:off x="5437643" y="1251240"/>
            <a:ext cx="0" cy="3147181"/>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6CE120C9-C60A-47EB-587C-A5D2A54BC33E}"/>
              </a:ext>
            </a:extLst>
          </p:cNvPr>
          <p:cNvSpPr txBox="1"/>
          <p:nvPr/>
        </p:nvSpPr>
        <p:spPr>
          <a:xfrm>
            <a:off x="5598438" y="1280500"/>
            <a:ext cx="3596359" cy="830997"/>
          </a:xfrm>
          <a:prstGeom prst="rect">
            <a:avLst/>
          </a:prstGeom>
          <a:noFill/>
        </p:spPr>
        <p:txBody>
          <a:bodyPr wrap="square" rtlCol="0">
            <a:spAutoFit/>
          </a:bodyPr>
          <a:lstStyle/>
          <a:p>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endpoint</a:t>
            </a:r>
            <a:r>
              <a:rPr lang="fr-FR" sz="1200">
                <a:latin typeface="Courier New" panose="02070309020205020404" pitchFamily="49" charset="0"/>
                <a:cs typeface="Courier New" panose="02070309020205020404" pitchFamily="49" charset="0"/>
              </a:rPr>
              <a:t> &lt;URL&gt;</a:t>
            </a:r>
          </a:p>
          <a:p>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insecure</a:t>
            </a:r>
            <a:endParaRPr lang="fr-FR" sz="1200">
              <a:latin typeface="Courier New" panose="02070309020205020404" pitchFamily="49" charset="0"/>
              <a:cs typeface="Courier New" panose="02070309020205020404" pitchFamily="49" charset="0"/>
            </a:endParaRPr>
          </a:p>
          <a:p>
            <a:r>
              <a:rPr lang="en-GB" sz="1200">
                <a:solidFill>
                  <a:schemeClr val="tx1"/>
                </a:solidFill>
                <a:latin typeface="Courier New" panose="02070309020205020404" pitchFamily="49" charset="0"/>
                <a:cs typeface="Courier New" panose="02070309020205020404" pitchFamily="49" charset="0"/>
              </a:rPr>
              <a:t>--additional-trust-bundle &lt;base64 cert bundle&gt;</a:t>
            </a:r>
          </a:p>
        </p:txBody>
      </p:sp>
      <p:sp>
        <p:nvSpPr>
          <p:cNvPr id="11" name="TextBox 10">
            <a:extLst>
              <a:ext uri="{FF2B5EF4-FFF2-40B4-BE49-F238E27FC236}">
                <a16:creationId xmlns:a16="http://schemas.microsoft.com/office/drawing/2014/main" id="{5C401842-17A1-C84C-ECFB-81ED9ADBAF61}"/>
              </a:ext>
            </a:extLst>
          </p:cNvPr>
          <p:cNvSpPr txBox="1"/>
          <p:nvPr/>
        </p:nvSpPr>
        <p:spPr>
          <a:xfrm>
            <a:off x="5598438" y="2509332"/>
            <a:ext cx="2606038" cy="646331"/>
          </a:xfrm>
          <a:prstGeom prst="rect">
            <a:avLst/>
          </a:prstGeom>
          <a:noFill/>
        </p:spPr>
        <p:txBody>
          <a:bodyPr wrap="square" rtlCol="0">
            <a:spAutoFit/>
          </a:bodyPr>
          <a:lstStyle/>
          <a:p>
            <a:r>
              <a:rPr lang="en-GB" sz="1200">
                <a:latin typeface="Montserrat" pitchFamily="2" charset="0"/>
                <a:cs typeface="Courier New" panose="02070309020205020404" pitchFamily="49" charset="0"/>
              </a:rPr>
              <a:t>Export these env vars :</a:t>
            </a:r>
          </a:p>
          <a:p>
            <a:pPr marL="285750" indent="-285750">
              <a:buFont typeface="Arial" panose="020B0604020202020204" pitchFamily="34" charset="0"/>
              <a:buChar char="•"/>
            </a:pPr>
            <a:r>
              <a:rPr lang="en-GB" sz="1200">
                <a:latin typeface="Courier New" panose="02070309020205020404" pitchFamily="49" charset="0"/>
                <a:cs typeface="Courier New" panose="02070309020205020404" pitchFamily="49" charset="0"/>
              </a:rPr>
              <a:t>NUTANIX_USER</a:t>
            </a:r>
          </a:p>
          <a:p>
            <a:pPr marL="285750" indent="-285750">
              <a:buFont typeface="Arial" panose="020B0604020202020204" pitchFamily="34" charset="0"/>
              <a:buChar char="•"/>
            </a:pPr>
            <a:r>
              <a:rPr lang="en-GB" sz="1200">
                <a:latin typeface="Courier New" panose="02070309020205020404" pitchFamily="49" charset="0"/>
                <a:cs typeface="Courier New" panose="02070309020205020404" pitchFamily="49" charset="0"/>
              </a:rPr>
              <a:t>NUTANIX_PASSWORD</a:t>
            </a:r>
          </a:p>
        </p:txBody>
      </p:sp>
      <p:sp>
        <p:nvSpPr>
          <p:cNvPr id="12" name="Arrow: Pentagon 11">
            <a:extLst>
              <a:ext uri="{FF2B5EF4-FFF2-40B4-BE49-F238E27FC236}">
                <a16:creationId xmlns:a16="http://schemas.microsoft.com/office/drawing/2014/main" id="{1CD6F779-0FB7-56A5-526D-FA05EBE50A02}"/>
              </a:ext>
            </a:extLst>
          </p:cNvPr>
          <p:cNvSpPr/>
          <p:nvPr/>
        </p:nvSpPr>
        <p:spPr>
          <a:xfrm>
            <a:off x="164779" y="1371210"/>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grpSp>
        <p:nvGrpSpPr>
          <p:cNvPr id="20" name="Group 19">
            <a:extLst>
              <a:ext uri="{FF2B5EF4-FFF2-40B4-BE49-F238E27FC236}">
                <a16:creationId xmlns:a16="http://schemas.microsoft.com/office/drawing/2014/main" id="{11D03843-532A-2B25-6B10-FA9D6715D507}"/>
              </a:ext>
            </a:extLst>
          </p:cNvPr>
          <p:cNvGrpSpPr/>
          <p:nvPr/>
        </p:nvGrpSpPr>
        <p:grpSpPr>
          <a:xfrm>
            <a:off x="521054" y="4853712"/>
            <a:ext cx="3083464" cy="215444"/>
            <a:chOff x="521054" y="4853712"/>
            <a:chExt cx="3083464" cy="215444"/>
          </a:xfrm>
        </p:grpSpPr>
        <p:sp>
          <p:nvSpPr>
            <p:cNvPr id="14" name="Arrow: Pentagon 13">
              <a:extLst>
                <a:ext uri="{FF2B5EF4-FFF2-40B4-BE49-F238E27FC236}">
                  <a16:creationId xmlns:a16="http://schemas.microsoft.com/office/drawing/2014/main" id="{22A2D62D-7069-548C-4AAD-011AD47BC378}"/>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5" name="Arrow: Pentagon 14">
              <a:extLst>
                <a:ext uri="{FF2B5EF4-FFF2-40B4-BE49-F238E27FC236}">
                  <a16:creationId xmlns:a16="http://schemas.microsoft.com/office/drawing/2014/main" id="{72D3E8AA-B99F-B4D3-A6B6-AC37AC705AD9}"/>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6" name="TextBox 15">
              <a:extLst>
                <a:ext uri="{FF2B5EF4-FFF2-40B4-BE49-F238E27FC236}">
                  <a16:creationId xmlns:a16="http://schemas.microsoft.com/office/drawing/2014/main" id="{5EDAAE64-52FF-C4DC-D2BA-8D17D72D7C91}"/>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7" name="TextBox 16">
              <a:extLst>
                <a:ext uri="{FF2B5EF4-FFF2-40B4-BE49-F238E27FC236}">
                  <a16:creationId xmlns:a16="http://schemas.microsoft.com/office/drawing/2014/main" id="{7398075A-445E-4CD7-21B7-3104F64D4A5E}"/>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19" name="Arrow: Pentagon 18">
            <a:extLst>
              <a:ext uri="{FF2B5EF4-FFF2-40B4-BE49-F238E27FC236}">
                <a16:creationId xmlns:a16="http://schemas.microsoft.com/office/drawing/2014/main" id="{B496D116-9279-828A-3307-AB039FB61336}"/>
              </a:ext>
            </a:extLst>
          </p:cNvPr>
          <p:cNvSpPr/>
          <p:nvPr/>
        </p:nvSpPr>
        <p:spPr>
          <a:xfrm>
            <a:off x="164778" y="2509332"/>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Tree>
    <p:extLst>
      <p:ext uri="{BB962C8B-B14F-4D97-AF65-F5344CB8AC3E}">
        <p14:creationId xmlns:p14="http://schemas.microsoft.com/office/powerpoint/2010/main" val="272936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C601F-4EA8-6AA8-7174-90820AE52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4CA94-3D90-BE50-7146-C480D24A0379}"/>
              </a:ext>
            </a:extLst>
          </p:cNvPr>
          <p:cNvSpPr>
            <a:spLocks noGrp="1"/>
          </p:cNvSpPr>
          <p:nvPr>
            <p:ph type="title"/>
          </p:nvPr>
        </p:nvSpPr>
        <p:spPr/>
        <p:txBody>
          <a:bodyPr/>
          <a:lstStyle/>
          <a:p>
            <a:r>
              <a:rPr lang="fr-FR" err="1"/>
              <a:t>Prism</a:t>
            </a:r>
            <a:r>
              <a:rPr lang="fr-FR"/>
              <a:t> </a:t>
            </a:r>
            <a:r>
              <a:rPr lang="fr-FR" err="1"/>
              <a:t>Elements</a:t>
            </a:r>
            <a:endParaRPr lang="en-GB"/>
          </a:p>
        </p:txBody>
      </p:sp>
      <p:sp>
        <p:nvSpPr>
          <p:cNvPr id="3" name="Content Placeholder 2">
            <a:extLst>
              <a:ext uri="{FF2B5EF4-FFF2-40B4-BE49-F238E27FC236}">
                <a16:creationId xmlns:a16="http://schemas.microsoft.com/office/drawing/2014/main" id="{EEF60CC5-3B7E-E9A2-F33D-266BC9FBC4DF}"/>
              </a:ext>
            </a:extLst>
          </p:cNvPr>
          <p:cNvSpPr>
            <a:spLocks noGrp="1"/>
          </p:cNvSpPr>
          <p:nvPr>
            <p:ph idx="1"/>
          </p:nvPr>
        </p:nvSpPr>
        <p:spPr>
          <a:xfrm>
            <a:off x="402150" y="1245350"/>
            <a:ext cx="4266909" cy="3398100"/>
          </a:xfrm>
        </p:spPr>
        <p:txBody>
          <a:bodyPr/>
          <a:lstStyle/>
          <a:p>
            <a:r>
              <a:rPr lang="en-US"/>
              <a:t>You’ll have to provide Nutanix physical clusters names to target where nodes will be deployed.</a:t>
            </a:r>
          </a:p>
          <a:p>
            <a:pPr lvl="1"/>
            <a:r>
              <a:rPr lang="en-US"/>
              <a:t>CP and Workers can use different clusters (except with TUI)</a:t>
            </a:r>
          </a:p>
          <a:p>
            <a:pPr lvl="1"/>
            <a:r>
              <a:rPr lang="en-US"/>
              <a:t>Use the name shown in PC</a:t>
            </a:r>
          </a:p>
          <a:p>
            <a:pPr lvl="1"/>
            <a:endParaRPr lang="en-US"/>
          </a:p>
          <a:p>
            <a:r>
              <a:rPr lang="en-US"/>
              <a:t>With NKP 2.16 and Failure Domain new feature, you can use 3 different PE to host the control plane</a:t>
            </a:r>
          </a:p>
          <a:p>
            <a:pPr lvl="1"/>
            <a:r>
              <a:rPr lang="en-US"/>
              <a:t>Only available with advanced install</a:t>
            </a:r>
          </a:p>
          <a:p>
            <a:pPr lvl="1"/>
            <a:endParaRPr lang="en-US"/>
          </a:p>
          <a:p>
            <a:endParaRPr lang="en-GB"/>
          </a:p>
        </p:txBody>
      </p:sp>
      <p:grpSp>
        <p:nvGrpSpPr>
          <p:cNvPr id="8" name="Group 7">
            <a:extLst>
              <a:ext uri="{FF2B5EF4-FFF2-40B4-BE49-F238E27FC236}">
                <a16:creationId xmlns:a16="http://schemas.microsoft.com/office/drawing/2014/main" id="{76429CCC-1E62-8EE4-FB44-05C096DB1F9F}"/>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67298A22-5121-607D-8C13-F3BCF717334C}"/>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C2C0C1E3-2D22-9ED8-33C4-1B5BB7B92F74}"/>
                </a:ext>
              </a:extLst>
            </p:cNvPr>
            <p:cNvSpPr/>
            <p:nvPr/>
          </p:nvSpPr>
          <p:spPr>
            <a:xfrm>
              <a:off x="1994400" y="3736800"/>
              <a:ext cx="100800" cy="1008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9EF4185-A689-DDCE-1EB2-E7AAF80AE73A}"/>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752CBFB-9285-D568-ECB3-F9FCD89417DB}"/>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cxnSp>
        <p:nvCxnSpPr>
          <p:cNvPr id="10" name="Straight Connector 9">
            <a:extLst>
              <a:ext uri="{FF2B5EF4-FFF2-40B4-BE49-F238E27FC236}">
                <a16:creationId xmlns:a16="http://schemas.microsoft.com/office/drawing/2014/main" id="{E82342B5-69AE-FDAE-4ADC-E758B5C31C4B}"/>
              </a:ext>
            </a:extLst>
          </p:cNvPr>
          <p:cNvCxnSpPr>
            <a:cxnSpLocks/>
          </p:cNvCxnSpPr>
          <p:nvPr/>
        </p:nvCxnSpPr>
        <p:spPr>
          <a:xfrm>
            <a:off x="4748012" y="1363624"/>
            <a:ext cx="0" cy="3147181"/>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69F2840F-D753-0736-E3F7-D73D2D13E669}"/>
              </a:ext>
            </a:extLst>
          </p:cNvPr>
          <p:cNvSpPr txBox="1"/>
          <p:nvPr/>
        </p:nvSpPr>
        <p:spPr>
          <a:xfrm>
            <a:off x="4826966" y="1363624"/>
            <a:ext cx="4337359" cy="461665"/>
          </a:xfrm>
          <a:prstGeom prst="rect">
            <a:avLst/>
          </a:prstGeom>
          <a:noFill/>
        </p:spPr>
        <p:txBody>
          <a:bodyPr wrap="square" rtlCol="0">
            <a:spAutoFit/>
          </a:bodyPr>
          <a:lstStyle/>
          <a:p>
            <a:r>
              <a:rPr lang="fr-FR" sz="1200">
                <a:latin typeface="Courier New" panose="02070309020205020404" pitchFamily="49" charset="0"/>
                <a:cs typeface="Courier New" panose="02070309020205020404" pitchFamily="49" charset="0"/>
              </a:rPr>
              <a:t>--control-plane-</a:t>
            </a:r>
            <a:r>
              <a:rPr lang="fr-FR" sz="1200" err="1">
                <a:latin typeface="Courier New" panose="02070309020205020404" pitchFamily="49" charset="0"/>
                <a:cs typeface="Courier New" panose="02070309020205020404" pitchFamily="49" charset="0"/>
              </a:rPr>
              <a:t>prism</a:t>
            </a:r>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element</a:t>
            </a:r>
            <a:r>
              <a:rPr lang="fr-FR" sz="1200">
                <a:latin typeface="Courier New" panose="02070309020205020404" pitchFamily="49" charset="0"/>
                <a:cs typeface="Courier New" panose="02070309020205020404" pitchFamily="49" charset="0"/>
              </a:rPr>
              <a:t>-cluster &lt;</a:t>
            </a:r>
            <a:r>
              <a:rPr lang="fr-FR" sz="1200" err="1">
                <a:latin typeface="Courier New" panose="02070309020205020404" pitchFamily="49" charset="0"/>
                <a:cs typeface="Courier New" panose="02070309020205020404" pitchFamily="49" charset="0"/>
              </a:rPr>
              <a:t>name</a:t>
            </a:r>
            <a:r>
              <a:rPr lang="fr-FR" sz="1200">
                <a:latin typeface="Courier New" panose="02070309020205020404" pitchFamily="49" charset="0"/>
                <a:cs typeface="Courier New" panose="02070309020205020404" pitchFamily="49" charset="0"/>
              </a:rPr>
              <a:t>&gt;</a:t>
            </a:r>
          </a:p>
          <a:p>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worker</a:t>
            </a:r>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prism</a:t>
            </a:r>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element</a:t>
            </a:r>
            <a:r>
              <a:rPr lang="fr-FR" sz="1200">
                <a:latin typeface="Courier New" panose="02070309020205020404" pitchFamily="49" charset="0"/>
                <a:cs typeface="Courier New" panose="02070309020205020404" pitchFamily="49" charset="0"/>
              </a:rPr>
              <a:t>-cluster </a:t>
            </a:r>
            <a:r>
              <a:rPr lang="en-GB" sz="1200">
                <a:solidFill>
                  <a:schemeClr val="tx1"/>
                </a:solidFill>
                <a:latin typeface="Courier New" panose="02070309020205020404" pitchFamily="49" charset="0"/>
                <a:cs typeface="Courier New" panose="02070309020205020404" pitchFamily="49" charset="0"/>
              </a:rPr>
              <a:t>&lt;name&gt;</a:t>
            </a:r>
          </a:p>
        </p:txBody>
      </p:sp>
      <p:grpSp>
        <p:nvGrpSpPr>
          <p:cNvPr id="13" name="Group 12">
            <a:extLst>
              <a:ext uri="{FF2B5EF4-FFF2-40B4-BE49-F238E27FC236}">
                <a16:creationId xmlns:a16="http://schemas.microsoft.com/office/drawing/2014/main" id="{F13CCE37-4762-DB05-2CD2-3DC068FE592E}"/>
              </a:ext>
            </a:extLst>
          </p:cNvPr>
          <p:cNvGrpSpPr/>
          <p:nvPr/>
        </p:nvGrpSpPr>
        <p:grpSpPr>
          <a:xfrm>
            <a:off x="7307580" y="3147451"/>
            <a:ext cx="1713600" cy="741600"/>
            <a:chOff x="1828800" y="3643200"/>
            <a:chExt cx="1713600" cy="741600"/>
          </a:xfrm>
        </p:grpSpPr>
        <p:sp>
          <p:nvSpPr>
            <p:cNvPr id="14" name="Rectangle: Rounded Corners 13">
              <a:extLst>
                <a:ext uri="{FF2B5EF4-FFF2-40B4-BE49-F238E27FC236}">
                  <a16:creationId xmlns:a16="http://schemas.microsoft.com/office/drawing/2014/main" id="{7D241875-BDBF-4722-6FE4-A25F7F3CDD69}"/>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15" name="Oval 14">
              <a:extLst>
                <a:ext uri="{FF2B5EF4-FFF2-40B4-BE49-F238E27FC236}">
                  <a16:creationId xmlns:a16="http://schemas.microsoft.com/office/drawing/2014/main" id="{4F2796D3-4BDE-13F9-D3A6-E30B7B465B80}"/>
                </a:ext>
              </a:extLst>
            </p:cNvPr>
            <p:cNvSpPr/>
            <p:nvPr/>
          </p:nvSpPr>
          <p:spPr>
            <a:xfrm>
              <a:off x="1994400" y="3736800"/>
              <a:ext cx="100800" cy="1008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029FC8D-C410-F778-6244-9859C89A5054}"/>
                </a:ext>
              </a:extLst>
            </p:cNvPr>
            <p:cNvSpPr/>
            <p:nvPr/>
          </p:nvSpPr>
          <p:spPr>
            <a:xfrm>
              <a:off x="1994400" y="3960000"/>
              <a:ext cx="100800" cy="1008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43A9ADE-C30D-21F0-BDBD-C545BDE207DB}"/>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grpSp>
        <p:nvGrpSpPr>
          <p:cNvPr id="20" name="Group 19">
            <a:extLst>
              <a:ext uri="{FF2B5EF4-FFF2-40B4-BE49-F238E27FC236}">
                <a16:creationId xmlns:a16="http://schemas.microsoft.com/office/drawing/2014/main" id="{87D72DD4-07AA-FED5-98F1-3A27320F6BA8}"/>
              </a:ext>
            </a:extLst>
          </p:cNvPr>
          <p:cNvGrpSpPr/>
          <p:nvPr/>
        </p:nvGrpSpPr>
        <p:grpSpPr>
          <a:xfrm>
            <a:off x="521054" y="4853712"/>
            <a:ext cx="3083464" cy="215444"/>
            <a:chOff x="521054" y="4853712"/>
            <a:chExt cx="3083464" cy="215444"/>
          </a:xfrm>
        </p:grpSpPr>
        <p:sp>
          <p:nvSpPr>
            <p:cNvPr id="21" name="Arrow: Pentagon 20">
              <a:extLst>
                <a:ext uri="{FF2B5EF4-FFF2-40B4-BE49-F238E27FC236}">
                  <a16:creationId xmlns:a16="http://schemas.microsoft.com/office/drawing/2014/main" id="{98ACC5CD-40FA-934D-82F0-735E36A99102}"/>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22" name="Arrow: Pentagon 21">
              <a:extLst>
                <a:ext uri="{FF2B5EF4-FFF2-40B4-BE49-F238E27FC236}">
                  <a16:creationId xmlns:a16="http://schemas.microsoft.com/office/drawing/2014/main" id="{9216B54C-5E46-0425-117F-9947C8EE7517}"/>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23" name="TextBox 22">
              <a:extLst>
                <a:ext uri="{FF2B5EF4-FFF2-40B4-BE49-F238E27FC236}">
                  <a16:creationId xmlns:a16="http://schemas.microsoft.com/office/drawing/2014/main" id="{B2BCF4B4-854E-0649-1661-476D1657C1A2}"/>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24" name="TextBox 23">
              <a:extLst>
                <a:ext uri="{FF2B5EF4-FFF2-40B4-BE49-F238E27FC236}">
                  <a16:creationId xmlns:a16="http://schemas.microsoft.com/office/drawing/2014/main" id="{9E2A133E-FF01-BF97-2C00-E3D50E03A979}"/>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25" name="Arrow: Pentagon 24">
            <a:extLst>
              <a:ext uri="{FF2B5EF4-FFF2-40B4-BE49-F238E27FC236}">
                <a16:creationId xmlns:a16="http://schemas.microsoft.com/office/drawing/2014/main" id="{F3497E33-625E-C427-68BA-A40D45F90E4B}"/>
              </a:ext>
            </a:extLst>
          </p:cNvPr>
          <p:cNvSpPr/>
          <p:nvPr/>
        </p:nvSpPr>
        <p:spPr>
          <a:xfrm>
            <a:off x="168707" y="3162641"/>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28" name="Arrow: Pentagon 27">
            <a:extLst>
              <a:ext uri="{FF2B5EF4-FFF2-40B4-BE49-F238E27FC236}">
                <a16:creationId xmlns:a16="http://schemas.microsoft.com/office/drawing/2014/main" id="{1A373251-C214-934C-5A5F-70F5C882B082}"/>
              </a:ext>
            </a:extLst>
          </p:cNvPr>
          <p:cNvSpPr/>
          <p:nvPr/>
        </p:nvSpPr>
        <p:spPr>
          <a:xfrm>
            <a:off x="168706" y="1369038"/>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9" name="Oval 8">
            <a:extLst>
              <a:ext uri="{FF2B5EF4-FFF2-40B4-BE49-F238E27FC236}">
                <a16:creationId xmlns:a16="http://schemas.microsoft.com/office/drawing/2014/main" id="{3AD694EA-8419-C47D-881F-62A4A615BCA0}"/>
              </a:ext>
            </a:extLst>
          </p:cNvPr>
          <p:cNvSpPr/>
          <p:nvPr/>
        </p:nvSpPr>
        <p:spPr>
          <a:xfrm>
            <a:off x="7638780" y="21865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361C9809-6F01-34A4-ABDB-F108DA2FCC52}"/>
              </a:ext>
            </a:extLst>
          </p:cNvPr>
          <p:cNvSpPr txBox="1"/>
          <p:nvPr/>
        </p:nvSpPr>
        <p:spPr>
          <a:xfrm>
            <a:off x="7307580" y="881650"/>
            <a:ext cx="1713600" cy="200055"/>
          </a:xfrm>
          <a:prstGeom prst="rect">
            <a:avLst/>
          </a:prstGeom>
          <a:noFill/>
        </p:spPr>
        <p:txBody>
          <a:bodyPr wrap="square" rtlCol="0">
            <a:spAutoFit/>
          </a:bodyPr>
          <a:lstStyle/>
          <a:p>
            <a:r>
              <a:rPr lang="fr-FR" sz="700">
                <a:latin typeface="Montserrat" pitchFamily="2" charset="0"/>
              </a:rPr>
              <a:t>* Supports </a:t>
            </a:r>
            <a:r>
              <a:rPr lang="fr-FR" sz="700" err="1">
                <a:latin typeface="Montserrat" pitchFamily="2" charset="0"/>
              </a:rPr>
              <a:t>only</a:t>
            </a:r>
            <a:r>
              <a:rPr lang="fr-FR" sz="700">
                <a:latin typeface="Montserrat" pitchFamily="2" charset="0"/>
              </a:rPr>
              <a:t> 1 PE for all pools</a:t>
            </a:r>
            <a:endParaRPr lang="en-GB" sz="700">
              <a:latin typeface="Montserrat" pitchFamily="2" charset="0"/>
            </a:endParaRPr>
          </a:p>
        </p:txBody>
      </p:sp>
    </p:spTree>
    <p:extLst>
      <p:ext uri="{BB962C8B-B14F-4D97-AF65-F5344CB8AC3E}">
        <p14:creationId xmlns:p14="http://schemas.microsoft.com/office/powerpoint/2010/main" val="81067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B5BC5-8F9D-6083-B286-883D067C4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510AE2-F87F-D56C-06E0-BD50A6BA4BCC}"/>
              </a:ext>
            </a:extLst>
          </p:cNvPr>
          <p:cNvSpPr>
            <a:spLocks noGrp="1"/>
          </p:cNvSpPr>
          <p:nvPr>
            <p:ph type="title"/>
          </p:nvPr>
        </p:nvSpPr>
        <p:spPr/>
        <p:txBody>
          <a:bodyPr/>
          <a:lstStyle/>
          <a:p>
            <a:r>
              <a:rPr lang="en-US" noProof="0"/>
              <a:t>Subnets</a:t>
            </a:r>
          </a:p>
        </p:txBody>
      </p:sp>
      <p:sp>
        <p:nvSpPr>
          <p:cNvPr id="3" name="Content Placeholder 2">
            <a:extLst>
              <a:ext uri="{FF2B5EF4-FFF2-40B4-BE49-F238E27FC236}">
                <a16:creationId xmlns:a16="http://schemas.microsoft.com/office/drawing/2014/main" id="{9F4DB861-2C4D-8962-6E14-B0F36160A2AA}"/>
              </a:ext>
            </a:extLst>
          </p:cNvPr>
          <p:cNvSpPr>
            <a:spLocks noGrp="1"/>
          </p:cNvSpPr>
          <p:nvPr>
            <p:ph idx="1"/>
          </p:nvPr>
        </p:nvSpPr>
        <p:spPr>
          <a:xfrm>
            <a:off x="402151" y="1245350"/>
            <a:ext cx="4825170" cy="3147180"/>
          </a:xfrm>
        </p:spPr>
        <p:txBody>
          <a:bodyPr/>
          <a:lstStyle/>
          <a:p>
            <a:r>
              <a:rPr lang="en-US" noProof="0"/>
              <a:t>You’ll have to provide subnets for control-plane and workers</a:t>
            </a:r>
          </a:p>
          <a:p>
            <a:pPr lvl="1"/>
            <a:r>
              <a:rPr lang="en-US" noProof="0"/>
              <a:t>May be different for CP and workers</a:t>
            </a:r>
          </a:p>
          <a:p>
            <a:pPr lvl="1"/>
            <a:r>
              <a:rPr lang="en-US" noProof="0"/>
              <a:t>Need to already exist on your clusters</a:t>
            </a:r>
          </a:p>
          <a:p>
            <a:pPr lvl="1"/>
            <a:r>
              <a:rPr lang="en-US" noProof="0"/>
              <a:t>External IPAM / Nutanix IPAM supported</a:t>
            </a:r>
          </a:p>
          <a:p>
            <a:pPr lvl="2"/>
            <a:r>
              <a:rPr lang="en-US" noProof="0"/>
              <a:t>If External IPAM: DHCP needs to be available</a:t>
            </a:r>
          </a:p>
          <a:p>
            <a:pPr lvl="1"/>
            <a:r>
              <a:rPr lang="en-US" noProof="0"/>
              <a:t>Ensure you have free addresses outside of the dynamic pool (for API endpoint and </a:t>
            </a:r>
            <a:r>
              <a:rPr lang="en-US" noProof="0" err="1"/>
              <a:t>MetalLB</a:t>
            </a:r>
            <a:r>
              <a:rPr lang="en-US" noProof="0"/>
              <a:t>)</a:t>
            </a:r>
          </a:p>
          <a:p>
            <a:pPr lvl="1"/>
            <a:r>
              <a:rPr lang="en-US" noProof="0"/>
              <a:t>Ensure dynamic pool is large enough for all your k8s cluster nodes</a:t>
            </a:r>
          </a:p>
          <a:p>
            <a:pPr lvl="1"/>
            <a:endParaRPr lang="en-US" noProof="0"/>
          </a:p>
        </p:txBody>
      </p:sp>
      <p:grpSp>
        <p:nvGrpSpPr>
          <p:cNvPr id="8" name="Group 7">
            <a:extLst>
              <a:ext uri="{FF2B5EF4-FFF2-40B4-BE49-F238E27FC236}">
                <a16:creationId xmlns:a16="http://schemas.microsoft.com/office/drawing/2014/main" id="{033DD361-E0A9-60B6-5A34-175CD46E64FC}"/>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092F5188-5370-8C6C-37DC-EB21151381F3}"/>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en-US" noProof="0">
                  <a:solidFill>
                    <a:schemeClr val="bg2"/>
                  </a:solidFill>
                  <a:latin typeface="Montserrat" pitchFamily="2" charset="0"/>
                </a:rPr>
                <a:t>TUI</a:t>
              </a:r>
            </a:p>
            <a:p>
              <a:pPr indent="360363">
                <a:tabLst>
                  <a:tab pos="360363" algn="l"/>
                </a:tabLst>
              </a:pPr>
              <a:r>
                <a:rPr lang="en-US" noProof="0">
                  <a:solidFill>
                    <a:schemeClr val="bg2"/>
                  </a:solidFill>
                  <a:latin typeface="Montserrat" pitchFamily="2" charset="0"/>
                </a:rPr>
                <a:t>CLI</a:t>
              </a:r>
            </a:p>
            <a:p>
              <a:pPr indent="360363">
                <a:tabLst>
                  <a:tab pos="360363" algn="l"/>
                </a:tabLst>
              </a:pPr>
              <a:r>
                <a:rPr lang="en-US" noProof="0">
                  <a:solidFill>
                    <a:schemeClr val="bg2"/>
                  </a:solidFill>
                  <a:latin typeface="Montserrat" pitchFamily="2" charset="0"/>
                </a:rPr>
                <a:t>Advanced</a:t>
              </a:r>
            </a:p>
          </p:txBody>
        </p:sp>
        <p:sp>
          <p:nvSpPr>
            <p:cNvPr id="5" name="Oval 4">
              <a:extLst>
                <a:ext uri="{FF2B5EF4-FFF2-40B4-BE49-F238E27FC236}">
                  <a16:creationId xmlns:a16="http://schemas.microsoft.com/office/drawing/2014/main" id="{8F30C8AD-4ED3-A042-3210-C48E0897E80F}"/>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a:p>
          </p:txBody>
        </p:sp>
        <p:sp>
          <p:nvSpPr>
            <p:cNvPr id="6" name="Oval 5">
              <a:extLst>
                <a:ext uri="{FF2B5EF4-FFF2-40B4-BE49-F238E27FC236}">
                  <a16:creationId xmlns:a16="http://schemas.microsoft.com/office/drawing/2014/main" id="{1A30272B-E834-A6FD-C1A7-17212E761DE8}"/>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a:p>
          </p:txBody>
        </p:sp>
        <p:sp>
          <p:nvSpPr>
            <p:cNvPr id="7" name="Oval 6">
              <a:extLst>
                <a:ext uri="{FF2B5EF4-FFF2-40B4-BE49-F238E27FC236}">
                  <a16:creationId xmlns:a16="http://schemas.microsoft.com/office/drawing/2014/main" id="{78760AC3-DBF9-FD0E-A21A-557C017DB8AB}"/>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noProof="0"/>
            </a:p>
          </p:txBody>
        </p:sp>
      </p:grpSp>
      <p:sp>
        <p:nvSpPr>
          <p:cNvPr id="9" name="TextBox 8">
            <a:extLst>
              <a:ext uri="{FF2B5EF4-FFF2-40B4-BE49-F238E27FC236}">
                <a16:creationId xmlns:a16="http://schemas.microsoft.com/office/drawing/2014/main" id="{CC0D8FE2-34BE-7391-13B3-F8C37B064CB7}"/>
              </a:ext>
            </a:extLst>
          </p:cNvPr>
          <p:cNvSpPr txBox="1"/>
          <p:nvPr/>
        </p:nvSpPr>
        <p:spPr>
          <a:xfrm>
            <a:off x="308370" y="4176112"/>
            <a:ext cx="5012732" cy="307777"/>
          </a:xfrm>
          <a:prstGeom prst="rect">
            <a:avLst/>
          </a:prstGeom>
          <a:noFill/>
        </p:spPr>
        <p:txBody>
          <a:bodyPr wrap="square" rtlCol="0">
            <a:spAutoFit/>
          </a:bodyPr>
          <a:lstStyle/>
          <a:p>
            <a:pPr algn="ctr"/>
            <a:r>
              <a:rPr lang="en-US" noProof="0">
                <a:latin typeface="Montserrat" pitchFamily="2" charset="0"/>
              </a:rPr>
              <a:t>WARNING : be careful, NKP installer is case sensitive</a:t>
            </a:r>
          </a:p>
        </p:txBody>
      </p:sp>
      <p:cxnSp>
        <p:nvCxnSpPr>
          <p:cNvPr id="10" name="Straight Connector 9">
            <a:extLst>
              <a:ext uri="{FF2B5EF4-FFF2-40B4-BE49-F238E27FC236}">
                <a16:creationId xmlns:a16="http://schemas.microsoft.com/office/drawing/2014/main" id="{0128FB63-43B8-3542-FEE4-AC1DDAF2E259}"/>
              </a:ext>
            </a:extLst>
          </p:cNvPr>
          <p:cNvCxnSpPr>
            <a:cxnSpLocks/>
          </p:cNvCxnSpPr>
          <p:nvPr/>
        </p:nvCxnSpPr>
        <p:spPr>
          <a:xfrm>
            <a:off x="5465583" y="1245350"/>
            <a:ext cx="0" cy="3147181"/>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FD64806C-C2A2-2936-5EAF-221E474DB5AB}"/>
              </a:ext>
            </a:extLst>
          </p:cNvPr>
          <p:cNvSpPr txBox="1"/>
          <p:nvPr/>
        </p:nvSpPr>
        <p:spPr>
          <a:xfrm>
            <a:off x="5558703" y="1245350"/>
            <a:ext cx="3661495" cy="461665"/>
          </a:xfrm>
          <a:prstGeom prst="rect">
            <a:avLst/>
          </a:prstGeom>
          <a:noFill/>
        </p:spPr>
        <p:txBody>
          <a:bodyPr wrap="square" rtlCol="0">
            <a:spAutoFit/>
          </a:bodyPr>
          <a:lstStyle/>
          <a:p>
            <a:r>
              <a:rPr lang="en-US" sz="1200" noProof="0">
                <a:latin typeface="Courier New" panose="02070309020205020404" pitchFamily="49" charset="0"/>
                <a:cs typeface="Courier New" panose="02070309020205020404" pitchFamily="49" charset="0"/>
              </a:rPr>
              <a:t>--control-plane-subnets &lt;names&gt;</a:t>
            </a:r>
          </a:p>
          <a:p>
            <a:r>
              <a:rPr lang="en-US" sz="1200" noProof="0">
                <a:latin typeface="Courier New" panose="02070309020205020404" pitchFamily="49" charset="0"/>
                <a:cs typeface="Courier New" panose="02070309020205020404" pitchFamily="49" charset="0"/>
              </a:rPr>
              <a:t>--worker-subnets &lt;names&gt;</a:t>
            </a:r>
          </a:p>
        </p:txBody>
      </p:sp>
      <p:grpSp>
        <p:nvGrpSpPr>
          <p:cNvPr id="13" name="Group 12">
            <a:extLst>
              <a:ext uri="{FF2B5EF4-FFF2-40B4-BE49-F238E27FC236}">
                <a16:creationId xmlns:a16="http://schemas.microsoft.com/office/drawing/2014/main" id="{0331E5E1-CD33-28AE-E1D1-07D2D5CC8421}"/>
              </a:ext>
            </a:extLst>
          </p:cNvPr>
          <p:cNvGrpSpPr/>
          <p:nvPr/>
        </p:nvGrpSpPr>
        <p:grpSpPr>
          <a:xfrm>
            <a:off x="521054" y="4853712"/>
            <a:ext cx="3083464" cy="215444"/>
            <a:chOff x="521054" y="4853712"/>
            <a:chExt cx="3083464" cy="215444"/>
          </a:xfrm>
        </p:grpSpPr>
        <p:sp>
          <p:nvSpPr>
            <p:cNvPr id="14" name="Arrow: Pentagon 13">
              <a:extLst>
                <a:ext uri="{FF2B5EF4-FFF2-40B4-BE49-F238E27FC236}">
                  <a16:creationId xmlns:a16="http://schemas.microsoft.com/office/drawing/2014/main" id="{7DE12437-B113-5B4B-C59C-B0FDE0F367CB}"/>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5" name="Arrow: Pentagon 14">
              <a:extLst>
                <a:ext uri="{FF2B5EF4-FFF2-40B4-BE49-F238E27FC236}">
                  <a16:creationId xmlns:a16="http://schemas.microsoft.com/office/drawing/2014/main" id="{628AD7D8-070E-1AC2-516C-D60F0BA4D3D0}"/>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6" name="TextBox 15">
              <a:extLst>
                <a:ext uri="{FF2B5EF4-FFF2-40B4-BE49-F238E27FC236}">
                  <a16:creationId xmlns:a16="http://schemas.microsoft.com/office/drawing/2014/main" id="{33FA9F71-C662-FAA6-108E-A585FF700440}"/>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7" name="TextBox 16">
              <a:extLst>
                <a:ext uri="{FF2B5EF4-FFF2-40B4-BE49-F238E27FC236}">
                  <a16:creationId xmlns:a16="http://schemas.microsoft.com/office/drawing/2014/main" id="{EB2D0818-ECFF-58CE-3CBF-26F2B92650EF}"/>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18" name="Arrow: Pentagon 17">
            <a:extLst>
              <a:ext uri="{FF2B5EF4-FFF2-40B4-BE49-F238E27FC236}">
                <a16:creationId xmlns:a16="http://schemas.microsoft.com/office/drawing/2014/main" id="{2DBE67EC-7F5F-CEBA-067B-4C149EBD8976}"/>
              </a:ext>
            </a:extLst>
          </p:cNvPr>
          <p:cNvSpPr/>
          <p:nvPr/>
        </p:nvSpPr>
        <p:spPr>
          <a:xfrm>
            <a:off x="162964" y="1367124"/>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Tree>
    <p:extLst>
      <p:ext uri="{BB962C8B-B14F-4D97-AF65-F5344CB8AC3E}">
        <p14:creationId xmlns:p14="http://schemas.microsoft.com/office/powerpoint/2010/main" val="158058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857CA-4DB5-531D-5EC7-F185AB417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92FFF-FB7D-4062-B0FD-571B6A566B7F}"/>
              </a:ext>
            </a:extLst>
          </p:cNvPr>
          <p:cNvSpPr>
            <a:spLocks noGrp="1"/>
          </p:cNvSpPr>
          <p:nvPr>
            <p:ph type="title"/>
          </p:nvPr>
        </p:nvSpPr>
        <p:spPr>
          <a:xfrm>
            <a:off x="521054" y="403975"/>
            <a:ext cx="8203996" cy="601800"/>
          </a:xfrm>
        </p:spPr>
        <p:txBody>
          <a:bodyPr/>
          <a:lstStyle/>
          <a:p>
            <a:r>
              <a:rPr lang="fr-FR"/>
              <a:t>Cluster </a:t>
            </a:r>
            <a:r>
              <a:rPr lang="fr-FR" err="1"/>
              <a:t>name</a:t>
            </a:r>
            <a:endParaRPr lang="en-GB"/>
          </a:p>
        </p:txBody>
      </p:sp>
      <p:sp>
        <p:nvSpPr>
          <p:cNvPr id="3" name="Content Placeholder 2">
            <a:extLst>
              <a:ext uri="{FF2B5EF4-FFF2-40B4-BE49-F238E27FC236}">
                <a16:creationId xmlns:a16="http://schemas.microsoft.com/office/drawing/2014/main" id="{85A0DF09-B0D2-F44C-8197-C282A1CD29EE}"/>
              </a:ext>
            </a:extLst>
          </p:cNvPr>
          <p:cNvSpPr>
            <a:spLocks noGrp="1"/>
          </p:cNvSpPr>
          <p:nvPr>
            <p:ph idx="1"/>
          </p:nvPr>
        </p:nvSpPr>
        <p:spPr>
          <a:xfrm>
            <a:off x="402153" y="1086100"/>
            <a:ext cx="4756583" cy="1071130"/>
          </a:xfrm>
        </p:spPr>
        <p:txBody>
          <a:bodyPr/>
          <a:lstStyle/>
          <a:p>
            <a:r>
              <a:rPr lang="en-GB"/>
              <a:t>This value is related to Cluster API. </a:t>
            </a:r>
          </a:p>
          <a:p>
            <a:pPr lvl="1"/>
            <a:r>
              <a:rPr lang="en-GB"/>
              <a:t>The `cluster` custom resource will use this name</a:t>
            </a:r>
          </a:p>
          <a:p>
            <a:pPr lvl="1"/>
            <a:r>
              <a:rPr lang="en-GB"/>
              <a:t>Will be used to prefix all cluster resources</a:t>
            </a:r>
          </a:p>
          <a:p>
            <a:r>
              <a:rPr lang="en-GB"/>
              <a:t>Need to use lower-case and `-` symbol only</a:t>
            </a:r>
          </a:p>
          <a:p>
            <a:pPr lvl="1"/>
            <a:endParaRPr lang="en-GB"/>
          </a:p>
        </p:txBody>
      </p:sp>
      <p:grpSp>
        <p:nvGrpSpPr>
          <p:cNvPr id="8" name="Group 7">
            <a:extLst>
              <a:ext uri="{FF2B5EF4-FFF2-40B4-BE49-F238E27FC236}">
                <a16:creationId xmlns:a16="http://schemas.microsoft.com/office/drawing/2014/main" id="{148436CB-5382-8D89-86E3-969567CB8762}"/>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CFC003C5-BDBB-6263-D0EF-09ED94F247D7}"/>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0F3E4E5E-6615-30DE-78CD-774EF509FD74}"/>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BE517BA-841F-A329-6D70-1F5D8CD4E069}"/>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91C26058-EC3A-6440-F926-034F482F6B32}"/>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10" name="Title 1">
            <a:extLst>
              <a:ext uri="{FF2B5EF4-FFF2-40B4-BE49-F238E27FC236}">
                <a16:creationId xmlns:a16="http://schemas.microsoft.com/office/drawing/2014/main" id="{D996341D-2BB9-F481-3163-41EF96FD7E73}"/>
              </a:ext>
            </a:extLst>
          </p:cNvPr>
          <p:cNvSpPr txBox="1">
            <a:spLocks/>
          </p:cNvSpPr>
          <p:nvPr/>
        </p:nvSpPr>
        <p:spPr>
          <a:xfrm>
            <a:off x="521054" y="3017135"/>
            <a:ext cx="8202496" cy="60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6"/>
              </a:buClr>
              <a:buSzPts val="2800"/>
              <a:buFont typeface="Montserrat ExtraLight"/>
              <a:buNone/>
              <a:defRPr sz="2800" b="0" i="0" u="none" strike="noStrike" cap="none">
                <a:solidFill>
                  <a:schemeClr val="accent6"/>
                </a:solidFill>
                <a:latin typeface="Montserrat ExtraLight"/>
                <a:ea typeface="Montserrat ExtraLight"/>
                <a:cs typeface="Montserrat ExtraLight"/>
                <a:sym typeface="Montserrat ExtraLight"/>
              </a:defRPr>
            </a:lvl1pPr>
            <a:lvl2pPr marR="0" lvl="1"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2pPr>
            <a:lvl3pPr marR="0" lvl="2"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3pPr>
            <a:lvl4pPr marR="0" lvl="3"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4pPr>
            <a:lvl5pPr marR="0" lvl="4"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5pPr>
            <a:lvl6pPr marR="0" lvl="5"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6pPr>
            <a:lvl7pPr marR="0" lvl="6"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7pPr>
            <a:lvl8pPr marR="0" lvl="7"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8pPr>
            <a:lvl9pPr marR="0" lvl="8"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9pPr>
          </a:lstStyle>
          <a:p>
            <a:r>
              <a:rPr lang="fr-FR"/>
              <a:t>Cluster </a:t>
            </a:r>
            <a:r>
              <a:rPr lang="fr-FR" err="1"/>
              <a:t>hostname</a:t>
            </a:r>
            <a:endParaRPr lang="en-GB"/>
          </a:p>
        </p:txBody>
      </p:sp>
      <p:sp>
        <p:nvSpPr>
          <p:cNvPr id="11" name="Content Placeholder 2">
            <a:extLst>
              <a:ext uri="{FF2B5EF4-FFF2-40B4-BE49-F238E27FC236}">
                <a16:creationId xmlns:a16="http://schemas.microsoft.com/office/drawing/2014/main" id="{4F0A7246-297B-6F26-CF77-0DC884278AFD}"/>
              </a:ext>
            </a:extLst>
          </p:cNvPr>
          <p:cNvSpPr txBox="1">
            <a:spLocks/>
          </p:cNvSpPr>
          <p:nvPr/>
        </p:nvSpPr>
        <p:spPr>
          <a:xfrm>
            <a:off x="402150" y="3564560"/>
            <a:ext cx="4756586" cy="10711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04800" algn="l" rtl="0" eaLnBrk="1" hangingPunct="1">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rtl="0" eaLnBrk="1" hangingPunct="1">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rtl="0" eaLnBrk="1" hangingPunct="1">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r>
              <a:rPr lang="en-GB"/>
              <a:t>The FQDN to reach your k8s cluster</a:t>
            </a:r>
          </a:p>
          <a:p>
            <a:r>
              <a:rPr lang="en-GB"/>
              <a:t>Need to be preconfigured in your DNS</a:t>
            </a:r>
          </a:p>
          <a:p>
            <a:r>
              <a:rPr lang="en-GB"/>
              <a:t>If not defined, you’ll use IP to reach the cluster</a:t>
            </a:r>
          </a:p>
        </p:txBody>
      </p:sp>
      <p:cxnSp>
        <p:nvCxnSpPr>
          <p:cNvPr id="12" name="Straight Connector 11">
            <a:extLst>
              <a:ext uri="{FF2B5EF4-FFF2-40B4-BE49-F238E27FC236}">
                <a16:creationId xmlns:a16="http://schemas.microsoft.com/office/drawing/2014/main" id="{3789F6DC-BED8-726F-2C9E-5E2664630E3E}"/>
              </a:ext>
            </a:extLst>
          </p:cNvPr>
          <p:cNvCxnSpPr>
            <a:cxnSpLocks/>
          </p:cNvCxnSpPr>
          <p:nvPr/>
        </p:nvCxnSpPr>
        <p:spPr>
          <a:xfrm>
            <a:off x="5320803" y="446050"/>
            <a:ext cx="0" cy="212570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3" name="TextBox 12">
            <a:extLst>
              <a:ext uri="{FF2B5EF4-FFF2-40B4-BE49-F238E27FC236}">
                <a16:creationId xmlns:a16="http://schemas.microsoft.com/office/drawing/2014/main" id="{09D43CEE-BBC9-7C95-D063-299799A1BAE5}"/>
              </a:ext>
            </a:extLst>
          </p:cNvPr>
          <p:cNvSpPr txBox="1"/>
          <p:nvPr/>
        </p:nvSpPr>
        <p:spPr>
          <a:xfrm>
            <a:off x="5317823" y="1110645"/>
            <a:ext cx="2819573" cy="276999"/>
          </a:xfrm>
          <a:prstGeom prst="rect">
            <a:avLst/>
          </a:prstGeom>
          <a:noFill/>
        </p:spPr>
        <p:txBody>
          <a:bodyPr wrap="square" rtlCol="0">
            <a:spAutoFit/>
          </a:bodyPr>
          <a:lstStyle/>
          <a:p>
            <a:r>
              <a:rPr lang="fr-FR" sz="1200">
                <a:latin typeface="Courier New" panose="02070309020205020404" pitchFamily="49" charset="0"/>
                <a:cs typeface="Courier New" panose="02070309020205020404" pitchFamily="49" charset="0"/>
              </a:rPr>
              <a:t>--cluster-</a:t>
            </a:r>
            <a:r>
              <a:rPr lang="fr-FR" sz="1200" err="1">
                <a:latin typeface="Courier New" panose="02070309020205020404" pitchFamily="49" charset="0"/>
                <a:cs typeface="Courier New" panose="02070309020205020404" pitchFamily="49" charset="0"/>
              </a:rPr>
              <a:t>name</a:t>
            </a:r>
            <a:r>
              <a:rPr lang="fr-FR" sz="1200">
                <a:latin typeface="Courier New" panose="02070309020205020404" pitchFamily="49" charset="0"/>
                <a:cs typeface="Courier New" panose="02070309020205020404" pitchFamily="49" charset="0"/>
              </a:rPr>
              <a:t> &lt;</a:t>
            </a:r>
            <a:r>
              <a:rPr lang="fr-FR" sz="1200" err="1">
                <a:latin typeface="Courier New" panose="02070309020205020404" pitchFamily="49" charset="0"/>
                <a:cs typeface="Courier New" panose="02070309020205020404" pitchFamily="49" charset="0"/>
              </a:rPr>
              <a:t>name</a:t>
            </a:r>
            <a:r>
              <a:rPr lang="fr-FR" sz="1200">
                <a:latin typeface="Courier New" panose="02070309020205020404" pitchFamily="49" charset="0"/>
                <a:cs typeface="Courier New" panose="02070309020205020404" pitchFamily="49" charset="0"/>
              </a:rPr>
              <a:t>&gt;</a:t>
            </a:r>
          </a:p>
        </p:txBody>
      </p:sp>
      <p:sp>
        <p:nvSpPr>
          <p:cNvPr id="14" name="TextBox 13">
            <a:extLst>
              <a:ext uri="{FF2B5EF4-FFF2-40B4-BE49-F238E27FC236}">
                <a16:creationId xmlns:a16="http://schemas.microsoft.com/office/drawing/2014/main" id="{E86C522B-738E-FBAF-9B67-88B5297D3BE9}"/>
              </a:ext>
            </a:extLst>
          </p:cNvPr>
          <p:cNvSpPr txBox="1"/>
          <p:nvPr/>
        </p:nvSpPr>
        <p:spPr>
          <a:xfrm>
            <a:off x="5317823" y="3697284"/>
            <a:ext cx="3725245" cy="276999"/>
          </a:xfrm>
          <a:prstGeom prst="rect">
            <a:avLst/>
          </a:prstGeom>
          <a:noFill/>
        </p:spPr>
        <p:txBody>
          <a:bodyPr wrap="square" rtlCol="0">
            <a:spAutoFit/>
          </a:bodyPr>
          <a:lstStyle/>
          <a:p>
            <a:r>
              <a:rPr lang="fr-FR" sz="1200">
                <a:latin typeface="Courier New" panose="02070309020205020404" pitchFamily="49" charset="0"/>
                <a:cs typeface="Courier New" panose="02070309020205020404" pitchFamily="49" charset="0"/>
              </a:rPr>
              <a:t>--cluster-</a:t>
            </a:r>
            <a:r>
              <a:rPr lang="fr-FR" sz="1200" err="1">
                <a:latin typeface="Courier New" panose="02070309020205020404" pitchFamily="49" charset="0"/>
                <a:cs typeface="Courier New" panose="02070309020205020404" pitchFamily="49" charset="0"/>
              </a:rPr>
              <a:t>hostname</a:t>
            </a:r>
            <a:r>
              <a:rPr lang="fr-FR" sz="1200">
                <a:latin typeface="Courier New" panose="02070309020205020404" pitchFamily="49" charset="0"/>
                <a:cs typeface="Courier New" panose="02070309020205020404" pitchFamily="49" charset="0"/>
              </a:rPr>
              <a:t> &lt;FQDN&gt;</a:t>
            </a:r>
          </a:p>
        </p:txBody>
      </p:sp>
      <p:grpSp>
        <p:nvGrpSpPr>
          <p:cNvPr id="17" name="Group 16">
            <a:extLst>
              <a:ext uri="{FF2B5EF4-FFF2-40B4-BE49-F238E27FC236}">
                <a16:creationId xmlns:a16="http://schemas.microsoft.com/office/drawing/2014/main" id="{A1A80E3D-6F2D-7C04-99B2-6C368E4A039F}"/>
              </a:ext>
            </a:extLst>
          </p:cNvPr>
          <p:cNvGrpSpPr/>
          <p:nvPr/>
        </p:nvGrpSpPr>
        <p:grpSpPr>
          <a:xfrm>
            <a:off x="7307580" y="2724306"/>
            <a:ext cx="1713600" cy="741600"/>
            <a:chOff x="1828800" y="3643200"/>
            <a:chExt cx="1713600" cy="741600"/>
          </a:xfrm>
        </p:grpSpPr>
        <p:sp>
          <p:nvSpPr>
            <p:cNvPr id="18" name="Rectangle: Rounded Corners 17">
              <a:extLst>
                <a:ext uri="{FF2B5EF4-FFF2-40B4-BE49-F238E27FC236}">
                  <a16:creationId xmlns:a16="http://schemas.microsoft.com/office/drawing/2014/main" id="{480DE9AF-A071-F6A1-B5E2-6305EF33B59D}"/>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19" name="Oval 18">
              <a:extLst>
                <a:ext uri="{FF2B5EF4-FFF2-40B4-BE49-F238E27FC236}">
                  <a16:creationId xmlns:a16="http://schemas.microsoft.com/office/drawing/2014/main" id="{DB80EC33-8F03-37A4-F496-AC6EE8A14829}"/>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021992F1-2E7E-EFD9-DBF1-5E648CE8EB7C}"/>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D01F4C2-DB12-FC36-D945-BC0AA7481DCA}"/>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cxnSp>
        <p:nvCxnSpPr>
          <p:cNvPr id="23" name="Straight Connector 22">
            <a:extLst>
              <a:ext uri="{FF2B5EF4-FFF2-40B4-BE49-F238E27FC236}">
                <a16:creationId xmlns:a16="http://schemas.microsoft.com/office/drawing/2014/main" id="{012BD2D8-11C4-F0E1-C3A8-4A0E2DD36AA9}"/>
              </a:ext>
            </a:extLst>
          </p:cNvPr>
          <p:cNvCxnSpPr>
            <a:cxnSpLocks/>
          </p:cNvCxnSpPr>
          <p:nvPr/>
        </p:nvCxnSpPr>
        <p:spPr>
          <a:xfrm>
            <a:off x="5317823" y="2817906"/>
            <a:ext cx="0" cy="212570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grpSp>
        <p:nvGrpSpPr>
          <p:cNvPr id="24" name="Group 23">
            <a:extLst>
              <a:ext uri="{FF2B5EF4-FFF2-40B4-BE49-F238E27FC236}">
                <a16:creationId xmlns:a16="http://schemas.microsoft.com/office/drawing/2014/main" id="{AFFD34AF-A8CF-6303-DF72-417F6BCA5A8D}"/>
              </a:ext>
            </a:extLst>
          </p:cNvPr>
          <p:cNvGrpSpPr/>
          <p:nvPr/>
        </p:nvGrpSpPr>
        <p:grpSpPr>
          <a:xfrm>
            <a:off x="521054" y="4853712"/>
            <a:ext cx="3083464" cy="215444"/>
            <a:chOff x="521054" y="4853712"/>
            <a:chExt cx="3083464" cy="215444"/>
          </a:xfrm>
        </p:grpSpPr>
        <p:sp>
          <p:nvSpPr>
            <p:cNvPr id="25" name="Arrow: Pentagon 24">
              <a:extLst>
                <a:ext uri="{FF2B5EF4-FFF2-40B4-BE49-F238E27FC236}">
                  <a16:creationId xmlns:a16="http://schemas.microsoft.com/office/drawing/2014/main" id="{A3C1ADC7-E281-2F28-D1DD-9D2A48F6E4C2}"/>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26" name="Arrow: Pentagon 25">
              <a:extLst>
                <a:ext uri="{FF2B5EF4-FFF2-40B4-BE49-F238E27FC236}">
                  <a16:creationId xmlns:a16="http://schemas.microsoft.com/office/drawing/2014/main" id="{0D20226D-D182-8E61-16A5-509EE83EDFC3}"/>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27" name="TextBox 26">
              <a:extLst>
                <a:ext uri="{FF2B5EF4-FFF2-40B4-BE49-F238E27FC236}">
                  <a16:creationId xmlns:a16="http://schemas.microsoft.com/office/drawing/2014/main" id="{D6D813E1-E00C-5446-E09C-15DCF5EB73F1}"/>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28" name="TextBox 27">
              <a:extLst>
                <a:ext uri="{FF2B5EF4-FFF2-40B4-BE49-F238E27FC236}">
                  <a16:creationId xmlns:a16="http://schemas.microsoft.com/office/drawing/2014/main" id="{38905D1E-B550-159A-64AB-4096A9ADADD8}"/>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29" name="Arrow: Pentagon 28">
            <a:extLst>
              <a:ext uri="{FF2B5EF4-FFF2-40B4-BE49-F238E27FC236}">
                <a16:creationId xmlns:a16="http://schemas.microsoft.com/office/drawing/2014/main" id="{A16EBB9B-0ECC-7509-EF78-ED14A10DD36B}"/>
              </a:ext>
            </a:extLst>
          </p:cNvPr>
          <p:cNvSpPr/>
          <p:nvPr/>
        </p:nvSpPr>
        <p:spPr>
          <a:xfrm>
            <a:off x="57489" y="548056"/>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30" name="Arrow: Pentagon 29">
            <a:extLst>
              <a:ext uri="{FF2B5EF4-FFF2-40B4-BE49-F238E27FC236}">
                <a16:creationId xmlns:a16="http://schemas.microsoft.com/office/drawing/2014/main" id="{FF9CD090-2E82-976E-4BB8-BE7D880FCA20}"/>
              </a:ext>
            </a:extLst>
          </p:cNvPr>
          <p:cNvSpPr/>
          <p:nvPr/>
        </p:nvSpPr>
        <p:spPr>
          <a:xfrm>
            <a:off x="57490" y="3160406"/>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Tree>
    <p:extLst>
      <p:ext uri="{BB962C8B-B14F-4D97-AF65-F5344CB8AC3E}">
        <p14:creationId xmlns:p14="http://schemas.microsoft.com/office/powerpoint/2010/main" val="264187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F5B1CD2-147E-AAB4-500C-CA4A7595D0D8}"/>
              </a:ext>
            </a:extLst>
          </p:cNvPr>
          <p:cNvSpPr>
            <a:spLocks noGrp="1"/>
          </p:cNvSpPr>
          <p:nvPr>
            <p:ph sz="quarter" idx="12"/>
          </p:nvPr>
        </p:nvSpPr>
        <p:spPr>
          <a:xfrm>
            <a:off x="4879301" y="3640787"/>
            <a:ext cx="3845601" cy="458787"/>
          </a:xfrm>
        </p:spPr>
        <p:txBody>
          <a:bodyPr/>
          <a:lstStyle/>
          <a:p>
            <a:r>
              <a:rPr lang="en-US">
                <a:latin typeface="Montserrat" pitchFamily="2" charset="0"/>
              </a:rPr>
              <a:t>Nutanix</a:t>
            </a:r>
          </a:p>
        </p:txBody>
      </p:sp>
      <p:sp>
        <p:nvSpPr>
          <p:cNvPr id="3" name="Text Placeholder 2">
            <a:extLst>
              <a:ext uri="{FF2B5EF4-FFF2-40B4-BE49-F238E27FC236}">
                <a16:creationId xmlns:a16="http://schemas.microsoft.com/office/drawing/2014/main" id="{B2F82764-43DC-18D3-D12D-4AC6C7760845}"/>
              </a:ext>
            </a:extLst>
          </p:cNvPr>
          <p:cNvSpPr>
            <a:spLocks noGrp="1"/>
          </p:cNvSpPr>
          <p:nvPr>
            <p:ph type="body" sz="quarter" idx="14"/>
          </p:nvPr>
        </p:nvSpPr>
        <p:spPr>
          <a:xfrm>
            <a:off x="4878625" y="1709870"/>
            <a:ext cx="3844925" cy="1207008"/>
          </a:xfrm>
        </p:spPr>
        <p:txBody>
          <a:bodyPr/>
          <a:lstStyle/>
          <a:p>
            <a:r>
              <a:rPr lang="en-US">
                <a:latin typeface="Montserrat" pitchFamily="2" charset="0"/>
              </a:rPr>
              <a:t>Christophe Jauffret</a:t>
            </a:r>
          </a:p>
        </p:txBody>
      </p:sp>
      <p:sp>
        <p:nvSpPr>
          <p:cNvPr id="4" name="Text Placeholder 3">
            <a:extLst>
              <a:ext uri="{FF2B5EF4-FFF2-40B4-BE49-F238E27FC236}">
                <a16:creationId xmlns:a16="http://schemas.microsoft.com/office/drawing/2014/main" id="{F5CAAAED-8C7D-1085-D94B-96FD9C561176}"/>
              </a:ext>
            </a:extLst>
          </p:cNvPr>
          <p:cNvSpPr>
            <a:spLocks noGrp="1"/>
          </p:cNvSpPr>
          <p:nvPr>
            <p:ph type="body" sz="quarter" idx="15"/>
          </p:nvPr>
        </p:nvSpPr>
        <p:spPr>
          <a:xfrm>
            <a:off x="4878388" y="3026304"/>
            <a:ext cx="3846512" cy="465138"/>
          </a:xfrm>
        </p:spPr>
        <p:txBody>
          <a:bodyPr/>
          <a:lstStyle/>
          <a:p>
            <a:r>
              <a:rPr lang="en-US">
                <a:latin typeface="Montserrat" pitchFamily="2" charset="0"/>
              </a:rPr>
              <a:t>Principal Architect,</a:t>
            </a:r>
            <a:br>
              <a:rPr lang="en-US">
                <a:latin typeface="Montserrat" pitchFamily="2" charset="0"/>
              </a:rPr>
            </a:br>
            <a:r>
              <a:rPr lang="en-US">
                <a:latin typeface="Montserrat" pitchFamily="2" charset="0"/>
              </a:rPr>
              <a:t>Cloud Native</a:t>
            </a:r>
          </a:p>
        </p:txBody>
      </p:sp>
      <p:sp>
        <p:nvSpPr>
          <p:cNvPr id="5" name="Title 4">
            <a:extLst>
              <a:ext uri="{FF2B5EF4-FFF2-40B4-BE49-F238E27FC236}">
                <a16:creationId xmlns:a16="http://schemas.microsoft.com/office/drawing/2014/main" id="{CAABF166-2882-5499-8876-98BFA40078EE}"/>
              </a:ext>
            </a:extLst>
          </p:cNvPr>
          <p:cNvSpPr>
            <a:spLocks noGrp="1"/>
          </p:cNvSpPr>
          <p:nvPr>
            <p:ph type="ctrTitle"/>
          </p:nvPr>
        </p:nvSpPr>
        <p:spPr>
          <a:xfrm>
            <a:off x="419100" y="1709870"/>
            <a:ext cx="3845601" cy="1204577"/>
          </a:xfrm>
        </p:spPr>
        <p:txBody>
          <a:bodyPr/>
          <a:lstStyle/>
          <a:p>
            <a:r>
              <a:rPr lang="en-US">
                <a:latin typeface="Montserrat" pitchFamily="2" charset="0"/>
              </a:rPr>
              <a:t>Gautier Leblanc</a:t>
            </a:r>
          </a:p>
        </p:txBody>
      </p:sp>
      <p:sp>
        <p:nvSpPr>
          <p:cNvPr id="6" name="Subtitle 5">
            <a:extLst>
              <a:ext uri="{FF2B5EF4-FFF2-40B4-BE49-F238E27FC236}">
                <a16:creationId xmlns:a16="http://schemas.microsoft.com/office/drawing/2014/main" id="{3B93F775-4386-5170-D1E0-ADD8FAAB0E77}"/>
              </a:ext>
            </a:extLst>
          </p:cNvPr>
          <p:cNvSpPr>
            <a:spLocks noGrp="1"/>
          </p:cNvSpPr>
          <p:nvPr>
            <p:ph type="subTitle" idx="1"/>
          </p:nvPr>
        </p:nvSpPr>
        <p:spPr>
          <a:xfrm>
            <a:off x="419100" y="3026304"/>
            <a:ext cx="3845601" cy="465199"/>
          </a:xfrm>
        </p:spPr>
        <p:txBody>
          <a:bodyPr/>
          <a:lstStyle/>
          <a:p>
            <a:r>
              <a:rPr lang="en-US">
                <a:latin typeface="Montserrat" pitchFamily="2" charset="0"/>
              </a:rPr>
              <a:t>Portfolio Products Specialist,</a:t>
            </a:r>
            <a:br>
              <a:rPr lang="en-US">
                <a:latin typeface="Montserrat" pitchFamily="2" charset="0"/>
              </a:rPr>
            </a:br>
            <a:r>
              <a:rPr lang="en-US">
                <a:latin typeface="Montserrat" pitchFamily="2" charset="0"/>
              </a:rPr>
              <a:t>Cloud Native</a:t>
            </a:r>
          </a:p>
        </p:txBody>
      </p:sp>
      <p:sp>
        <p:nvSpPr>
          <p:cNvPr id="7" name="Content Placeholder 6">
            <a:extLst>
              <a:ext uri="{FF2B5EF4-FFF2-40B4-BE49-F238E27FC236}">
                <a16:creationId xmlns:a16="http://schemas.microsoft.com/office/drawing/2014/main" id="{A2E31689-B62E-BCB2-073D-3DBAD2703084}"/>
              </a:ext>
            </a:extLst>
          </p:cNvPr>
          <p:cNvSpPr>
            <a:spLocks noGrp="1"/>
          </p:cNvSpPr>
          <p:nvPr>
            <p:ph sz="quarter" idx="10"/>
          </p:nvPr>
        </p:nvSpPr>
        <p:spPr>
          <a:xfrm>
            <a:off x="419100" y="3640787"/>
            <a:ext cx="3845601" cy="458787"/>
          </a:xfrm>
        </p:spPr>
        <p:txBody>
          <a:bodyPr/>
          <a:lstStyle/>
          <a:p>
            <a:r>
              <a:rPr lang="en-US">
                <a:latin typeface="Montserrat" pitchFamily="2" charset="0"/>
              </a:rPr>
              <a:t>Nutanix</a:t>
            </a:r>
          </a:p>
        </p:txBody>
      </p:sp>
      <p:sp>
        <p:nvSpPr>
          <p:cNvPr id="8" name="Slide Number Placeholder 7">
            <a:extLst>
              <a:ext uri="{FF2B5EF4-FFF2-40B4-BE49-F238E27FC236}">
                <a16:creationId xmlns:a16="http://schemas.microsoft.com/office/drawing/2014/main" id="{C1AC482D-CA3E-F37F-D896-AAFBCE75D5B1}"/>
              </a:ext>
            </a:extLst>
          </p:cNvPr>
          <p:cNvSpPr>
            <a:spLocks noGrp="1"/>
          </p:cNvSpPr>
          <p:nvPr>
            <p:ph type="sldNum" sz="quarter" idx="4"/>
          </p:nvPr>
        </p:nvSpPr>
        <p:spPr>
          <a:xfrm>
            <a:off x="8641414" y="4767263"/>
            <a:ext cx="392794" cy="273844"/>
          </a:xfrm>
        </p:spPr>
        <p:txBody>
          <a:bodyPr/>
          <a:lstStyle/>
          <a:p>
            <a:fld id="{9039307C-AD07-48DD-9A65-4158548F2EA1}" type="slidenum">
              <a:rPr lang="en-US" smtClean="0">
                <a:latin typeface="Montserrat" pitchFamily="2" charset="0"/>
              </a:rPr>
              <a:pPr/>
              <a:t>2</a:t>
            </a:fld>
            <a:endParaRPr lang="en-US">
              <a:latin typeface="Montserrat" pitchFamily="2" charset="0"/>
            </a:endParaRPr>
          </a:p>
        </p:txBody>
      </p:sp>
      <p:sp>
        <p:nvSpPr>
          <p:cNvPr id="9" name="Footer Placeholder 8">
            <a:extLst>
              <a:ext uri="{FF2B5EF4-FFF2-40B4-BE49-F238E27FC236}">
                <a16:creationId xmlns:a16="http://schemas.microsoft.com/office/drawing/2014/main" id="{52F3B278-8A22-D2C8-B175-D831B085EF5E}"/>
              </a:ext>
            </a:extLst>
          </p:cNvPr>
          <p:cNvSpPr>
            <a:spLocks noGrp="1"/>
          </p:cNvSpPr>
          <p:nvPr>
            <p:ph type="ftr" sz="quarter" idx="4294967295"/>
          </p:nvPr>
        </p:nvSpPr>
        <p:spPr>
          <a:xfrm>
            <a:off x="322741" y="4752245"/>
            <a:ext cx="3086100" cy="273844"/>
          </a:xfrm>
          <a:prstGeom prst="rect">
            <a:avLst/>
          </a:prstGeom>
        </p:spPr>
        <p:txBody>
          <a:bodyPr/>
          <a:lstStyle/>
          <a:p>
            <a:r>
              <a:rPr lang="en-US">
                <a:latin typeface="Montserrat" pitchFamily="2" charset="0"/>
              </a:rPr>
              <a:t>Nutanix Confidential</a:t>
            </a:r>
          </a:p>
        </p:txBody>
      </p:sp>
      <p:pic>
        <p:nvPicPr>
          <p:cNvPr id="11" name="Picture Placeholder 10" descr="A person with glasses smiling&#10;&#10;AI-generated content may be incorrect.">
            <a:extLst>
              <a:ext uri="{FF2B5EF4-FFF2-40B4-BE49-F238E27FC236}">
                <a16:creationId xmlns:a16="http://schemas.microsoft.com/office/drawing/2014/main" id="{84EB7EC2-933B-5063-D9D8-6F6ED97000D4}"/>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384" b="384"/>
          <a:stretch>
            <a:fillRect/>
          </a:stretch>
        </p:blipFill>
        <p:spPr/>
      </p:pic>
      <p:pic>
        <p:nvPicPr>
          <p:cNvPr id="15" name="Picture Placeholder 14" descr="A person in a suit smiling&#10;&#10;AI-generated content may be incorrect.">
            <a:extLst>
              <a:ext uri="{FF2B5EF4-FFF2-40B4-BE49-F238E27FC236}">
                <a16:creationId xmlns:a16="http://schemas.microsoft.com/office/drawing/2014/main" id="{EEDAD297-A400-3772-1C00-2D0FDE25B811}"/>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384" b="384"/>
          <a:stretch>
            <a:fillRect/>
          </a:stretch>
        </p:blipFill>
        <p:spPr/>
      </p:pic>
    </p:spTree>
    <p:extLst>
      <p:ext uri="{BB962C8B-B14F-4D97-AF65-F5344CB8AC3E}">
        <p14:creationId xmlns:p14="http://schemas.microsoft.com/office/powerpoint/2010/main" val="137973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857CA-4DB5-531D-5EC7-F185AB417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D92FFF-FB7D-4062-B0FD-571B6A566B7F}"/>
              </a:ext>
            </a:extLst>
          </p:cNvPr>
          <p:cNvSpPr>
            <a:spLocks noGrp="1"/>
          </p:cNvSpPr>
          <p:nvPr>
            <p:ph type="title"/>
          </p:nvPr>
        </p:nvSpPr>
        <p:spPr/>
        <p:txBody>
          <a:bodyPr/>
          <a:lstStyle/>
          <a:p>
            <a:r>
              <a:rPr lang="fr-FR"/>
              <a:t>Control plane </a:t>
            </a:r>
            <a:r>
              <a:rPr lang="fr-FR" err="1"/>
              <a:t>endpoint</a:t>
            </a:r>
            <a:r>
              <a:rPr lang="fr-FR"/>
              <a:t> IP</a:t>
            </a:r>
            <a:endParaRPr lang="en-GB"/>
          </a:p>
        </p:txBody>
      </p:sp>
      <p:sp>
        <p:nvSpPr>
          <p:cNvPr id="3" name="Content Placeholder 2">
            <a:extLst>
              <a:ext uri="{FF2B5EF4-FFF2-40B4-BE49-F238E27FC236}">
                <a16:creationId xmlns:a16="http://schemas.microsoft.com/office/drawing/2014/main" id="{85A0DF09-B0D2-F44C-8197-C282A1CD29EE}"/>
              </a:ext>
            </a:extLst>
          </p:cNvPr>
          <p:cNvSpPr>
            <a:spLocks noGrp="1"/>
          </p:cNvSpPr>
          <p:nvPr>
            <p:ph idx="1"/>
          </p:nvPr>
        </p:nvSpPr>
        <p:spPr>
          <a:xfrm>
            <a:off x="402151" y="1258602"/>
            <a:ext cx="4527990" cy="2381044"/>
          </a:xfrm>
        </p:spPr>
        <p:txBody>
          <a:bodyPr/>
          <a:lstStyle/>
          <a:p>
            <a:r>
              <a:rPr lang="en-GB"/>
              <a:t>Will be the IP to access to your Kubernetes cluster API</a:t>
            </a:r>
          </a:p>
          <a:p>
            <a:pPr lvl="1"/>
            <a:r>
              <a:rPr lang="en-GB"/>
              <a:t>This VIP (using </a:t>
            </a:r>
            <a:r>
              <a:rPr lang="en-GB" err="1"/>
              <a:t>kube-vip</a:t>
            </a:r>
            <a:r>
              <a:rPr lang="en-GB"/>
              <a:t>) will be hosted by control plane nodes (one at a time)</a:t>
            </a:r>
          </a:p>
          <a:p>
            <a:pPr lvl="1"/>
            <a:r>
              <a:rPr lang="en-GB"/>
              <a:t>Need to be in your control plane subnet address plan</a:t>
            </a:r>
          </a:p>
          <a:p>
            <a:pPr lvl="1"/>
            <a:r>
              <a:rPr lang="en-GB" err="1"/>
              <a:t>Kubectl</a:t>
            </a:r>
            <a:r>
              <a:rPr lang="en-GB"/>
              <a:t> target</a:t>
            </a:r>
          </a:p>
          <a:p>
            <a:pPr lvl="1"/>
            <a:endParaRPr lang="en-GB"/>
          </a:p>
        </p:txBody>
      </p:sp>
      <p:grpSp>
        <p:nvGrpSpPr>
          <p:cNvPr id="8" name="Group 7">
            <a:extLst>
              <a:ext uri="{FF2B5EF4-FFF2-40B4-BE49-F238E27FC236}">
                <a16:creationId xmlns:a16="http://schemas.microsoft.com/office/drawing/2014/main" id="{148436CB-5382-8D89-86E3-969567CB8762}"/>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CFC003C5-BDBB-6263-D0EF-09ED94F247D7}"/>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0F3E4E5E-6615-30DE-78CD-774EF509FD74}"/>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ABE517BA-841F-A329-6D70-1F5D8CD4E069}"/>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91C26058-EC3A-6440-F926-034F482F6B32}"/>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cxnSp>
        <p:nvCxnSpPr>
          <p:cNvPr id="12" name="Straight Connector 11">
            <a:extLst>
              <a:ext uri="{FF2B5EF4-FFF2-40B4-BE49-F238E27FC236}">
                <a16:creationId xmlns:a16="http://schemas.microsoft.com/office/drawing/2014/main" id="{3789F6DC-BED8-726F-2C9E-5E2664630E3E}"/>
              </a:ext>
            </a:extLst>
          </p:cNvPr>
          <p:cNvCxnSpPr>
            <a:cxnSpLocks/>
          </p:cNvCxnSpPr>
          <p:nvPr/>
        </p:nvCxnSpPr>
        <p:spPr>
          <a:xfrm>
            <a:off x="5320803" y="1382510"/>
            <a:ext cx="0" cy="3147181"/>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4" name="TextBox 13">
            <a:extLst>
              <a:ext uri="{FF2B5EF4-FFF2-40B4-BE49-F238E27FC236}">
                <a16:creationId xmlns:a16="http://schemas.microsoft.com/office/drawing/2014/main" id="{E86C522B-738E-FBAF-9B67-88B5297D3BE9}"/>
              </a:ext>
            </a:extLst>
          </p:cNvPr>
          <p:cNvSpPr txBox="1"/>
          <p:nvPr/>
        </p:nvSpPr>
        <p:spPr>
          <a:xfrm>
            <a:off x="5444957" y="1245350"/>
            <a:ext cx="3725245" cy="276999"/>
          </a:xfrm>
          <a:prstGeom prst="rect">
            <a:avLst/>
          </a:prstGeom>
          <a:noFill/>
        </p:spPr>
        <p:txBody>
          <a:bodyPr wrap="square" rtlCol="0">
            <a:spAutoFit/>
          </a:bodyPr>
          <a:lstStyle/>
          <a:p>
            <a:r>
              <a:rPr lang="fr-FR" sz="1200">
                <a:latin typeface="Courier New" panose="02070309020205020404" pitchFamily="49" charset="0"/>
                <a:cs typeface="Courier New" panose="02070309020205020404" pitchFamily="49" charset="0"/>
              </a:rPr>
              <a:t>--control-plane-</a:t>
            </a:r>
            <a:r>
              <a:rPr lang="fr-FR" sz="1200" err="1">
                <a:latin typeface="Courier New" panose="02070309020205020404" pitchFamily="49" charset="0"/>
                <a:cs typeface="Courier New" panose="02070309020205020404" pitchFamily="49" charset="0"/>
              </a:rPr>
              <a:t>endpoint</a:t>
            </a:r>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ip</a:t>
            </a:r>
            <a:r>
              <a:rPr lang="fr-FR" sz="1200">
                <a:latin typeface="Courier New" panose="02070309020205020404" pitchFamily="49" charset="0"/>
                <a:cs typeface="Courier New" panose="02070309020205020404" pitchFamily="49" charset="0"/>
              </a:rPr>
              <a:t> &lt;IP&gt;</a:t>
            </a:r>
          </a:p>
        </p:txBody>
      </p:sp>
      <p:grpSp>
        <p:nvGrpSpPr>
          <p:cNvPr id="10" name="Group 9">
            <a:extLst>
              <a:ext uri="{FF2B5EF4-FFF2-40B4-BE49-F238E27FC236}">
                <a16:creationId xmlns:a16="http://schemas.microsoft.com/office/drawing/2014/main" id="{02B7F8C0-6CA7-E3DC-2377-B05D5CF21756}"/>
              </a:ext>
            </a:extLst>
          </p:cNvPr>
          <p:cNvGrpSpPr/>
          <p:nvPr/>
        </p:nvGrpSpPr>
        <p:grpSpPr>
          <a:xfrm>
            <a:off x="521054" y="4853712"/>
            <a:ext cx="3083464" cy="215444"/>
            <a:chOff x="521054" y="4853712"/>
            <a:chExt cx="3083464" cy="215444"/>
          </a:xfrm>
        </p:grpSpPr>
        <p:sp>
          <p:nvSpPr>
            <p:cNvPr id="13" name="Arrow: Pentagon 12">
              <a:extLst>
                <a:ext uri="{FF2B5EF4-FFF2-40B4-BE49-F238E27FC236}">
                  <a16:creationId xmlns:a16="http://schemas.microsoft.com/office/drawing/2014/main" id="{A130EE93-C7EB-15E1-85A5-01A60E923271}"/>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5" name="Arrow: Pentagon 14">
              <a:extLst>
                <a:ext uri="{FF2B5EF4-FFF2-40B4-BE49-F238E27FC236}">
                  <a16:creationId xmlns:a16="http://schemas.microsoft.com/office/drawing/2014/main" id="{F8BF687C-9F05-2856-96E1-C4E47CBBC2C6}"/>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6" name="TextBox 15">
              <a:extLst>
                <a:ext uri="{FF2B5EF4-FFF2-40B4-BE49-F238E27FC236}">
                  <a16:creationId xmlns:a16="http://schemas.microsoft.com/office/drawing/2014/main" id="{A960BB83-4DAF-0D17-5CAE-42C0EDD1F057}"/>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7" name="TextBox 16">
              <a:extLst>
                <a:ext uri="{FF2B5EF4-FFF2-40B4-BE49-F238E27FC236}">
                  <a16:creationId xmlns:a16="http://schemas.microsoft.com/office/drawing/2014/main" id="{1FFDCD4A-4615-0C25-46B2-CDE6EBF2BB9D}"/>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19" name="Arrow: Pentagon 18">
            <a:extLst>
              <a:ext uri="{FF2B5EF4-FFF2-40B4-BE49-F238E27FC236}">
                <a16:creationId xmlns:a16="http://schemas.microsoft.com/office/drawing/2014/main" id="{12CFF0A4-AB91-DFC8-1340-4FE40F5979F0}"/>
              </a:ext>
            </a:extLst>
          </p:cNvPr>
          <p:cNvSpPr/>
          <p:nvPr/>
        </p:nvSpPr>
        <p:spPr>
          <a:xfrm>
            <a:off x="148038" y="1360288"/>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Tree>
    <p:extLst>
      <p:ext uri="{BB962C8B-B14F-4D97-AF65-F5344CB8AC3E}">
        <p14:creationId xmlns:p14="http://schemas.microsoft.com/office/powerpoint/2010/main" val="28269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66258-C174-B4A9-D866-BCEA53328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35825E-6856-9067-01A0-B95765CD71C1}"/>
              </a:ext>
            </a:extLst>
          </p:cNvPr>
          <p:cNvSpPr>
            <a:spLocks noGrp="1"/>
          </p:cNvSpPr>
          <p:nvPr>
            <p:ph type="title"/>
          </p:nvPr>
        </p:nvSpPr>
        <p:spPr/>
        <p:txBody>
          <a:bodyPr/>
          <a:lstStyle/>
          <a:p>
            <a:r>
              <a:rPr lang="fr-FR"/>
              <a:t>VM image</a:t>
            </a:r>
          </a:p>
        </p:txBody>
      </p:sp>
      <p:sp>
        <p:nvSpPr>
          <p:cNvPr id="3" name="Content Placeholder 2">
            <a:extLst>
              <a:ext uri="{FF2B5EF4-FFF2-40B4-BE49-F238E27FC236}">
                <a16:creationId xmlns:a16="http://schemas.microsoft.com/office/drawing/2014/main" id="{F3AB6916-9E02-18C3-1D08-BC540DE49122}"/>
              </a:ext>
            </a:extLst>
          </p:cNvPr>
          <p:cNvSpPr>
            <a:spLocks noGrp="1"/>
          </p:cNvSpPr>
          <p:nvPr>
            <p:ph idx="1"/>
          </p:nvPr>
        </p:nvSpPr>
        <p:spPr>
          <a:xfrm>
            <a:off x="402150" y="1245350"/>
            <a:ext cx="4771830" cy="1916950"/>
          </a:xfrm>
        </p:spPr>
        <p:txBody>
          <a:bodyPr/>
          <a:lstStyle/>
          <a:p>
            <a:r>
              <a:rPr lang="en-GB"/>
              <a:t>Name of the image to use as OS  for your nodes</a:t>
            </a:r>
          </a:p>
          <a:p>
            <a:pPr lvl="1"/>
            <a:r>
              <a:rPr lang="en-GB"/>
              <a:t>Image may be different between node pools</a:t>
            </a:r>
          </a:p>
          <a:p>
            <a:endParaRPr lang="en-GB"/>
          </a:p>
          <a:p>
            <a:pPr marL="444500" lvl="1" indent="0">
              <a:buNone/>
            </a:pPr>
            <a:r>
              <a:rPr lang="en-GB"/>
              <a:t>Important : Image name must fetch specific </a:t>
            </a:r>
            <a:r>
              <a:rPr lang="en-GB" err="1"/>
              <a:t>regexp</a:t>
            </a:r>
            <a:r>
              <a:rPr lang="en-GB"/>
              <a:t> to be usable :</a:t>
            </a:r>
          </a:p>
          <a:p>
            <a:pPr lvl="1"/>
            <a:endParaRPr lang="en-GB"/>
          </a:p>
        </p:txBody>
      </p:sp>
      <p:grpSp>
        <p:nvGrpSpPr>
          <p:cNvPr id="8" name="Group 7">
            <a:extLst>
              <a:ext uri="{FF2B5EF4-FFF2-40B4-BE49-F238E27FC236}">
                <a16:creationId xmlns:a16="http://schemas.microsoft.com/office/drawing/2014/main" id="{70051BC3-8B39-C1A2-4964-36A581B98C64}"/>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2D6EB156-4CC4-29BB-CF9C-9FDDCA07B687}"/>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42C81341-363C-80CC-CF8C-73C9D634E7E2}"/>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2C0074E1-0D91-9454-640A-96FBD80A1527}"/>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3CBD233A-2D21-E7BD-CA74-7A87730AB3CE}"/>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10" name="TextBox 9">
            <a:extLst>
              <a:ext uri="{FF2B5EF4-FFF2-40B4-BE49-F238E27FC236}">
                <a16:creationId xmlns:a16="http://schemas.microsoft.com/office/drawing/2014/main" id="{16FC554C-4572-0BEE-7475-020F8209397D}"/>
              </a:ext>
            </a:extLst>
          </p:cNvPr>
          <p:cNvSpPr txBox="1"/>
          <p:nvPr/>
        </p:nvSpPr>
        <p:spPr>
          <a:xfrm>
            <a:off x="837079" y="2929994"/>
            <a:ext cx="7439584" cy="307777"/>
          </a:xfrm>
          <a:prstGeom prst="rect">
            <a:avLst/>
          </a:prstGeom>
          <a:noFill/>
        </p:spPr>
        <p:txBody>
          <a:bodyPr wrap="square" rtlCol="0">
            <a:spAutoFit/>
          </a:bodyPr>
          <a:lstStyle/>
          <a:p>
            <a:pPr algn="ctr"/>
            <a:r>
              <a:rPr lang="de-DE" err="1">
                <a:latin typeface="Courier New" panose="02070309020205020404" pitchFamily="49" charset="0"/>
                <a:cs typeface="Courier New" panose="02070309020205020404" pitchFamily="49" charset="0"/>
              </a:rPr>
              <a:t>nkp</a:t>
            </a:r>
            <a:r>
              <a:rPr lang="de-DE">
                <a:latin typeface="Courier New" panose="02070309020205020404" pitchFamily="49" charset="0"/>
                <a:cs typeface="Courier New" panose="02070309020205020404" pitchFamily="49" charset="0"/>
              </a:rPr>
              <a:t>-&lt;OS </a:t>
            </a:r>
            <a:r>
              <a:rPr lang="de-DE" err="1">
                <a:latin typeface="Courier New" panose="02070309020205020404" pitchFamily="49" charset="0"/>
                <a:cs typeface="Courier New" panose="02070309020205020404" pitchFamily="49" charset="0"/>
              </a:rPr>
              <a:t>name</a:t>
            </a:r>
            <a:r>
              <a:rPr lang="de-DE">
                <a:latin typeface="Courier New" panose="02070309020205020404" pitchFamily="49" charset="0"/>
                <a:cs typeface="Courier New" panose="02070309020205020404" pitchFamily="49" charset="0"/>
              </a:rPr>
              <a:t>&gt;-&lt;OS </a:t>
            </a:r>
            <a:r>
              <a:rPr lang="de-DE" err="1">
                <a:latin typeface="Courier New" panose="02070309020205020404" pitchFamily="49" charset="0"/>
                <a:cs typeface="Courier New" panose="02070309020205020404" pitchFamily="49" charset="0"/>
              </a:rPr>
              <a:t>version</a:t>
            </a:r>
            <a:r>
              <a:rPr lang="de-DE">
                <a:latin typeface="Courier New" panose="02070309020205020404" pitchFamily="49" charset="0"/>
                <a:cs typeface="Courier New" panose="02070309020205020404" pitchFamily="49" charset="0"/>
              </a:rPr>
              <a:t>&gt;-release-&lt;Kubernetes </a:t>
            </a:r>
            <a:r>
              <a:rPr lang="de-DE" err="1">
                <a:latin typeface="Courier New" panose="02070309020205020404" pitchFamily="49" charset="0"/>
                <a:cs typeface="Courier New" panose="02070309020205020404" pitchFamily="49" charset="0"/>
              </a:rPr>
              <a:t>version</a:t>
            </a:r>
            <a:r>
              <a:rPr lang="de-DE">
                <a:latin typeface="Courier New" panose="02070309020205020404" pitchFamily="49" charset="0"/>
                <a:cs typeface="Courier New" panose="02070309020205020404" pitchFamily="49" charset="0"/>
              </a:rPr>
              <a:t>&gt;-&lt;</a:t>
            </a:r>
            <a:r>
              <a:rPr lang="de-DE" err="1">
                <a:latin typeface="Courier New" panose="02070309020205020404" pitchFamily="49" charset="0"/>
                <a:cs typeface="Courier New" panose="02070309020205020404" pitchFamily="49" charset="0"/>
              </a:rPr>
              <a:t>timestamp</a:t>
            </a:r>
            <a:r>
              <a:rPr lang="de-DE">
                <a:latin typeface="Courier New" panose="02070309020205020404" pitchFamily="49" charset="0"/>
                <a:cs typeface="Courier New" panose="02070309020205020404" pitchFamily="49" charset="0"/>
              </a:rPr>
              <a:t>&gt;</a:t>
            </a:r>
            <a:endParaRPr lang="en-GB">
              <a:latin typeface="Courier New" panose="02070309020205020404" pitchFamily="49" charset="0"/>
              <a:cs typeface="Courier New" panose="02070309020205020404" pitchFamily="49" charset="0"/>
            </a:endParaRPr>
          </a:p>
        </p:txBody>
      </p:sp>
      <p:cxnSp>
        <p:nvCxnSpPr>
          <p:cNvPr id="11" name="Straight Connector 10">
            <a:extLst>
              <a:ext uri="{FF2B5EF4-FFF2-40B4-BE49-F238E27FC236}">
                <a16:creationId xmlns:a16="http://schemas.microsoft.com/office/drawing/2014/main" id="{E612EF45-EBEB-4916-FF4C-1D2D63EC84D4}"/>
              </a:ext>
            </a:extLst>
          </p:cNvPr>
          <p:cNvCxnSpPr>
            <a:cxnSpLocks/>
          </p:cNvCxnSpPr>
          <p:nvPr/>
        </p:nvCxnSpPr>
        <p:spPr>
          <a:xfrm>
            <a:off x="5320803" y="1382510"/>
            <a:ext cx="0" cy="72823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8C9B03D5-FE07-3E15-A53D-0856C50DDCCB}"/>
              </a:ext>
            </a:extLst>
          </p:cNvPr>
          <p:cNvSpPr txBox="1"/>
          <p:nvPr/>
        </p:nvSpPr>
        <p:spPr>
          <a:xfrm>
            <a:off x="5482871" y="1382510"/>
            <a:ext cx="3592547" cy="461665"/>
          </a:xfrm>
          <a:prstGeom prst="rect">
            <a:avLst/>
          </a:prstGeom>
          <a:noFill/>
        </p:spPr>
        <p:txBody>
          <a:bodyPr wrap="square" rtlCol="0">
            <a:spAutoFit/>
          </a:bodyPr>
          <a:lstStyle/>
          <a:p>
            <a:r>
              <a:rPr lang="fr-FR" sz="1200">
                <a:latin typeface="Courier New" panose="02070309020205020404" pitchFamily="49" charset="0"/>
                <a:cs typeface="Courier New" panose="02070309020205020404" pitchFamily="49" charset="0"/>
              </a:rPr>
              <a:t>--control-plane-</a:t>
            </a:r>
            <a:r>
              <a:rPr lang="fr-FR" sz="1200" err="1">
                <a:latin typeface="Courier New" panose="02070309020205020404" pitchFamily="49" charset="0"/>
                <a:cs typeface="Courier New" panose="02070309020205020404" pitchFamily="49" charset="0"/>
              </a:rPr>
              <a:t>vm</a:t>
            </a:r>
            <a:r>
              <a:rPr lang="fr-FR" sz="1200">
                <a:latin typeface="Courier New" panose="02070309020205020404" pitchFamily="49" charset="0"/>
                <a:cs typeface="Courier New" panose="02070309020205020404" pitchFamily="49" charset="0"/>
              </a:rPr>
              <a:t>-image &lt;</a:t>
            </a:r>
            <a:r>
              <a:rPr lang="fr-FR" sz="1200" err="1">
                <a:latin typeface="Courier New" panose="02070309020205020404" pitchFamily="49" charset="0"/>
                <a:cs typeface="Courier New" panose="02070309020205020404" pitchFamily="49" charset="0"/>
              </a:rPr>
              <a:t>name</a:t>
            </a:r>
            <a:r>
              <a:rPr lang="fr-FR" sz="1200">
                <a:latin typeface="Courier New" panose="02070309020205020404" pitchFamily="49" charset="0"/>
                <a:cs typeface="Courier New" panose="02070309020205020404" pitchFamily="49" charset="0"/>
              </a:rPr>
              <a:t>&gt;</a:t>
            </a:r>
          </a:p>
          <a:p>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worker</a:t>
            </a:r>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vm</a:t>
            </a:r>
            <a:r>
              <a:rPr lang="fr-FR" sz="1200">
                <a:latin typeface="Courier New" panose="02070309020205020404" pitchFamily="49" charset="0"/>
                <a:cs typeface="Courier New" panose="02070309020205020404" pitchFamily="49" charset="0"/>
              </a:rPr>
              <a:t>-image &lt;image&gt;</a:t>
            </a:r>
          </a:p>
        </p:txBody>
      </p:sp>
      <p:grpSp>
        <p:nvGrpSpPr>
          <p:cNvPr id="13" name="Group 12">
            <a:extLst>
              <a:ext uri="{FF2B5EF4-FFF2-40B4-BE49-F238E27FC236}">
                <a16:creationId xmlns:a16="http://schemas.microsoft.com/office/drawing/2014/main" id="{7DEFE744-4E6D-3367-ECB9-BECDB4001FEB}"/>
              </a:ext>
            </a:extLst>
          </p:cNvPr>
          <p:cNvGrpSpPr/>
          <p:nvPr/>
        </p:nvGrpSpPr>
        <p:grpSpPr>
          <a:xfrm>
            <a:off x="521054" y="4853712"/>
            <a:ext cx="3083464" cy="215444"/>
            <a:chOff x="521054" y="4853712"/>
            <a:chExt cx="3083464" cy="215444"/>
          </a:xfrm>
        </p:grpSpPr>
        <p:sp>
          <p:nvSpPr>
            <p:cNvPr id="14" name="Arrow: Pentagon 13">
              <a:extLst>
                <a:ext uri="{FF2B5EF4-FFF2-40B4-BE49-F238E27FC236}">
                  <a16:creationId xmlns:a16="http://schemas.microsoft.com/office/drawing/2014/main" id="{2BD797F3-434E-1658-11DD-EB3C65E8B211}"/>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5" name="Arrow: Pentagon 14">
              <a:extLst>
                <a:ext uri="{FF2B5EF4-FFF2-40B4-BE49-F238E27FC236}">
                  <a16:creationId xmlns:a16="http://schemas.microsoft.com/office/drawing/2014/main" id="{D438BF3A-34A4-33C0-BDEF-B893AEB82A7D}"/>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6" name="TextBox 15">
              <a:extLst>
                <a:ext uri="{FF2B5EF4-FFF2-40B4-BE49-F238E27FC236}">
                  <a16:creationId xmlns:a16="http://schemas.microsoft.com/office/drawing/2014/main" id="{2FEB9E6C-EBB7-91A1-1624-AFC7B6D6F1A6}"/>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7" name="TextBox 16">
              <a:extLst>
                <a:ext uri="{FF2B5EF4-FFF2-40B4-BE49-F238E27FC236}">
                  <a16:creationId xmlns:a16="http://schemas.microsoft.com/office/drawing/2014/main" id="{8D5CA01F-4DB3-CB54-2CDB-F2C07701B653}"/>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18" name="Arrow: Pentagon 17">
            <a:extLst>
              <a:ext uri="{FF2B5EF4-FFF2-40B4-BE49-F238E27FC236}">
                <a16:creationId xmlns:a16="http://schemas.microsoft.com/office/drawing/2014/main" id="{ECA06509-DFBB-AA15-B640-4117546369CF}"/>
              </a:ext>
            </a:extLst>
          </p:cNvPr>
          <p:cNvSpPr/>
          <p:nvPr/>
        </p:nvSpPr>
        <p:spPr>
          <a:xfrm>
            <a:off x="166464" y="1356970"/>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Tree>
    <p:extLst>
      <p:ext uri="{BB962C8B-B14F-4D97-AF65-F5344CB8AC3E}">
        <p14:creationId xmlns:p14="http://schemas.microsoft.com/office/powerpoint/2010/main" val="179138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27C78-89D5-E787-298F-71FAD1B5DB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A8CE3B-B314-5590-04D5-370A54B2E86B}"/>
              </a:ext>
            </a:extLst>
          </p:cNvPr>
          <p:cNvSpPr>
            <a:spLocks noGrp="1"/>
          </p:cNvSpPr>
          <p:nvPr>
            <p:ph type="title"/>
          </p:nvPr>
        </p:nvSpPr>
        <p:spPr/>
        <p:txBody>
          <a:bodyPr/>
          <a:lstStyle/>
          <a:p>
            <a:r>
              <a:rPr lang="fr-FR"/>
              <a:t>IP ranges</a:t>
            </a:r>
          </a:p>
        </p:txBody>
      </p:sp>
      <p:sp>
        <p:nvSpPr>
          <p:cNvPr id="3" name="Content Placeholder 2">
            <a:extLst>
              <a:ext uri="{FF2B5EF4-FFF2-40B4-BE49-F238E27FC236}">
                <a16:creationId xmlns:a16="http://schemas.microsoft.com/office/drawing/2014/main" id="{38BF0F68-54D5-9844-CD4A-DEB406737FDF}"/>
              </a:ext>
            </a:extLst>
          </p:cNvPr>
          <p:cNvSpPr>
            <a:spLocks noGrp="1"/>
          </p:cNvSpPr>
          <p:nvPr>
            <p:ph idx="1"/>
          </p:nvPr>
        </p:nvSpPr>
        <p:spPr>
          <a:xfrm>
            <a:off x="402150" y="1051238"/>
            <a:ext cx="5446645" cy="3814330"/>
          </a:xfrm>
        </p:spPr>
        <p:txBody>
          <a:bodyPr/>
          <a:lstStyle/>
          <a:p>
            <a:pPr marL="139700" indent="0">
              <a:buNone/>
            </a:pPr>
            <a:r>
              <a:rPr lang="fr-FR" err="1"/>
              <a:t>You’ll</a:t>
            </a:r>
            <a:r>
              <a:rPr lang="fr-FR"/>
              <a:t> have to </a:t>
            </a:r>
            <a:r>
              <a:rPr lang="fr-FR" err="1"/>
              <a:t>provide</a:t>
            </a:r>
            <a:r>
              <a:rPr lang="fr-FR"/>
              <a:t> 3 IP ranges for the cluster </a:t>
            </a:r>
            <a:r>
              <a:rPr lang="fr-FR" err="1"/>
              <a:t>install</a:t>
            </a:r>
            <a:r>
              <a:rPr lang="fr-FR"/>
              <a:t> :</a:t>
            </a:r>
          </a:p>
          <a:p>
            <a:endParaRPr lang="fr-FR"/>
          </a:p>
          <a:p>
            <a:r>
              <a:rPr lang="en-GB"/>
              <a:t>Pods IPs CIDR / Services IPs CIDR</a:t>
            </a:r>
          </a:p>
          <a:p>
            <a:pPr lvl="1"/>
            <a:r>
              <a:rPr lang="en-GB"/>
              <a:t>Don’t use ranges overlapping customer ones</a:t>
            </a:r>
          </a:p>
          <a:p>
            <a:pPr lvl="1"/>
            <a:r>
              <a:rPr lang="en-GB"/>
              <a:t>Use large ranges (/16+)</a:t>
            </a:r>
          </a:p>
          <a:p>
            <a:pPr lvl="1"/>
            <a:r>
              <a:rPr lang="en-GB"/>
              <a:t>Be careful with default values</a:t>
            </a:r>
          </a:p>
          <a:p>
            <a:pPr lvl="1"/>
            <a:r>
              <a:rPr lang="en-GB"/>
              <a:t>Can be reused in different k8s clusters </a:t>
            </a:r>
          </a:p>
          <a:p>
            <a:pPr lvl="2"/>
            <a:r>
              <a:rPr lang="en-GB"/>
              <a:t>not recommended if you plan to mesh your clusters</a:t>
            </a:r>
          </a:p>
          <a:p>
            <a:endParaRPr lang="en-GB"/>
          </a:p>
          <a:p>
            <a:r>
              <a:rPr lang="en-GB"/>
              <a:t>Load-balancer IP range</a:t>
            </a:r>
          </a:p>
          <a:p>
            <a:pPr lvl="1"/>
            <a:r>
              <a:rPr lang="en-GB"/>
              <a:t>Format : &lt;First IP&gt;-&lt;Last IP&gt;</a:t>
            </a:r>
          </a:p>
          <a:p>
            <a:pPr lvl="1"/>
            <a:r>
              <a:rPr lang="en-GB"/>
              <a:t>Use same values to provide a unique  IP</a:t>
            </a:r>
          </a:p>
          <a:p>
            <a:pPr lvl="1"/>
            <a:r>
              <a:rPr lang="en-GB"/>
              <a:t>Need to be in your workers subnet address plan</a:t>
            </a:r>
          </a:p>
          <a:p>
            <a:pPr lvl="1"/>
            <a:endParaRPr lang="en-GB"/>
          </a:p>
        </p:txBody>
      </p:sp>
      <p:grpSp>
        <p:nvGrpSpPr>
          <p:cNvPr id="8" name="Group 7">
            <a:extLst>
              <a:ext uri="{FF2B5EF4-FFF2-40B4-BE49-F238E27FC236}">
                <a16:creationId xmlns:a16="http://schemas.microsoft.com/office/drawing/2014/main" id="{D112DAF5-A80B-5E9D-C6F5-81D8983C57E8}"/>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64A84DC3-C7A3-B9E8-A71B-CFFEBEFEA447}"/>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E60B7C1D-CCDF-47B2-0404-1CE91384C872}"/>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BB91BF61-43EF-324E-FD6C-05AEC6A696CE}"/>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FF851F63-70C3-912A-8408-0197D2A57D33}"/>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cxnSp>
        <p:nvCxnSpPr>
          <p:cNvPr id="9" name="Straight Connector 8">
            <a:extLst>
              <a:ext uri="{FF2B5EF4-FFF2-40B4-BE49-F238E27FC236}">
                <a16:creationId xmlns:a16="http://schemas.microsoft.com/office/drawing/2014/main" id="{88117491-794F-5221-1A02-58CB2E82278C}"/>
              </a:ext>
            </a:extLst>
          </p:cNvPr>
          <p:cNvCxnSpPr>
            <a:cxnSpLocks/>
          </p:cNvCxnSpPr>
          <p:nvPr/>
        </p:nvCxnSpPr>
        <p:spPr>
          <a:xfrm>
            <a:off x="5848795" y="1356233"/>
            <a:ext cx="0" cy="3147181"/>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A59C7979-2579-B311-8FF5-FE636495CEC6}"/>
              </a:ext>
            </a:extLst>
          </p:cNvPr>
          <p:cNvSpPr txBox="1"/>
          <p:nvPr/>
        </p:nvSpPr>
        <p:spPr>
          <a:xfrm>
            <a:off x="5881473" y="1102118"/>
            <a:ext cx="3284214" cy="646331"/>
          </a:xfrm>
          <a:prstGeom prst="rect">
            <a:avLst/>
          </a:prstGeom>
          <a:noFill/>
        </p:spPr>
        <p:txBody>
          <a:bodyPr wrap="square" rtlCol="0">
            <a:spAutoFit/>
          </a:bodyPr>
          <a:lstStyle/>
          <a:p>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kubernetes</a:t>
            </a:r>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pod</a:t>
            </a:r>
            <a:r>
              <a:rPr lang="fr-FR" sz="1200">
                <a:latin typeface="Courier New" panose="02070309020205020404" pitchFamily="49" charset="0"/>
                <a:cs typeface="Courier New" panose="02070309020205020404" pitchFamily="49" charset="0"/>
              </a:rPr>
              <a:t>-network-</a:t>
            </a:r>
            <a:r>
              <a:rPr lang="fr-FR" sz="1200" err="1">
                <a:latin typeface="Courier New" panose="02070309020205020404" pitchFamily="49" charset="0"/>
                <a:cs typeface="Courier New" panose="02070309020205020404" pitchFamily="49" charset="0"/>
              </a:rPr>
              <a:t>cidr</a:t>
            </a:r>
            <a:r>
              <a:rPr lang="fr-FR" sz="1200">
                <a:latin typeface="Courier New" panose="02070309020205020404" pitchFamily="49" charset="0"/>
                <a:cs typeface="Courier New" panose="02070309020205020404" pitchFamily="49" charset="0"/>
              </a:rPr>
              <a:t> &lt;CIDR&gt;</a:t>
            </a:r>
          </a:p>
          <a:p>
            <a:r>
              <a:rPr lang="en-GB" sz="1200">
                <a:latin typeface="Courier New" panose="02070309020205020404" pitchFamily="49" charset="0"/>
                <a:cs typeface="Courier New" panose="02070309020205020404" pitchFamily="49" charset="0"/>
              </a:rPr>
              <a:t>--</a:t>
            </a:r>
            <a:r>
              <a:rPr lang="en-GB" sz="1200" err="1">
                <a:latin typeface="Courier New" panose="02070309020205020404" pitchFamily="49" charset="0"/>
                <a:cs typeface="Courier New" panose="02070309020205020404" pitchFamily="49" charset="0"/>
              </a:rPr>
              <a:t>kubernetes</a:t>
            </a:r>
            <a:r>
              <a:rPr lang="en-GB" sz="1200">
                <a:latin typeface="Courier New" panose="02070309020205020404" pitchFamily="49" charset="0"/>
                <a:cs typeface="Courier New" panose="02070309020205020404" pitchFamily="49" charset="0"/>
              </a:rPr>
              <a:t>-service-</a:t>
            </a:r>
            <a:r>
              <a:rPr lang="en-GB" sz="1200" err="1">
                <a:latin typeface="Courier New" panose="02070309020205020404" pitchFamily="49" charset="0"/>
                <a:cs typeface="Courier New" panose="02070309020205020404" pitchFamily="49" charset="0"/>
              </a:rPr>
              <a:t>cidr</a:t>
            </a:r>
            <a:r>
              <a:rPr lang="fr-FR" sz="1200">
                <a:latin typeface="Courier New" panose="02070309020205020404" pitchFamily="49" charset="0"/>
                <a:cs typeface="Courier New" panose="02070309020205020404" pitchFamily="49" charset="0"/>
              </a:rPr>
              <a:t> &lt;CIDR&gt;</a:t>
            </a:r>
            <a:endParaRPr lang="en-GB" sz="1200">
              <a:latin typeface="Courier New" panose="02070309020205020404" pitchFamily="49" charset="0"/>
              <a:cs typeface="Courier New" panose="02070309020205020404" pitchFamily="49" charset="0"/>
            </a:endParaRPr>
          </a:p>
        </p:txBody>
      </p:sp>
      <p:sp>
        <p:nvSpPr>
          <p:cNvPr id="12" name="TextBox 11">
            <a:extLst>
              <a:ext uri="{FF2B5EF4-FFF2-40B4-BE49-F238E27FC236}">
                <a16:creationId xmlns:a16="http://schemas.microsoft.com/office/drawing/2014/main" id="{CF3B3080-7A20-DF5B-5D1E-6DBDBA13C7A6}"/>
              </a:ext>
            </a:extLst>
          </p:cNvPr>
          <p:cNvSpPr txBox="1"/>
          <p:nvPr/>
        </p:nvSpPr>
        <p:spPr>
          <a:xfrm>
            <a:off x="5881472" y="3570638"/>
            <a:ext cx="3193947" cy="646331"/>
          </a:xfrm>
          <a:prstGeom prst="rect">
            <a:avLst/>
          </a:prstGeom>
          <a:noFill/>
        </p:spPr>
        <p:txBody>
          <a:bodyPr wrap="square" rtlCol="0">
            <a:spAutoFit/>
          </a:bodyPr>
          <a:lstStyle/>
          <a:p>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kubernetes</a:t>
            </a:r>
            <a:r>
              <a:rPr lang="fr-FR" sz="1200">
                <a:latin typeface="Courier New" panose="02070309020205020404" pitchFamily="49" charset="0"/>
                <a:cs typeface="Courier New" panose="02070309020205020404" pitchFamily="49" charset="0"/>
              </a:rPr>
              <a:t>-service-</a:t>
            </a:r>
            <a:r>
              <a:rPr lang="fr-FR" sz="1200" err="1">
                <a:latin typeface="Courier New" panose="02070309020205020404" pitchFamily="49" charset="0"/>
                <a:cs typeface="Courier New" panose="02070309020205020404" pitchFamily="49" charset="0"/>
              </a:rPr>
              <a:t>load</a:t>
            </a:r>
            <a:r>
              <a:rPr lang="fr-FR" sz="1200">
                <a:latin typeface="Courier New" panose="02070309020205020404" pitchFamily="49" charset="0"/>
                <a:cs typeface="Courier New" panose="02070309020205020404" pitchFamily="49" charset="0"/>
              </a:rPr>
              <a:t>-balancer-</a:t>
            </a:r>
            <a:r>
              <a:rPr lang="fr-FR" sz="1200" err="1">
                <a:latin typeface="Courier New" panose="02070309020205020404" pitchFamily="49" charset="0"/>
                <a:cs typeface="Courier New" panose="02070309020205020404" pitchFamily="49" charset="0"/>
              </a:rPr>
              <a:t>ip</a:t>
            </a:r>
            <a:r>
              <a:rPr lang="fr-FR" sz="1200">
                <a:latin typeface="Courier New" panose="02070309020205020404" pitchFamily="49" charset="0"/>
                <a:cs typeface="Courier New" panose="02070309020205020404" pitchFamily="49" charset="0"/>
              </a:rPr>
              <a:t>-range &lt;source&gt;-&lt;</a:t>
            </a:r>
            <a:r>
              <a:rPr lang="fr-FR" sz="1200" err="1">
                <a:latin typeface="Courier New" panose="02070309020205020404" pitchFamily="49" charset="0"/>
                <a:cs typeface="Courier New" panose="02070309020205020404" pitchFamily="49" charset="0"/>
              </a:rPr>
              <a:t>dest</a:t>
            </a:r>
            <a:r>
              <a:rPr lang="fr-FR" sz="1200">
                <a:latin typeface="Courier New" panose="02070309020205020404" pitchFamily="49" charset="0"/>
                <a:cs typeface="Courier New" panose="02070309020205020404" pitchFamily="49" charset="0"/>
              </a:rPr>
              <a:t>&gt;</a:t>
            </a:r>
            <a:endParaRPr lang="en-GB" sz="1200">
              <a:latin typeface="Courier New" panose="02070309020205020404" pitchFamily="49" charset="0"/>
              <a:cs typeface="Courier New" panose="02070309020205020404" pitchFamily="49" charset="0"/>
            </a:endParaRPr>
          </a:p>
        </p:txBody>
      </p:sp>
      <p:grpSp>
        <p:nvGrpSpPr>
          <p:cNvPr id="14" name="Group 13">
            <a:extLst>
              <a:ext uri="{FF2B5EF4-FFF2-40B4-BE49-F238E27FC236}">
                <a16:creationId xmlns:a16="http://schemas.microsoft.com/office/drawing/2014/main" id="{34C3F1EA-FCA9-4AEF-41AC-B19443FDB61C}"/>
              </a:ext>
            </a:extLst>
          </p:cNvPr>
          <p:cNvGrpSpPr/>
          <p:nvPr/>
        </p:nvGrpSpPr>
        <p:grpSpPr>
          <a:xfrm>
            <a:off x="521054" y="4853712"/>
            <a:ext cx="3083464" cy="215444"/>
            <a:chOff x="521054" y="4853712"/>
            <a:chExt cx="3083464" cy="215444"/>
          </a:xfrm>
        </p:grpSpPr>
        <p:sp>
          <p:nvSpPr>
            <p:cNvPr id="15" name="Arrow: Pentagon 14">
              <a:extLst>
                <a:ext uri="{FF2B5EF4-FFF2-40B4-BE49-F238E27FC236}">
                  <a16:creationId xmlns:a16="http://schemas.microsoft.com/office/drawing/2014/main" id="{02FEC8FF-99D7-EE88-0072-DCB11D3DB672}"/>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6" name="Arrow: Pentagon 15">
              <a:extLst>
                <a:ext uri="{FF2B5EF4-FFF2-40B4-BE49-F238E27FC236}">
                  <a16:creationId xmlns:a16="http://schemas.microsoft.com/office/drawing/2014/main" id="{70571580-2504-5F20-0AE4-B5EBB5A02310}"/>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7" name="TextBox 16">
              <a:extLst>
                <a:ext uri="{FF2B5EF4-FFF2-40B4-BE49-F238E27FC236}">
                  <a16:creationId xmlns:a16="http://schemas.microsoft.com/office/drawing/2014/main" id="{4809067B-F405-22EA-87FA-B44C8AEE7A43}"/>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8" name="TextBox 17">
              <a:extLst>
                <a:ext uri="{FF2B5EF4-FFF2-40B4-BE49-F238E27FC236}">
                  <a16:creationId xmlns:a16="http://schemas.microsoft.com/office/drawing/2014/main" id="{21D32D66-6E6F-282B-D87B-447ADA111C0C}"/>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19" name="Arrow: Pentagon 18">
            <a:extLst>
              <a:ext uri="{FF2B5EF4-FFF2-40B4-BE49-F238E27FC236}">
                <a16:creationId xmlns:a16="http://schemas.microsoft.com/office/drawing/2014/main" id="{D9CFFE3C-E978-3DBD-407D-FC7B737587E1}"/>
              </a:ext>
            </a:extLst>
          </p:cNvPr>
          <p:cNvSpPr/>
          <p:nvPr/>
        </p:nvSpPr>
        <p:spPr>
          <a:xfrm>
            <a:off x="167689" y="3747200"/>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20" name="Arrow: Pentagon 19">
            <a:extLst>
              <a:ext uri="{FF2B5EF4-FFF2-40B4-BE49-F238E27FC236}">
                <a16:creationId xmlns:a16="http://schemas.microsoft.com/office/drawing/2014/main" id="{12BEF805-633B-57B5-101A-B45CEEED3613}"/>
              </a:ext>
            </a:extLst>
          </p:cNvPr>
          <p:cNvSpPr/>
          <p:nvPr/>
        </p:nvSpPr>
        <p:spPr>
          <a:xfrm>
            <a:off x="167689" y="1748449"/>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Tree>
    <p:extLst>
      <p:ext uri="{BB962C8B-B14F-4D97-AF65-F5344CB8AC3E}">
        <p14:creationId xmlns:p14="http://schemas.microsoft.com/office/powerpoint/2010/main" val="414461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CCC81-F22E-C50E-1A39-CD1F37BA4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2FCCF-BDA9-8F17-BAC6-1DACBC509A31}"/>
              </a:ext>
            </a:extLst>
          </p:cNvPr>
          <p:cNvSpPr>
            <a:spLocks noGrp="1"/>
          </p:cNvSpPr>
          <p:nvPr>
            <p:ph type="title"/>
          </p:nvPr>
        </p:nvSpPr>
        <p:spPr/>
        <p:txBody>
          <a:bodyPr/>
          <a:lstStyle/>
          <a:p>
            <a:r>
              <a:rPr lang="fr-FR"/>
              <a:t>Storage</a:t>
            </a:r>
          </a:p>
        </p:txBody>
      </p:sp>
      <p:sp>
        <p:nvSpPr>
          <p:cNvPr id="3" name="Content Placeholder 2">
            <a:extLst>
              <a:ext uri="{FF2B5EF4-FFF2-40B4-BE49-F238E27FC236}">
                <a16:creationId xmlns:a16="http://schemas.microsoft.com/office/drawing/2014/main" id="{D836E5D7-8CED-B747-3854-ABBFB84B888A}"/>
              </a:ext>
            </a:extLst>
          </p:cNvPr>
          <p:cNvSpPr>
            <a:spLocks noGrp="1"/>
          </p:cNvSpPr>
          <p:nvPr>
            <p:ph idx="1"/>
          </p:nvPr>
        </p:nvSpPr>
        <p:spPr>
          <a:xfrm>
            <a:off x="402151" y="1245350"/>
            <a:ext cx="4771830" cy="3814330"/>
          </a:xfrm>
        </p:spPr>
        <p:txBody>
          <a:bodyPr/>
          <a:lstStyle/>
          <a:p>
            <a:pPr marL="139700" indent="0">
              <a:buNone/>
            </a:pPr>
            <a:r>
              <a:rPr lang="fr-FR"/>
              <a:t>On Nutanix </a:t>
            </a:r>
            <a:r>
              <a:rPr lang="fr-FR" err="1"/>
              <a:t>install</a:t>
            </a:r>
            <a:r>
              <a:rPr lang="fr-FR"/>
              <a:t>, NKP </a:t>
            </a:r>
            <a:r>
              <a:rPr lang="fr-FR" err="1"/>
              <a:t>deploy</a:t>
            </a:r>
            <a:r>
              <a:rPr lang="fr-FR"/>
              <a:t> CSI and configure a </a:t>
            </a:r>
            <a:r>
              <a:rPr lang="fr-FR" err="1"/>
              <a:t>storage</a:t>
            </a:r>
            <a:r>
              <a:rPr lang="fr-FR"/>
              <a:t> class</a:t>
            </a:r>
          </a:p>
          <a:p>
            <a:endParaRPr lang="fr-FR"/>
          </a:p>
          <a:p>
            <a:pPr marL="139700" indent="0">
              <a:buNone/>
            </a:pPr>
            <a:r>
              <a:rPr lang="fr-FR" err="1"/>
              <a:t>Available</a:t>
            </a:r>
            <a:r>
              <a:rPr lang="fr-FR"/>
              <a:t> </a:t>
            </a:r>
            <a:r>
              <a:rPr lang="fr-FR" err="1"/>
              <a:t>parameters</a:t>
            </a:r>
            <a:r>
              <a:rPr lang="fr-FR"/>
              <a:t> are :</a:t>
            </a:r>
          </a:p>
          <a:p>
            <a:pPr lvl="1"/>
            <a:r>
              <a:rPr lang="fr-FR"/>
              <a:t>Nutanix </a:t>
            </a:r>
            <a:r>
              <a:rPr lang="fr-FR" err="1"/>
              <a:t>storage</a:t>
            </a:r>
            <a:r>
              <a:rPr lang="fr-FR"/>
              <a:t> container </a:t>
            </a:r>
            <a:r>
              <a:rPr lang="fr-FR" err="1"/>
              <a:t>name</a:t>
            </a:r>
            <a:endParaRPr lang="fr-FR"/>
          </a:p>
          <a:p>
            <a:pPr lvl="1"/>
            <a:r>
              <a:rPr lang="fr-FR"/>
              <a:t>File system</a:t>
            </a:r>
          </a:p>
          <a:p>
            <a:pPr lvl="1"/>
            <a:r>
              <a:rPr lang="fr-FR"/>
              <a:t>Flash mode</a:t>
            </a:r>
          </a:p>
          <a:p>
            <a:pPr lvl="1"/>
            <a:r>
              <a:rPr lang="fr-FR"/>
              <a:t>Reclaim </a:t>
            </a:r>
            <a:r>
              <a:rPr lang="fr-FR" err="1"/>
              <a:t>policy</a:t>
            </a:r>
            <a:endParaRPr lang="fr-FR"/>
          </a:p>
          <a:p>
            <a:pPr lvl="1"/>
            <a:r>
              <a:rPr lang="fr-FR"/>
              <a:t>Direct </a:t>
            </a:r>
            <a:r>
              <a:rPr lang="fr-FR" err="1"/>
              <a:t>attached</a:t>
            </a:r>
            <a:r>
              <a:rPr lang="fr-FR"/>
              <a:t> mode</a:t>
            </a:r>
          </a:p>
          <a:p>
            <a:pPr lvl="1"/>
            <a:endParaRPr lang="en-GB"/>
          </a:p>
        </p:txBody>
      </p:sp>
      <p:grpSp>
        <p:nvGrpSpPr>
          <p:cNvPr id="8" name="Group 7">
            <a:extLst>
              <a:ext uri="{FF2B5EF4-FFF2-40B4-BE49-F238E27FC236}">
                <a16:creationId xmlns:a16="http://schemas.microsoft.com/office/drawing/2014/main" id="{771A0021-370A-984F-C2F0-3BEDF838AA65}"/>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DA354931-4C83-A192-DEE8-BE81EED54808}"/>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5E7EB2D2-7006-6A4E-CD38-09420AFBF143}"/>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C7738D67-77F4-160A-FFEA-352943340AC9}"/>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4B5004E7-7EDE-21A2-3470-3F1ECE467173}"/>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cxnSp>
        <p:nvCxnSpPr>
          <p:cNvPr id="9" name="Straight Connector 8">
            <a:extLst>
              <a:ext uri="{FF2B5EF4-FFF2-40B4-BE49-F238E27FC236}">
                <a16:creationId xmlns:a16="http://schemas.microsoft.com/office/drawing/2014/main" id="{6F0E77FA-91C2-BE83-4DBA-88115823F7B9}"/>
              </a:ext>
            </a:extLst>
          </p:cNvPr>
          <p:cNvCxnSpPr>
            <a:cxnSpLocks/>
          </p:cNvCxnSpPr>
          <p:nvPr/>
        </p:nvCxnSpPr>
        <p:spPr>
          <a:xfrm>
            <a:off x="5178236" y="1245350"/>
            <a:ext cx="0" cy="345619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1" name="TextBox 10">
            <a:extLst>
              <a:ext uri="{FF2B5EF4-FFF2-40B4-BE49-F238E27FC236}">
                <a16:creationId xmlns:a16="http://schemas.microsoft.com/office/drawing/2014/main" id="{C98EB086-F3CF-ACD7-599F-A9A166BE47CF}"/>
              </a:ext>
            </a:extLst>
          </p:cNvPr>
          <p:cNvSpPr txBox="1"/>
          <p:nvPr/>
        </p:nvSpPr>
        <p:spPr>
          <a:xfrm>
            <a:off x="5311147" y="1296230"/>
            <a:ext cx="3854540" cy="1200329"/>
          </a:xfrm>
          <a:prstGeom prst="rect">
            <a:avLst/>
          </a:prstGeom>
          <a:noFill/>
        </p:spPr>
        <p:txBody>
          <a:bodyPr wrap="square" rtlCol="0">
            <a:spAutoFit/>
          </a:bodyPr>
          <a:lstStyle/>
          <a:p>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csi</a:t>
            </a:r>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file-system</a:t>
            </a:r>
            <a:r>
              <a:rPr lang="fr-FR" sz="1200">
                <a:latin typeface="Courier New" panose="02070309020205020404" pitchFamily="49" charset="0"/>
                <a:cs typeface="Courier New" panose="02070309020205020404" pitchFamily="49" charset="0"/>
              </a:rPr>
              <a:t> &lt;</a:t>
            </a:r>
            <a:r>
              <a:rPr lang="fr-FR" sz="1200" b="1">
                <a:latin typeface="Courier New" panose="02070309020205020404" pitchFamily="49" charset="0"/>
                <a:cs typeface="Courier New" panose="02070309020205020404" pitchFamily="49" charset="0"/>
              </a:rPr>
              <a:t>ext4</a:t>
            </a:r>
            <a:r>
              <a:rPr lang="fr-FR" sz="1200">
                <a:latin typeface="Courier New" panose="02070309020205020404" pitchFamily="49" charset="0"/>
                <a:cs typeface="Courier New" panose="02070309020205020404" pitchFamily="49" charset="0"/>
              </a:rPr>
              <a:t>/</a:t>
            </a:r>
            <a:r>
              <a:rPr lang="fr-FR" sz="1200" err="1">
                <a:latin typeface="Courier New" panose="02070309020205020404" pitchFamily="49" charset="0"/>
                <a:cs typeface="Courier New" panose="02070309020205020404" pitchFamily="49" charset="0"/>
              </a:rPr>
              <a:t>xfs</a:t>
            </a:r>
            <a:r>
              <a:rPr lang="fr-FR" sz="1200">
                <a:latin typeface="Courier New" panose="02070309020205020404" pitchFamily="49" charset="0"/>
                <a:cs typeface="Courier New" panose="02070309020205020404" pitchFamily="49" charset="0"/>
              </a:rPr>
              <a:t>&gt;</a:t>
            </a:r>
          </a:p>
          <a:p>
            <a:r>
              <a:rPr lang="en-GB" sz="1200">
                <a:latin typeface="Courier New" panose="02070309020205020404" pitchFamily="49" charset="0"/>
                <a:cs typeface="Courier New" panose="02070309020205020404" pitchFamily="49" charset="0"/>
              </a:rPr>
              <a:t>--</a:t>
            </a:r>
            <a:r>
              <a:rPr lang="en-GB" sz="1200" err="1">
                <a:latin typeface="Courier New" panose="02070309020205020404" pitchFamily="49" charset="0"/>
                <a:cs typeface="Courier New" panose="02070309020205020404" pitchFamily="49" charset="0"/>
              </a:rPr>
              <a:t>csi</a:t>
            </a:r>
            <a:r>
              <a:rPr lang="en-GB" sz="1200">
                <a:latin typeface="Courier New" panose="02070309020205020404" pitchFamily="49" charset="0"/>
                <a:cs typeface="Courier New" panose="02070309020205020404" pitchFamily="49" charset="0"/>
              </a:rPr>
              <a:t>-flash-mode</a:t>
            </a:r>
            <a:r>
              <a:rPr lang="fr-FR" sz="1200">
                <a:latin typeface="Courier New" panose="02070309020205020404" pitchFamily="49" charset="0"/>
                <a:cs typeface="Courier New" panose="02070309020205020404" pitchFamily="49" charset="0"/>
              </a:rPr>
              <a:t> &lt;</a:t>
            </a:r>
            <a:r>
              <a:rPr lang="fr-FR" sz="1200" b="1" err="1">
                <a:latin typeface="Courier New" panose="02070309020205020404" pitchFamily="49" charset="0"/>
                <a:cs typeface="Courier New" panose="02070309020205020404" pitchFamily="49" charset="0"/>
              </a:rPr>
              <a:t>true</a:t>
            </a:r>
            <a:r>
              <a:rPr lang="fr-FR" sz="1200">
                <a:latin typeface="Courier New" panose="02070309020205020404" pitchFamily="49" charset="0"/>
                <a:cs typeface="Courier New" panose="02070309020205020404" pitchFamily="49" charset="0"/>
              </a:rPr>
              <a:t>/false&gt;</a:t>
            </a:r>
          </a:p>
          <a:p>
            <a:r>
              <a:rPr lang="en-GB" sz="1200">
                <a:latin typeface="Courier New" panose="02070309020205020404" pitchFamily="49" charset="0"/>
                <a:cs typeface="Courier New" panose="02070309020205020404" pitchFamily="49" charset="0"/>
              </a:rPr>
              <a:t>--</a:t>
            </a:r>
            <a:r>
              <a:rPr lang="en-GB" sz="1200" err="1">
                <a:latin typeface="Courier New" panose="02070309020205020404" pitchFamily="49" charset="0"/>
                <a:cs typeface="Courier New" panose="02070309020205020404" pitchFamily="49" charset="0"/>
              </a:rPr>
              <a:t>csi</a:t>
            </a:r>
            <a:r>
              <a:rPr lang="en-GB" sz="1200">
                <a:latin typeface="Courier New" panose="02070309020205020404" pitchFamily="49" charset="0"/>
                <a:cs typeface="Courier New" panose="02070309020205020404" pitchFamily="49" charset="0"/>
              </a:rPr>
              <a:t>-hypervisor-attached-volume &lt;</a:t>
            </a:r>
            <a:r>
              <a:rPr lang="en-GB" sz="1200" b="1">
                <a:latin typeface="Courier New" panose="02070309020205020404" pitchFamily="49" charset="0"/>
                <a:cs typeface="Courier New" panose="02070309020205020404" pitchFamily="49" charset="0"/>
              </a:rPr>
              <a:t>true</a:t>
            </a:r>
            <a:r>
              <a:rPr lang="en-GB" sz="1200">
                <a:latin typeface="Courier New" panose="02070309020205020404" pitchFamily="49" charset="0"/>
                <a:cs typeface="Courier New" panose="02070309020205020404" pitchFamily="49" charset="0"/>
              </a:rPr>
              <a:t>/false&gt;</a:t>
            </a:r>
          </a:p>
          <a:p>
            <a:r>
              <a:rPr lang="en-GB" sz="1200">
                <a:latin typeface="Courier New" panose="02070309020205020404" pitchFamily="49" charset="0"/>
                <a:cs typeface="Courier New" panose="02070309020205020404" pitchFamily="49" charset="0"/>
              </a:rPr>
              <a:t>--</a:t>
            </a:r>
            <a:r>
              <a:rPr lang="en-GB" sz="1200" err="1">
                <a:latin typeface="Courier New" panose="02070309020205020404" pitchFamily="49" charset="0"/>
                <a:cs typeface="Courier New" panose="02070309020205020404" pitchFamily="49" charset="0"/>
              </a:rPr>
              <a:t>csi</a:t>
            </a:r>
            <a:r>
              <a:rPr lang="en-GB" sz="1200">
                <a:latin typeface="Courier New" panose="02070309020205020404" pitchFamily="49" charset="0"/>
                <a:cs typeface="Courier New" panose="02070309020205020404" pitchFamily="49" charset="0"/>
              </a:rPr>
              <a:t>-reclaim-policy &lt;</a:t>
            </a:r>
            <a:r>
              <a:rPr lang="en-GB" sz="1200" b="1">
                <a:latin typeface="Courier New" panose="02070309020205020404" pitchFamily="49" charset="0"/>
                <a:cs typeface="Courier New" panose="02070309020205020404" pitchFamily="49" charset="0"/>
              </a:rPr>
              <a:t>Delete</a:t>
            </a:r>
            <a:r>
              <a:rPr lang="en-GB" sz="1200">
                <a:latin typeface="Courier New" panose="02070309020205020404" pitchFamily="49" charset="0"/>
                <a:cs typeface="Courier New" panose="02070309020205020404" pitchFamily="49" charset="0"/>
              </a:rPr>
              <a:t>/Retain&gt;</a:t>
            </a:r>
          </a:p>
          <a:p>
            <a:r>
              <a:rPr lang="en-GB" sz="1200">
                <a:latin typeface="Courier New" panose="02070309020205020404" pitchFamily="49" charset="0"/>
                <a:cs typeface="Courier New" panose="02070309020205020404" pitchFamily="49" charset="0"/>
              </a:rPr>
              <a:t>--</a:t>
            </a:r>
            <a:r>
              <a:rPr lang="en-GB" sz="1200" err="1">
                <a:latin typeface="Courier New" panose="02070309020205020404" pitchFamily="49" charset="0"/>
                <a:cs typeface="Courier New" panose="02070309020205020404" pitchFamily="49" charset="0"/>
              </a:rPr>
              <a:t>csi</a:t>
            </a:r>
            <a:r>
              <a:rPr lang="en-GB" sz="1200">
                <a:latin typeface="Courier New" panose="02070309020205020404" pitchFamily="49" charset="0"/>
                <a:cs typeface="Courier New" panose="02070309020205020404" pitchFamily="49" charset="0"/>
              </a:rPr>
              <a:t>-storage-container &lt;name&gt;</a:t>
            </a:r>
          </a:p>
        </p:txBody>
      </p:sp>
      <p:grpSp>
        <p:nvGrpSpPr>
          <p:cNvPr id="13" name="Group 12">
            <a:extLst>
              <a:ext uri="{FF2B5EF4-FFF2-40B4-BE49-F238E27FC236}">
                <a16:creationId xmlns:a16="http://schemas.microsoft.com/office/drawing/2014/main" id="{C741FFD6-C3AB-E3BF-E6B4-92492E838765}"/>
              </a:ext>
            </a:extLst>
          </p:cNvPr>
          <p:cNvGrpSpPr/>
          <p:nvPr/>
        </p:nvGrpSpPr>
        <p:grpSpPr>
          <a:xfrm>
            <a:off x="521054" y="4853712"/>
            <a:ext cx="3083464" cy="215444"/>
            <a:chOff x="521054" y="4853712"/>
            <a:chExt cx="3083464" cy="215444"/>
          </a:xfrm>
        </p:grpSpPr>
        <p:sp>
          <p:nvSpPr>
            <p:cNvPr id="14" name="Arrow: Pentagon 13">
              <a:extLst>
                <a:ext uri="{FF2B5EF4-FFF2-40B4-BE49-F238E27FC236}">
                  <a16:creationId xmlns:a16="http://schemas.microsoft.com/office/drawing/2014/main" id="{976B03DB-F571-BC98-A8AC-D7AC0B232AC0}"/>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5" name="Arrow: Pentagon 14">
              <a:extLst>
                <a:ext uri="{FF2B5EF4-FFF2-40B4-BE49-F238E27FC236}">
                  <a16:creationId xmlns:a16="http://schemas.microsoft.com/office/drawing/2014/main" id="{5BF6AB97-4481-77FF-2D85-EFFD6A700668}"/>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6" name="TextBox 15">
              <a:extLst>
                <a:ext uri="{FF2B5EF4-FFF2-40B4-BE49-F238E27FC236}">
                  <a16:creationId xmlns:a16="http://schemas.microsoft.com/office/drawing/2014/main" id="{3411D914-1D42-E0D0-E4CD-8E88AE56CAA9}"/>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7" name="TextBox 16">
              <a:extLst>
                <a:ext uri="{FF2B5EF4-FFF2-40B4-BE49-F238E27FC236}">
                  <a16:creationId xmlns:a16="http://schemas.microsoft.com/office/drawing/2014/main" id="{73E3B634-26B0-4AFE-FE90-51DBBCA3BCF2}"/>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18" name="Arrow: Pentagon 17">
            <a:extLst>
              <a:ext uri="{FF2B5EF4-FFF2-40B4-BE49-F238E27FC236}">
                <a16:creationId xmlns:a16="http://schemas.microsoft.com/office/drawing/2014/main" id="{356C5073-02BC-A7CF-5904-6B1397FA8DDE}"/>
              </a:ext>
            </a:extLst>
          </p:cNvPr>
          <p:cNvSpPr/>
          <p:nvPr/>
        </p:nvSpPr>
        <p:spPr>
          <a:xfrm>
            <a:off x="685528" y="242165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9" name="Arrow: Pentagon 18">
            <a:extLst>
              <a:ext uri="{FF2B5EF4-FFF2-40B4-BE49-F238E27FC236}">
                <a16:creationId xmlns:a16="http://schemas.microsoft.com/office/drawing/2014/main" id="{C8123937-5EF4-9A6E-7E03-1CE8F24C1B17}"/>
              </a:ext>
            </a:extLst>
          </p:cNvPr>
          <p:cNvSpPr/>
          <p:nvPr/>
        </p:nvSpPr>
        <p:spPr>
          <a:xfrm>
            <a:off x="685529" y="2725462"/>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20" name="Arrow: Pentagon 18">
            <a:extLst>
              <a:ext uri="{FF2B5EF4-FFF2-40B4-BE49-F238E27FC236}">
                <a16:creationId xmlns:a16="http://schemas.microsoft.com/office/drawing/2014/main" id="{27043CA2-FF4C-41B1-978E-719DEF5ABDB5}"/>
              </a:ext>
            </a:extLst>
          </p:cNvPr>
          <p:cNvSpPr/>
          <p:nvPr/>
        </p:nvSpPr>
        <p:spPr>
          <a:xfrm>
            <a:off x="687630" y="3013204"/>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21" name="Arrow: Pentagon 18">
            <a:extLst>
              <a:ext uri="{FF2B5EF4-FFF2-40B4-BE49-F238E27FC236}">
                <a16:creationId xmlns:a16="http://schemas.microsoft.com/office/drawing/2014/main" id="{45B8686B-F8A4-D927-1F66-9F6271DACC9C}"/>
              </a:ext>
            </a:extLst>
          </p:cNvPr>
          <p:cNvSpPr/>
          <p:nvPr/>
        </p:nvSpPr>
        <p:spPr>
          <a:xfrm>
            <a:off x="687630" y="3300946"/>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22" name="Arrow: Pentagon 18">
            <a:extLst>
              <a:ext uri="{FF2B5EF4-FFF2-40B4-BE49-F238E27FC236}">
                <a16:creationId xmlns:a16="http://schemas.microsoft.com/office/drawing/2014/main" id="{E51C9B0A-8BE4-7777-9337-2A40AE11DF50}"/>
              </a:ext>
            </a:extLst>
          </p:cNvPr>
          <p:cNvSpPr/>
          <p:nvPr/>
        </p:nvSpPr>
        <p:spPr>
          <a:xfrm>
            <a:off x="685529" y="3588688"/>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Tree>
    <p:extLst>
      <p:ext uri="{BB962C8B-B14F-4D97-AF65-F5344CB8AC3E}">
        <p14:creationId xmlns:p14="http://schemas.microsoft.com/office/powerpoint/2010/main" val="286306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C601F-4EA8-6AA8-7174-90820AE52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4CA94-3D90-BE50-7146-C480D24A0379}"/>
              </a:ext>
            </a:extLst>
          </p:cNvPr>
          <p:cNvSpPr>
            <a:spLocks noGrp="1"/>
          </p:cNvSpPr>
          <p:nvPr>
            <p:ph type="title"/>
          </p:nvPr>
        </p:nvSpPr>
        <p:spPr/>
        <p:txBody>
          <a:bodyPr/>
          <a:lstStyle/>
          <a:p>
            <a:r>
              <a:rPr lang="fr-FR" err="1"/>
              <a:t>Ingress</a:t>
            </a:r>
            <a:r>
              <a:rPr lang="fr-FR"/>
              <a:t> </a:t>
            </a:r>
            <a:r>
              <a:rPr lang="fr-FR" err="1"/>
              <a:t>certificates</a:t>
            </a:r>
            <a:endParaRPr lang="en-GB"/>
          </a:p>
        </p:txBody>
      </p:sp>
      <p:grpSp>
        <p:nvGrpSpPr>
          <p:cNvPr id="8" name="Group 7">
            <a:extLst>
              <a:ext uri="{FF2B5EF4-FFF2-40B4-BE49-F238E27FC236}">
                <a16:creationId xmlns:a16="http://schemas.microsoft.com/office/drawing/2014/main" id="{76429CCC-1E62-8EE4-FB44-05C096DB1F9F}"/>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67298A22-5121-607D-8C13-F3BCF717334C}"/>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C2C0C1E3-2D22-9ED8-33C4-1B5BB7B92F74}"/>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9EF4185-A689-DDCE-1EB2-E7AAF80AE73A}"/>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752CBFB-9285-D568-ECB3-F9FCD89417DB}"/>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10" name="Content Placeholder 2">
            <a:extLst>
              <a:ext uri="{FF2B5EF4-FFF2-40B4-BE49-F238E27FC236}">
                <a16:creationId xmlns:a16="http://schemas.microsoft.com/office/drawing/2014/main" id="{78415ED3-7299-76B9-4F42-0931CD1C8409}"/>
              </a:ext>
            </a:extLst>
          </p:cNvPr>
          <p:cNvSpPr>
            <a:spLocks noGrp="1"/>
          </p:cNvSpPr>
          <p:nvPr>
            <p:ph idx="1"/>
          </p:nvPr>
        </p:nvSpPr>
        <p:spPr>
          <a:xfrm>
            <a:off x="401638" y="1244600"/>
            <a:ext cx="4072861" cy="3398838"/>
          </a:xfrm>
        </p:spPr>
        <p:txBody>
          <a:bodyPr/>
          <a:lstStyle/>
          <a:p>
            <a:r>
              <a:rPr lang="fr-FR"/>
              <a:t>You can push </a:t>
            </a:r>
            <a:r>
              <a:rPr lang="fr-FR" err="1"/>
              <a:t>your</a:t>
            </a:r>
            <a:r>
              <a:rPr lang="fr-FR"/>
              <a:t> </a:t>
            </a:r>
            <a:r>
              <a:rPr lang="fr-FR" err="1"/>
              <a:t>own</a:t>
            </a:r>
            <a:r>
              <a:rPr lang="fr-FR"/>
              <a:t> </a:t>
            </a:r>
            <a:r>
              <a:rPr lang="fr-FR" err="1"/>
              <a:t>certificate</a:t>
            </a:r>
            <a:r>
              <a:rPr lang="fr-FR"/>
              <a:t> for the </a:t>
            </a:r>
            <a:r>
              <a:rPr lang="fr-FR" b="1" err="1"/>
              <a:t>ingress</a:t>
            </a:r>
            <a:r>
              <a:rPr lang="fr-FR"/>
              <a:t> </a:t>
            </a:r>
            <a:r>
              <a:rPr lang="fr-FR" err="1"/>
              <a:t>entrypoint</a:t>
            </a:r>
            <a:r>
              <a:rPr lang="fr-FR"/>
              <a:t> (</a:t>
            </a:r>
            <a:r>
              <a:rPr lang="fr-FR" err="1"/>
              <a:t>Kommander</a:t>
            </a:r>
            <a:r>
              <a:rPr lang="fr-FR"/>
              <a:t> UI)</a:t>
            </a:r>
          </a:p>
          <a:p>
            <a:pPr lvl="1"/>
            <a:r>
              <a:rPr lang="fr-FR"/>
              <a:t>Do not </a:t>
            </a:r>
            <a:r>
              <a:rPr lang="fr-FR" err="1"/>
              <a:t>forget</a:t>
            </a:r>
            <a:r>
              <a:rPr lang="fr-FR"/>
              <a:t> to </a:t>
            </a:r>
            <a:r>
              <a:rPr lang="fr-FR" err="1"/>
              <a:t>renew</a:t>
            </a:r>
            <a:r>
              <a:rPr lang="fr-FR"/>
              <a:t> </a:t>
            </a:r>
            <a:r>
              <a:rPr lang="fr-FR" err="1"/>
              <a:t>it</a:t>
            </a:r>
            <a:endParaRPr lang="fr-FR"/>
          </a:p>
          <a:p>
            <a:pPr lvl="1"/>
            <a:endParaRPr lang="fr-FR"/>
          </a:p>
          <a:p>
            <a:pPr lvl="1"/>
            <a:endParaRPr lang="fr-FR"/>
          </a:p>
          <a:p>
            <a:r>
              <a:rPr lang="fr-FR"/>
              <a:t>ACME </a:t>
            </a:r>
            <a:r>
              <a:rPr lang="fr-FR" err="1"/>
              <a:t>integration</a:t>
            </a:r>
            <a:endParaRPr lang="fr-FR"/>
          </a:p>
          <a:p>
            <a:pPr lvl="1"/>
            <a:r>
              <a:rPr lang="en-GB"/>
              <a:t>Automate cert creation</a:t>
            </a:r>
          </a:p>
          <a:p>
            <a:pPr lvl="1"/>
            <a:r>
              <a:rPr lang="en-GB"/>
              <a:t>Require HTTP challenge prerequisites</a:t>
            </a:r>
          </a:p>
        </p:txBody>
      </p:sp>
      <p:cxnSp>
        <p:nvCxnSpPr>
          <p:cNvPr id="11" name="Straight Connector 10">
            <a:extLst>
              <a:ext uri="{FF2B5EF4-FFF2-40B4-BE49-F238E27FC236}">
                <a16:creationId xmlns:a16="http://schemas.microsoft.com/office/drawing/2014/main" id="{9DF75BE2-A75F-489A-FA4E-3339A3BBBCDB}"/>
              </a:ext>
            </a:extLst>
          </p:cNvPr>
          <p:cNvCxnSpPr>
            <a:cxnSpLocks/>
          </p:cNvCxnSpPr>
          <p:nvPr/>
        </p:nvCxnSpPr>
        <p:spPr>
          <a:xfrm>
            <a:off x="5178236" y="1245350"/>
            <a:ext cx="0" cy="345619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8A27B36A-BFE7-9F0D-BAB9-81A9E2D6F7B4}"/>
              </a:ext>
            </a:extLst>
          </p:cNvPr>
          <p:cNvSpPr txBox="1"/>
          <p:nvPr/>
        </p:nvSpPr>
        <p:spPr>
          <a:xfrm>
            <a:off x="5311147" y="1280500"/>
            <a:ext cx="3854540" cy="646331"/>
          </a:xfrm>
          <a:prstGeom prst="rect">
            <a:avLst/>
          </a:prstGeom>
          <a:noFill/>
        </p:spPr>
        <p:txBody>
          <a:bodyPr wrap="square" rtlCol="0">
            <a:spAutoFit/>
          </a:bodyPr>
          <a:lstStyle/>
          <a:p>
            <a:r>
              <a:rPr lang="en-GB" sz="1200">
                <a:latin typeface="Courier New" panose="02070309020205020404" pitchFamily="49" charset="0"/>
                <a:cs typeface="Courier New" panose="02070309020205020404" pitchFamily="49" charset="0"/>
              </a:rPr>
              <a:t>--ingress-certificate=&lt;file&gt;</a:t>
            </a:r>
          </a:p>
          <a:p>
            <a:r>
              <a:rPr lang="en-GB" sz="1200">
                <a:latin typeface="Courier New" panose="02070309020205020404" pitchFamily="49" charset="0"/>
                <a:cs typeface="Courier New" panose="02070309020205020404" pitchFamily="49" charset="0"/>
              </a:rPr>
              <a:t>--ingress-private-key=&lt;file&gt;</a:t>
            </a:r>
          </a:p>
          <a:p>
            <a:r>
              <a:rPr lang="en-GB" sz="1200">
                <a:latin typeface="Courier New" panose="02070309020205020404" pitchFamily="49" charset="0"/>
                <a:cs typeface="Courier New" panose="02070309020205020404" pitchFamily="49" charset="0"/>
              </a:rPr>
              <a:t>--ingress-ca=&lt;file&gt;</a:t>
            </a:r>
          </a:p>
        </p:txBody>
      </p:sp>
      <p:sp>
        <p:nvSpPr>
          <p:cNvPr id="13" name="TextBox 12">
            <a:extLst>
              <a:ext uri="{FF2B5EF4-FFF2-40B4-BE49-F238E27FC236}">
                <a16:creationId xmlns:a16="http://schemas.microsoft.com/office/drawing/2014/main" id="{E709916A-D705-9DED-188B-660F59F1856A}"/>
              </a:ext>
            </a:extLst>
          </p:cNvPr>
          <p:cNvSpPr txBox="1"/>
          <p:nvPr/>
        </p:nvSpPr>
        <p:spPr>
          <a:xfrm>
            <a:off x="5289460" y="2571750"/>
            <a:ext cx="3854540" cy="646331"/>
          </a:xfrm>
          <a:prstGeom prst="rect">
            <a:avLst/>
          </a:prstGeom>
          <a:noFill/>
        </p:spPr>
        <p:txBody>
          <a:bodyPr wrap="square" rtlCol="0">
            <a:spAutoFit/>
          </a:bodyPr>
          <a:lstStyle/>
          <a:p>
            <a:r>
              <a:rPr lang="en-GB" sz="1200">
                <a:latin typeface="Courier New" panose="02070309020205020404" pitchFamily="49" charset="0"/>
                <a:cs typeface="Courier New" panose="02070309020205020404" pitchFamily="49" charset="0"/>
              </a:rPr>
              <a:t>--acme-email &lt;email&gt;</a:t>
            </a:r>
          </a:p>
          <a:p>
            <a:r>
              <a:rPr lang="en-GB" sz="1200">
                <a:latin typeface="Courier New" panose="02070309020205020404" pitchFamily="49" charset="0"/>
                <a:cs typeface="Courier New" panose="02070309020205020404" pitchFamily="49" charset="0"/>
              </a:rPr>
              <a:t>--acme-server &lt;URL&gt;</a:t>
            </a:r>
          </a:p>
          <a:p>
            <a:r>
              <a:rPr lang="en-GB" sz="1200">
                <a:latin typeface="Courier New" panose="02070309020205020404" pitchFamily="49" charset="0"/>
                <a:cs typeface="Courier New" panose="02070309020205020404" pitchFamily="49" charset="0"/>
              </a:rPr>
              <a:t>--certificate-renew-interval &lt;# days&gt;</a:t>
            </a:r>
          </a:p>
        </p:txBody>
      </p:sp>
      <p:grpSp>
        <p:nvGrpSpPr>
          <p:cNvPr id="14" name="Group 13">
            <a:extLst>
              <a:ext uri="{FF2B5EF4-FFF2-40B4-BE49-F238E27FC236}">
                <a16:creationId xmlns:a16="http://schemas.microsoft.com/office/drawing/2014/main" id="{AADC2629-2839-5561-B6F8-9C94BBE68B31}"/>
              </a:ext>
            </a:extLst>
          </p:cNvPr>
          <p:cNvGrpSpPr/>
          <p:nvPr/>
        </p:nvGrpSpPr>
        <p:grpSpPr>
          <a:xfrm>
            <a:off x="521054" y="4853712"/>
            <a:ext cx="3083464" cy="215444"/>
            <a:chOff x="521054" y="4853712"/>
            <a:chExt cx="3083464" cy="215444"/>
          </a:xfrm>
        </p:grpSpPr>
        <p:sp>
          <p:nvSpPr>
            <p:cNvPr id="15" name="Arrow: Pentagon 14">
              <a:extLst>
                <a:ext uri="{FF2B5EF4-FFF2-40B4-BE49-F238E27FC236}">
                  <a16:creationId xmlns:a16="http://schemas.microsoft.com/office/drawing/2014/main" id="{4ADDD56B-3F56-7F1B-46E0-F5EB12CC390B}"/>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7" name="Arrow: Pentagon 16">
              <a:extLst>
                <a:ext uri="{FF2B5EF4-FFF2-40B4-BE49-F238E27FC236}">
                  <a16:creationId xmlns:a16="http://schemas.microsoft.com/office/drawing/2014/main" id="{88B71FDD-89C5-C29A-A3A1-7F3A22247287}"/>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8" name="TextBox 17">
              <a:extLst>
                <a:ext uri="{FF2B5EF4-FFF2-40B4-BE49-F238E27FC236}">
                  <a16:creationId xmlns:a16="http://schemas.microsoft.com/office/drawing/2014/main" id="{70E16A3A-EFF6-FAE7-A390-8030075C7244}"/>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9" name="TextBox 18">
              <a:extLst>
                <a:ext uri="{FF2B5EF4-FFF2-40B4-BE49-F238E27FC236}">
                  <a16:creationId xmlns:a16="http://schemas.microsoft.com/office/drawing/2014/main" id="{D6B797EB-CB9C-C07C-02FA-D21B3DE04F38}"/>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20" name="Arrow: Pentagon 19">
            <a:extLst>
              <a:ext uri="{FF2B5EF4-FFF2-40B4-BE49-F238E27FC236}">
                <a16:creationId xmlns:a16="http://schemas.microsoft.com/office/drawing/2014/main" id="{F0B85A89-0845-D8C9-A028-0D9060A777E0}"/>
              </a:ext>
            </a:extLst>
          </p:cNvPr>
          <p:cNvSpPr/>
          <p:nvPr/>
        </p:nvSpPr>
        <p:spPr>
          <a:xfrm>
            <a:off x="160582" y="1371690"/>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21" name="Arrow: Pentagon 20">
            <a:extLst>
              <a:ext uri="{FF2B5EF4-FFF2-40B4-BE49-F238E27FC236}">
                <a16:creationId xmlns:a16="http://schemas.microsoft.com/office/drawing/2014/main" id="{84BD5FA8-4BC2-CAED-9E2C-5AD803C3830B}"/>
              </a:ext>
            </a:extLst>
          </p:cNvPr>
          <p:cNvSpPr/>
          <p:nvPr/>
        </p:nvSpPr>
        <p:spPr>
          <a:xfrm>
            <a:off x="160581" y="2724171"/>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Tree>
    <p:extLst>
      <p:ext uri="{BB962C8B-B14F-4D97-AF65-F5344CB8AC3E}">
        <p14:creationId xmlns:p14="http://schemas.microsoft.com/office/powerpoint/2010/main" val="2990912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C601F-4EA8-6AA8-7174-90820AE528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14CA94-3D90-BE50-7146-C480D24A0379}"/>
              </a:ext>
            </a:extLst>
          </p:cNvPr>
          <p:cNvSpPr>
            <a:spLocks noGrp="1"/>
          </p:cNvSpPr>
          <p:nvPr>
            <p:ph type="title"/>
          </p:nvPr>
        </p:nvSpPr>
        <p:spPr>
          <a:xfrm>
            <a:off x="534380" y="414546"/>
            <a:ext cx="8321400" cy="601800"/>
          </a:xfrm>
        </p:spPr>
        <p:txBody>
          <a:bodyPr/>
          <a:lstStyle/>
          <a:p>
            <a:r>
              <a:rPr lang="fr-FR"/>
              <a:t>Mirror </a:t>
            </a:r>
            <a:r>
              <a:rPr lang="fr-FR" err="1"/>
              <a:t>registry</a:t>
            </a:r>
            <a:endParaRPr lang="en-GB"/>
          </a:p>
        </p:txBody>
      </p:sp>
      <p:grpSp>
        <p:nvGrpSpPr>
          <p:cNvPr id="8" name="Group 7">
            <a:extLst>
              <a:ext uri="{FF2B5EF4-FFF2-40B4-BE49-F238E27FC236}">
                <a16:creationId xmlns:a16="http://schemas.microsoft.com/office/drawing/2014/main" id="{76429CCC-1E62-8EE4-FB44-05C096DB1F9F}"/>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67298A22-5121-607D-8C13-F3BCF717334C}"/>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C2C0C1E3-2D22-9ED8-33C4-1B5BB7B92F74}"/>
                </a:ext>
              </a:extLst>
            </p:cNvPr>
            <p:cNvSpPr/>
            <p:nvPr/>
          </p:nvSpPr>
          <p:spPr>
            <a:xfrm>
              <a:off x="1994400" y="3736800"/>
              <a:ext cx="100800" cy="1008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19EF4185-A689-DDCE-1EB2-E7AAF80AE73A}"/>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1752CBFB-9285-D568-ECB3-F9FCD89417DB}"/>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10" name="Content Placeholder 2">
            <a:extLst>
              <a:ext uri="{FF2B5EF4-FFF2-40B4-BE49-F238E27FC236}">
                <a16:creationId xmlns:a16="http://schemas.microsoft.com/office/drawing/2014/main" id="{78415ED3-7299-76B9-4F42-0931CD1C8409}"/>
              </a:ext>
            </a:extLst>
          </p:cNvPr>
          <p:cNvSpPr>
            <a:spLocks noGrp="1"/>
          </p:cNvSpPr>
          <p:nvPr>
            <p:ph idx="1"/>
          </p:nvPr>
        </p:nvSpPr>
        <p:spPr>
          <a:xfrm>
            <a:off x="401638" y="1244600"/>
            <a:ext cx="4613377" cy="3398838"/>
          </a:xfrm>
        </p:spPr>
        <p:txBody>
          <a:bodyPr/>
          <a:lstStyle/>
          <a:p>
            <a:pPr marL="139700" indent="0">
              <a:buNone/>
            </a:pPr>
            <a:r>
              <a:rPr lang="fr-FR" err="1"/>
              <a:t>During</a:t>
            </a:r>
            <a:r>
              <a:rPr lang="fr-FR"/>
              <a:t> </a:t>
            </a:r>
            <a:r>
              <a:rPr lang="fr-FR" err="1"/>
              <a:t>install</a:t>
            </a:r>
            <a:r>
              <a:rPr lang="fr-FR"/>
              <a:t>, </a:t>
            </a:r>
            <a:r>
              <a:rPr lang="fr-FR" err="1"/>
              <a:t>you</a:t>
            </a:r>
            <a:r>
              <a:rPr lang="fr-FR"/>
              <a:t> can </a:t>
            </a:r>
            <a:r>
              <a:rPr lang="fr-FR" err="1"/>
              <a:t>define</a:t>
            </a:r>
            <a:r>
              <a:rPr lang="fr-FR"/>
              <a:t> a </a:t>
            </a:r>
            <a:r>
              <a:rPr lang="fr-FR" err="1"/>
              <a:t>mirror</a:t>
            </a:r>
            <a:r>
              <a:rPr lang="fr-FR"/>
              <a:t> </a:t>
            </a:r>
            <a:r>
              <a:rPr lang="fr-FR" err="1"/>
              <a:t>registry</a:t>
            </a:r>
            <a:endParaRPr lang="fr-FR"/>
          </a:p>
          <a:p>
            <a:r>
              <a:rPr lang="fr-FR"/>
              <a:t>All images pull </a:t>
            </a:r>
            <a:r>
              <a:rPr lang="fr-FR" err="1"/>
              <a:t>will</a:t>
            </a:r>
            <a:r>
              <a:rPr lang="fr-FR"/>
              <a:t> first use </a:t>
            </a:r>
            <a:r>
              <a:rPr lang="fr-FR" err="1"/>
              <a:t>this</a:t>
            </a:r>
            <a:r>
              <a:rPr lang="fr-FR"/>
              <a:t> alternative </a:t>
            </a:r>
            <a:r>
              <a:rPr lang="fr-FR" err="1"/>
              <a:t>registry</a:t>
            </a:r>
            <a:r>
              <a:rPr lang="fr-FR"/>
              <a:t> </a:t>
            </a:r>
          </a:p>
          <a:p>
            <a:r>
              <a:rPr lang="fr-FR">
                <a:solidFill>
                  <a:schemeClr val="tx1"/>
                </a:solidFill>
              </a:rPr>
              <a:t>If image </a:t>
            </a:r>
            <a:r>
              <a:rPr lang="fr-FR" err="1">
                <a:solidFill>
                  <a:schemeClr val="tx1"/>
                </a:solidFill>
              </a:rPr>
              <a:t>is</a:t>
            </a:r>
            <a:r>
              <a:rPr lang="fr-FR">
                <a:solidFill>
                  <a:schemeClr val="tx1"/>
                </a:solidFill>
              </a:rPr>
              <a:t> not </a:t>
            </a:r>
            <a:r>
              <a:rPr lang="fr-FR" err="1">
                <a:solidFill>
                  <a:schemeClr val="tx1"/>
                </a:solidFill>
              </a:rPr>
              <a:t>found</a:t>
            </a:r>
            <a:r>
              <a:rPr lang="fr-FR">
                <a:solidFill>
                  <a:schemeClr val="tx1"/>
                </a:solidFill>
              </a:rPr>
              <a:t>, the public </a:t>
            </a:r>
            <a:r>
              <a:rPr lang="fr-FR" err="1">
                <a:solidFill>
                  <a:schemeClr val="tx1"/>
                </a:solidFill>
              </a:rPr>
              <a:t>registry</a:t>
            </a:r>
            <a:r>
              <a:rPr lang="fr-FR">
                <a:solidFill>
                  <a:schemeClr val="tx1"/>
                </a:solidFill>
              </a:rPr>
              <a:t> </a:t>
            </a:r>
            <a:r>
              <a:rPr lang="fr-FR" err="1">
                <a:solidFill>
                  <a:schemeClr val="tx1"/>
                </a:solidFill>
              </a:rPr>
              <a:t>will</a:t>
            </a:r>
            <a:r>
              <a:rPr lang="fr-FR">
                <a:solidFill>
                  <a:schemeClr val="tx1"/>
                </a:solidFill>
              </a:rPr>
              <a:t> </a:t>
            </a:r>
            <a:r>
              <a:rPr lang="fr-FR" err="1">
                <a:solidFill>
                  <a:schemeClr val="tx1"/>
                </a:solidFill>
              </a:rPr>
              <a:t>be</a:t>
            </a:r>
            <a:r>
              <a:rPr lang="fr-FR">
                <a:solidFill>
                  <a:schemeClr val="tx1"/>
                </a:solidFill>
              </a:rPr>
              <a:t> </a:t>
            </a:r>
            <a:r>
              <a:rPr lang="fr-FR" err="1">
                <a:solidFill>
                  <a:schemeClr val="tx1"/>
                </a:solidFill>
              </a:rPr>
              <a:t>used</a:t>
            </a:r>
            <a:endParaRPr lang="fr-FR">
              <a:solidFill>
                <a:schemeClr val="tx1"/>
              </a:solidFill>
            </a:endParaRPr>
          </a:p>
        </p:txBody>
      </p:sp>
      <p:cxnSp>
        <p:nvCxnSpPr>
          <p:cNvPr id="11" name="Straight Connector 10">
            <a:extLst>
              <a:ext uri="{FF2B5EF4-FFF2-40B4-BE49-F238E27FC236}">
                <a16:creationId xmlns:a16="http://schemas.microsoft.com/office/drawing/2014/main" id="{9DF75BE2-A75F-489A-FA4E-3339A3BBBCDB}"/>
              </a:ext>
            </a:extLst>
          </p:cNvPr>
          <p:cNvCxnSpPr>
            <a:cxnSpLocks/>
          </p:cNvCxnSpPr>
          <p:nvPr/>
        </p:nvCxnSpPr>
        <p:spPr>
          <a:xfrm>
            <a:off x="5178236" y="1245350"/>
            <a:ext cx="0" cy="110415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8A27B36A-BFE7-9F0D-BAB9-81A9E2D6F7B4}"/>
              </a:ext>
            </a:extLst>
          </p:cNvPr>
          <p:cNvSpPr txBox="1"/>
          <p:nvPr/>
        </p:nvSpPr>
        <p:spPr>
          <a:xfrm>
            <a:off x="5311147" y="1280500"/>
            <a:ext cx="3854540" cy="1015663"/>
          </a:xfrm>
          <a:prstGeom prst="rect">
            <a:avLst/>
          </a:prstGeom>
          <a:noFill/>
        </p:spPr>
        <p:txBody>
          <a:bodyPr wrap="square" rtlCol="0">
            <a:spAutoFit/>
          </a:bodyPr>
          <a:lstStyle/>
          <a:p>
            <a:r>
              <a:rPr lang="en-GB" sz="1200">
                <a:latin typeface="Courier New" panose="02070309020205020404" pitchFamily="49" charset="0"/>
                <a:cs typeface="Courier New" panose="02070309020205020404" pitchFamily="49" charset="0"/>
              </a:rPr>
              <a:t>--registry-mirror-</a:t>
            </a:r>
            <a:r>
              <a:rPr lang="en-GB" sz="1200" err="1">
                <a:latin typeface="Courier New" panose="02070309020205020404" pitchFamily="49" charset="0"/>
                <a:cs typeface="Courier New" panose="02070309020205020404" pitchFamily="49" charset="0"/>
              </a:rPr>
              <a:t>url</a:t>
            </a:r>
            <a:r>
              <a:rPr lang="en-GB" sz="1200">
                <a:latin typeface="Courier New" panose="02070309020205020404" pitchFamily="49" charset="0"/>
                <a:cs typeface="Courier New" panose="02070309020205020404" pitchFamily="49" charset="0"/>
              </a:rPr>
              <a:t> &lt;</a:t>
            </a:r>
            <a:r>
              <a:rPr lang="en-GB" sz="1200" err="1">
                <a:latin typeface="Courier New" panose="02070309020205020404" pitchFamily="49" charset="0"/>
                <a:cs typeface="Courier New" panose="02070309020205020404" pitchFamily="49" charset="0"/>
              </a:rPr>
              <a:t>url</a:t>
            </a:r>
            <a:r>
              <a:rPr lang="en-GB" sz="1200">
                <a:latin typeface="Courier New" panose="02070309020205020404" pitchFamily="49" charset="0"/>
                <a:cs typeface="Courier New" panose="02070309020205020404" pitchFamily="49" charset="0"/>
              </a:rPr>
              <a:t>&gt; </a:t>
            </a:r>
          </a:p>
          <a:p>
            <a:r>
              <a:rPr lang="en-GB" sz="1200">
                <a:solidFill>
                  <a:schemeClr val="dk1"/>
                </a:solidFill>
                <a:latin typeface="Courier New" panose="02070309020205020404" pitchFamily="49" charset="0"/>
                <a:cs typeface="Courier New" panose="02070309020205020404" pitchFamily="49" charset="0"/>
                <a:sym typeface="Montserrat"/>
              </a:rPr>
              <a:t>--registry-mirror-username &lt;name&gt;</a:t>
            </a:r>
          </a:p>
          <a:p>
            <a:r>
              <a:rPr lang="en-GB" sz="1200">
                <a:latin typeface="Courier New" panose="02070309020205020404" pitchFamily="49" charset="0"/>
                <a:cs typeface="Courier New" panose="02070309020205020404" pitchFamily="49" charset="0"/>
              </a:rPr>
              <a:t>--registry-mirror-password &lt;string&gt;</a:t>
            </a:r>
          </a:p>
          <a:p>
            <a:r>
              <a:rPr lang="en-GB" sz="1200">
                <a:solidFill>
                  <a:schemeClr val="dk1"/>
                </a:solidFill>
                <a:latin typeface="Courier New" panose="02070309020205020404" pitchFamily="49" charset="0"/>
                <a:cs typeface="Courier New" panose="02070309020205020404" pitchFamily="49" charset="0"/>
                <a:sym typeface="Montserrat"/>
              </a:rPr>
              <a:t>--registry-</a:t>
            </a:r>
            <a:r>
              <a:rPr lang="en-GB" sz="1200" err="1">
                <a:solidFill>
                  <a:schemeClr val="dk1"/>
                </a:solidFill>
                <a:latin typeface="Courier New" panose="02070309020205020404" pitchFamily="49" charset="0"/>
                <a:cs typeface="Courier New" panose="02070309020205020404" pitchFamily="49" charset="0"/>
                <a:sym typeface="Montserrat"/>
              </a:rPr>
              <a:t>cacert</a:t>
            </a:r>
            <a:r>
              <a:rPr lang="en-GB" sz="1200">
                <a:solidFill>
                  <a:schemeClr val="dk1"/>
                </a:solidFill>
                <a:latin typeface="Courier New" panose="02070309020205020404" pitchFamily="49" charset="0"/>
                <a:cs typeface="Courier New" panose="02070309020205020404" pitchFamily="49" charset="0"/>
                <a:sym typeface="Montserrat"/>
              </a:rPr>
              <a:t> &lt;file&gt;</a:t>
            </a:r>
          </a:p>
          <a:p>
            <a:r>
              <a:rPr lang="en-GB" sz="1200">
                <a:solidFill>
                  <a:schemeClr val="dk1"/>
                </a:solidFill>
                <a:latin typeface="Courier New" panose="02070309020205020404" pitchFamily="49" charset="0"/>
                <a:cs typeface="Courier New" panose="02070309020205020404" pitchFamily="49" charset="0"/>
                <a:sym typeface="Montserrat"/>
              </a:rPr>
              <a:t>--registry-mirror-</a:t>
            </a:r>
            <a:r>
              <a:rPr lang="en-GB" sz="1200" err="1">
                <a:solidFill>
                  <a:schemeClr val="dk1"/>
                </a:solidFill>
                <a:latin typeface="Courier New" panose="02070309020205020404" pitchFamily="49" charset="0"/>
                <a:cs typeface="Courier New" panose="02070309020205020404" pitchFamily="49" charset="0"/>
                <a:sym typeface="Montserrat"/>
              </a:rPr>
              <a:t>cacert</a:t>
            </a:r>
            <a:r>
              <a:rPr lang="en-GB" sz="1200">
                <a:solidFill>
                  <a:schemeClr val="dk1"/>
                </a:solidFill>
                <a:latin typeface="Courier New" panose="02070309020205020404" pitchFamily="49" charset="0"/>
                <a:cs typeface="Courier New" panose="02070309020205020404" pitchFamily="49" charset="0"/>
                <a:sym typeface="Montserrat"/>
              </a:rPr>
              <a:t> &lt;file&gt; </a:t>
            </a:r>
          </a:p>
        </p:txBody>
      </p:sp>
      <p:sp>
        <p:nvSpPr>
          <p:cNvPr id="9" name="Title 1">
            <a:extLst>
              <a:ext uri="{FF2B5EF4-FFF2-40B4-BE49-F238E27FC236}">
                <a16:creationId xmlns:a16="http://schemas.microsoft.com/office/drawing/2014/main" id="{25AFE6FD-7F9A-841E-2162-74A1E615EAFD}"/>
              </a:ext>
            </a:extLst>
          </p:cNvPr>
          <p:cNvSpPr txBox="1">
            <a:spLocks/>
          </p:cNvSpPr>
          <p:nvPr/>
        </p:nvSpPr>
        <p:spPr>
          <a:xfrm>
            <a:off x="550491" y="3123575"/>
            <a:ext cx="8321400" cy="60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6"/>
              </a:buClr>
              <a:buSzPts val="2800"/>
              <a:buFont typeface="Montserrat ExtraLight"/>
              <a:buNone/>
              <a:defRPr sz="2800" b="0" i="0" u="none" strike="noStrike" cap="none">
                <a:solidFill>
                  <a:schemeClr val="accent6"/>
                </a:solidFill>
                <a:latin typeface="Montserrat ExtraLight"/>
                <a:ea typeface="Montserrat ExtraLight"/>
                <a:cs typeface="Montserrat ExtraLight"/>
                <a:sym typeface="Montserrat ExtraLight"/>
              </a:defRPr>
            </a:lvl1pPr>
            <a:lvl2pPr marR="0" lvl="1"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2pPr>
            <a:lvl3pPr marR="0" lvl="2"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3pPr>
            <a:lvl4pPr marR="0" lvl="3"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4pPr>
            <a:lvl5pPr marR="0" lvl="4"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5pPr>
            <a:lvl6pPr marR="0" lvl="5"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6pPr>
            <a:lvl7pPr marR="0" lvl="6"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7pPr>
            <a:lvl8pPr marR="0" lvl="7"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8pPr>
            <a:lvl9pPr marR="0" lvl="8"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9pPr>
          </a:lstStyle>
          <a:p>
            <a:r>
              <a:rPr lang="fr-FR" err="1"/>
              <a:t>Private</a:t>
            </a:r>
            <a:r>
              <a:rPr lang="fr-FR"/>
              <a:t> </a:t>
            </a:r>
            <a:r>
              <a:rPr lang="fr-FR" err="1"/>
              <a:t>registry</a:t>
            </a:r>
            <a:endParaRPr lang="en-GB"/>
          </a:p>
        </p:txBody>
      </p:sp>
      <p:grpSp>
        <p:nvGrpSpPr>
          <p:cNvPr id="14" name="Group 13">
            <a:extLst>
              <a:ext uri="{FF2B5EF4-FFF2-40B4-BE49-F238E27FC236}">
                <a16:creationId xmlns:a16="http://schemas.microsoft.com/office/drawing/2014/main" id="{9F082BAF-5C1A-F5B9-E656-01079A0B09C0}"/>
              </a:ext>
            </a:extLst>
          </p:cNvPr>
          <p:cNvGrpSpPr/>
          <p:nvPr/>
        </p:nvGrpSpPr>
        <p:grpSpPr>
          <a:xfrm>
            <a:off x="7307580" y="2849612"/>
            <a:ext cx="1713600" cy="741600"/>
            <a:chOff x="1828800" y="3643200"/>
            <a:chExt cx="1713600" cy="741600"/>
          </a:xfrm>
        </p:grpSpPr>
        <p:sp>
          <p:nvSpPr>
            <p:cNvPr id="15" name="Rectangle: Rounded Corners 14">
              <a:extLst>
                <a:ext uri="{FF2B5EF4-FFF2-40B4-BE49-F238E27FC236}">
                  <a16:creationId xmlns:a16="http://schemas.microsoft.com/office/drawing/2014/main" id="{B8946BAA-4725-0F4E-AB9E-2B6740A443AE}"/>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17" name="Oval 16">
              <a:extLst>
                <a:ext uri="{FF2B5EF4-FFF2-40B4-BE49-F238E27FC236}">
                  <a16:creationId xmlns:a16="http://schemas.microsoft.com/office/drawing/2014/main" id="{E5ED38CA-954B-67BB-405F-B6AE09B60F1D}"/>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C36DD5A-059F-84E7-2DAA-E8C186E7F758}"/>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F46BA334-FDF6-ED7F-1A25-CBE5EA81A10E}"/>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20" name="Content Placeholder 2">
            <a:extLst>
              <a:ext uri="{FF2B5EF4-FFF2-40B4-BE49-F238E27FC236}">
                <a16:creationId xmlns:a16="http://schemas.microsoft.com/office/drawing/2014/main" id="{7CFD3B0C-0955-9A17-C4C5-DB11F86D9FEC}"/>
              </a:ext>
            </a:extLst>
          </p:cNvPr>
          <p:cNvSpPr txBox="1">
            <a:spLocks/>
          </p:cNvSpPr>
          <p:nvPr/>
        </p:nvSpPr>
        <p:spPr>
          <a:xfrm>
            <a:off x="401638" y="3964962"/>
            <a:ext cx="4613375" cy="11041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04800" algn="l" rtl="0" eaLnBrk="1" hangingPunct="1">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rtl="0" eaLnBrk="1" hangingPunct="1">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rtl="0" eaLnBrk="1" hangingPunct="1">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39700" indent="0">
              <a:buNone/>
            </a:pPr>
            <a:r>
              <a:rPr lang="fr-FR" err="1"/>
              <a:t>Specify</a:t>
            </a:r>
            <a:r>
              <a:rPr lang="fr-FR"/>
              <a:t> </a:t>
            </a:r>
            <a:r>
              <a:rPr lang="fr-FR" err="1"/>
              <a:t>accounts</a:t>
            </a:r>
            <a:r>
              <a:rPr lang="fr-FR"/>
              <a:t> / </a:t>
            </a:r>
            <a:r>
              <a:rPr lang="fr-FR" err="1"/>
              <a:t>certificate</a:t>
            </a:r>
            <a:r>
              <a:rPr lang="fr-FR"/>
              <a:t> for </a:t>
            </a:r>
            <a:r>
              <a:rPr lang="fr-FR" err="1"/>
              <a:t>your</a:t>
            </a:r>
            <a:r>
              <a:rPr lang="fr-FR"/>
              <a:t> </a:t>
            </a:r>
            <a:r>
              <a:rPr lang="fr-FR" err="1"/>
              <a:t>internal</a:t>
            </a:r>
            <a:r>
              <a:rPr lang="fr-FR"/>
              <a:t> </a:t>
            </a:r>
            <a:r>
              <a:rPr lang="fr-FR" err="1"/>
              <a:t>registry</a:t>
            </a:r>
            <a:endParaRPr lang="fr-FR"/>
          </a:p>
        </p:txBody>
      </p:sp>
      <p:cxnSp>
        <p:nvCxnSpPr>
          <p:cNvPr id="21" name="Straight Connector 20">
            <a:extLst>
              <a:ext uri="{FF2B5EF4-FFF2-40B4-BE49-F238E27FC236}">
                <a16:creationId xmlns:a16="http://schemas.microsoft.com/office/drawing/2014/main" id="{103F6B38-AD22-8658-EA3A-E016EFAC5C76}"/>
              </a:ext>
            </a:extLst>
          </p:cNvPr>
          <p:cNvCxnSpPr>
            <a:cxnSpLocks/>
          </p:cNvCxnSpPr>
          <p:nvPr/>
        </p:nvCxnSpPr>
        <p:spPr>
          <a:xfrm>
            <a:off x="5178236" y="3965712"/>
            <a:ext cx="0" cy="110415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22" name="TextBox 21">
            <a:extLst>
              <a:ext uri="{FF2B5EF4-FFF2-40B4-BE49-F238E27FC236}">
                <a16:creationId xmlns:a16="http://schemas.microsoft.com/office/drawing/2014/main" id="{73F78FB0-6EFE-48CA-F6F6-B7457DD8EB38}"/>
              </a:ext>
            </a:extLst>
          </p:cNvPr>
          <p:cNvSpPr txBox="1"/>
          <p:nvPr/>
        </p:nvSpPr>
        <p:spPr>
          <a:xfrm>
            <a:off x="5311147" y="4000862"/>
            <a:ext cx="3854540" cy="646331"/>
          </a:xfrm>
          <a:prstGeom prst="rect">
            <a:avLst/>
          </a:prstGeom>
          <a:noFill/>
        </p:spPr>
        <p:txBody>
          <a:bodyPr wrap="square" rtlCol="0">
            <a:spAutoFit/>
          </a:bodyPr>
          <a:lstStyle/>
          <a:p>
            <a:r>
              <a:rPr lang="en-GB" sz="1200">
                <a:latin typeface="Courier New" panose="02070309020205020404" pitchFamily="49" charset="0"/>
                <a:cs typeface="Courier New" panose="02070309020205020404" pitchFamily="49" charset="0"/>
              </a:rPr>
              <a:t>--registry-password &lt;string&gt;</a:t>
            </a:r>
          </a:p>
          <a:p>
            <a:r>
              <a:rPr lang="en-GB" sz="1200">
                <a:latin typeface="Courier New" panose="02070309020205020404" pitchFamily="49" charset="0"/>
                <a:cs typeface="Courier New" panose="02070309020205020404" pitchFamily="49" charset="0"/>
              </a:rPr>
              <a:t>--registry-</a:t>
            </a:r>
            <a:r>
              <a:rPr lang="en-GB" sz="1200" err="1">
                <a:latin typeface="Courier New" panose="02070309020205020404" pitchFamily="49" charset="0"/>
                <a:cs typeface="Courier New" panose="02070309020205020404" pitchFamily="49" charset="0"/>
              </a:rPr>
              <a:t>url</a:t>
            </a:r>
            <a:r>
              <a:rPr lang="en-GB" sz="1200">
                <a:latin typeface="Courier New" panose="02070309020205020404" pitchFamily="49" charset="0"/>
                <a:cs typeface="Courier New" panose="02070309020205020404" pitchFamily="49" charset="0"/>
              </a:rPr>
              <a:t> &lt;</a:t>
            </a:r>
            <a:r>
              <a:rPr lang="en-GB" sz="1200" err="1">
                <a:latin typeface="Courier New" panose="02070309020205020404" pitchFamily="49" charset="0"/>
                <a:cs typeface="Courier New" panose="02070309020205020404" pitchFamily="49" charset="0"/>
              </a:rPr>
              <a:t>url</a:t>
            </a:r>
            <a:r>
              <a:rPr lang="en-GB" sz="1200">
                <a:latin typeface="Courier New" panose="02070309020205020404" pitchFamily="49" charset="0"/>
                <a:cs typeface="Courier New" panose="02070309020205020404" pitchFamily="49" charset="0"/>
              </a:rPr>
              <a:t>&gt;  </a:t>
            </a:r>
          </a:p>
          <a:p>
            <a:r>
              <a:rPr lang="en-GB" sz="1200">
                <a:latin typeface="Courier New" panose="02070309020205020404" pitchFamily="49" charset="0"/>
                <a:cs typeface="Courier New" panose="02070309020205020404" pitchFamily="49" charset="0"/>
              </a:rPr>
              <a:t>--registry-username &lt;string&gt; </a:t>
            </a:r>
          </a:p>
        </p:txBody>
      </p:sp>
      <p:grpSp>
        <p:nvGrpSpPr>
          <p:cNvPr id="16" name="Group 15">
            <a:extLst>
              <a:ext uri="{FF2B5EF4-FFF2-40B4-BE49-F238E27FC236}">
                <a16:creationId xmlns:a16="http://schemas.microsoft.com/office/drawing/2014/main" id="{0D42830C-1DF9-86A3-6139-E651ACFDB590}"/>
              </a:ext>
            </a:extLst>
          </p:cNvPr>
          <p:cNvGrpSpPr/>
          <p:nvPr/>
        </p:nvGrpSpPr>
        <p:grpSpPr>
          <a:xfrm>
            <a:off x="521054" y="4853712"/>
            <a:ext cx="3083464" cy="215444"/>
            <a:chOff x="521054" y="4853712"/>
            <a:chExt cx="3083464" cy="215444"/>
          </a:xfrm>
        </p:grpSpPr>
        <p:sp>
          <p:nvSpPr>
            <p:cNvPr id="23" name="Arrow: Pentagon 22">
              <a:extLst>
                <a:ext uri="{FF2B5EF4-FFF2-40B4-BE49-F238E27FC236}">
                  <a16:creationId xmlns:a16="http://schemas.microsoft.com/office/drawing/2014/main" id="{0C4B4C91-C820-89BC-6E54-7DF8E259A06A}"/>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24" name="Arrow: Pentagon 23">
              <a:extLst>
                <a:ext uri="{FF2B5EF4-FFF2-40B4-BE49-F238E27FC236}">
                  <a16:creationId xmlns:a16="http://schemas.microsoft.com/office/drawing/2014/main" id="{D05F249C-8F2C-F487-10BB-3B56356532D8}"/>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25" name="TextBox 24">
              <a:extLst>
                <a:ext uri="{FF2B5EF4-FFF2-40B4-BE49-F238E27FC236}">
                  <a16:creationId xmlns:a16="http://schemas.microsoft.com/office/drawing/2014/main" id="{C0CE84BC-4FE4-E651-933D-F0BECBE64A17}"/>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26" name="TextBox 25">
              <a:extLst>
                <a:ext uri="{FF2B5EF4-FFF2-40B4-BE49-F238E27FC236}">
                  <a16:creationId xmlns:a16="http://schemas.microsoft.com/office/drawing/2014/main" id="{5CDBF3BA-FA41-7D48-A638-521EBA40F637}"/>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27" name="Arrow: Pentagon 26">
            <a:extLst>
              <a:ext uri="{FF2B5EF4-FFF2-40B4-BE49-F238E27FC236}">
                <a16:creationId xmlns:a16="http://schemas.microsoft.com/office/drawing/2014/main" id="{AAA7BDC7-EFFB-B0C2-EFA6-1544574E7BF1}"/>
              </a:ext>
            </a:extLst>
          </p:cNvPr>
          <p:cNvSpPr/>
          <p:nvPr/>
        </p:nvSpPr>
        <p:spPr>
          <a:xfrm>
            <a:off x="96207" y="3267211"/>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28" name="Arrow: Pentagon 27">
            <a:extLst>
              <a:ext uri="{FF2B5EF4-FFF2-40B4-BE49-F238E27FC236}">
                <a16:creationId xmlns:a16="http://schemas.microsoft.com/office/drawing/2014/main" id="{71D5AD21-0BD1-0715-B143-0C5CC510E7D2}"/>
              </a:ext>
            </a:extLst>
          </p:cNvPr>
          <p:cNvSpPr/>
          <p:nvPr/>
        </p:nvSpPr>
        <p:spPr>
          <a:xfrm>
            <a:off x="92620" y="54765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Tree>
    <p:extLst>
      <p:ext uri="{BB962C8B-B14F-4D97-AF65-F5344CB8AC3E}">
        <p14:creationId xmlns:p14="http://schemas.microsoft.com/office/powerpoint/2010/main" val="417200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917A2-DB1B-10F3-313F-DECA68163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7D9E29-BEA4-3580-4E6E-378914F00C76}"/>
              </a:ext>
            </a:extLst>
          </p:cNvPr>
          <p:cNvSpPr>
            <a:spLocks noGrp="1"/>
          </p:cNvSpPr>
          <p:nvPr>
            <p:ph type="title"/>
          </p:nvPr>
        </p:nvSpPr>
        <p:spPr>
          <a:xfrm>
            <a:off x="521054" y="407950"/>
            <a:ext cx="8321400" cy="601800"/>
          </a:xfrm>
        </p:spPr>
        <p:txBody>
          <a:bodyPr/>
          <a:lstStyle/>
          <a:p>
            <a:r>
              <a:rPr lang="fr-FR"/>
              <a:t>SSH</a:t>
            </a:r>
            <a:endParaRPr lang="en-GB"/>
          </a:p>
        </p:txBody>
      </p:sp>
      <p:grpSp>
        <p:nvGrpSpPr>
          <p:cNvPr id="8" name="Group 7">
            <a:extLst>
              <a:ext uri="{FF2B5EF4-FFF2-40B4-BE49-F238E27FC236}">
                <a16:creationId xmlns:a16="http://schemas.microsoft.com/office/drawing/2014/main" id="{FCF90E6C-99EB-BB63-F953-863FE9AA99F3}"/>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935C441C-349E-D948-47F3-6573FC0CB137}"/>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57B59B96-720B-F424-D5AC-B8D562493079}"/>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C109B50-9288-BB70-71F3-A32843E746BF}"/>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53DA3B9-6C39-9332-617F-8A0AF4582CAB}"/>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cxnSp>
        <p:nvCxnSpPr>
          <p:cNvPr id="11" name="Straight Connector 10">
            <a:extLst>
              <a:ext uri="{FF2B5EF4-FFF2-40B4-BE49-F238E27FC236}">
                <a16:creationId xmlns:a16="http://schemas.microsoft.com/office/drawing/2014/main" id="{4D4EA6EC-4BF4-0261-890A-C6D2B978C90E}"/>
              </a:ext>
            </a:extLst>
          </p:cNvPr>
          <p:cNvCxnSpPr>
            <a:cxnSpLocks/>
          </p:cNvCxnSpPr>
          <p:nvPr/>
        </p:nvCxnSpPr>
        <p:spPr>
          <a:xfrm>
            <a:off x="5178236" y="1245350"/>
            <a:ext cx="0" cy="110415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751934CD-3099-6BE0-9E86-80D24D70484A}"/>
              </a:ext>
            </a:extLst>
          </p:cNvPr>
          <p:cNvSpPr txBox="1"/>
          <p:nvPr/>
        </p:nvSpPr>
        <p:spPr>
          <a:xfrm>
            <a:off x="5311147" y="1280500"/>
            <a:ext cx="3854540" cy="646331"/>
          </a:xfrm>
          <a:prstGeom prst="rect">
            <a:avLst/>
          </a:prstGeom>
          <a:noFill/>
        </p:spPr>
        <p:txBody>
          <a:bodyPr wrap="square" rtlCol="0">
            <a:spAutoFit/>
          </a:bodyPr>
          <a:lstStyle/>
          <a:p>
            <a:r>
              <a:rPr lang="en-GB" sz="1200">
                <a:latin typeface="Courier New" panose="02070309020205020404" pitchFamily="49" charset="0"/>
                <a:cs typeface="Courier New" panose="02070309020205020404" pitchFamily="49" charset="0"/>
              </a:rPr>
              <a:t>--ssh-username &lt;name&gt; </a:t>
            </a:r>
            <a:endParaRPr lang="en-GB" sz="1200">
              <a:solidFill>
                <a:schemeClr val="dk1"/>
              </a:solidFill>
              <a:latin typeface="Courier New" panose="02070309020205020404" pitchFamily="49" charset="0"/>
              <a:cs typeface="Courier New" panose="02070309020205020404" pitchFamily="49" charset="0"/>
              <a:sym typeface="Montserrat"/>
            </a:endParaRPr>
          </a:p>
          <a:p>
            <a:r>
              <a:rPr lang="en-GB" sz="1200">
                <a:solidFill>
                  <a:schemeClr val="dk1"/>
                </a:solidFill>
                <a:latin typeface="Courier New" panose="02070309020205020404" pitchFamily="49" charset="0"/>
                <a:cs typeface="Courier New" panose="02070309020205020404" pitchFamily="49" charset="0"/>
                <a:sym typeface="Montserrat"/>
              </a:rPr>
              <a:t>--ssh-public-key-file &lt;file&gt;</a:t>
            </a:r>
          </a:p>
          <a:p>
            <a:endParaRPr lang="en-GB" sz="1200">
              <a:solidFill>
                <a:schemeClr val="dk1"/>
              </a:solidFill>
              <a:latin typeface="Courier New" panose="02070309020205020404" pitchFamily="49" charset="0"/>
              <a:cs typeface="Courier New" panose="02070309020205020404" pitchFamily="49" charset="0"/>
              <a:sym typeface="Montserrat"/>
            </a:endParaRPr>
          </a:p>
        </p:txBody>
      </p:sp>
      <p:sp>
        <p:nvSpPr>
          <p:cNvPr id="20" name="Content Placeholder 2">
            <a:extLst>
              <a:ext uri="{FF2B5EF4-FFF2-40B4-BE49-F238E27FC236}">
                <a16:creationId xmlns:a16="http://schemas.microsoft.com/office/drawing/2014/main" id="{B41650AD-1860-C3E6-020D-5AA0B8064264}"/>
              </a:ext>
            </a:extLst>
          </p:cNvPr>
          <p:cNvSpPr txBox="1">
            <a:spLocks/>
          </p:cNvSpPr>
          <p:nvPr/>
        </p:nvSpPr>
        <p:spPr>
          <a:xfrm>
            <a:off x="403649" y="1143923"/>
            <a:ext cx="4386865" cy="11041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04800" algn="l" rtl="0" eaLnBrk="1" hangingPunct="1">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rtl="0" eaLnBrk="1" hangingPunct="1">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rtl="0" eaLnBrk="1" hangingPunct="1">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r>
              <a:rPr lang="fr-FR"/>
              <a:t>You can </a:t>
            </a:r>
            <a:r>
              <a:rPr lang="fr-FR" err="1"/>
              <a:t>pass</a:t>
            </a:r>
            <a:r>
              <a:rPr lang="fr-FR"/>
              <a:t> a key at </a:t>
            </a:r>
            <a:r>
              <a:rPr lang="fr-FR" err="1"/>
              <a:t>install</a:t>
            </a:r>
            <a:r>
              <a:rPr lang="fr-FR"/>
              <a:t> time</a:t>
            </a:r>
            <a:br>
              <a:rPr lang="fr-FR"/>
            </a:br>
            <a:endParaRPr lang="fr-FR"/>
          </a:p>
          <a:p>
            <a:r>
              <a:rPr lang="fr-FR" err="1"/>
              <a:t>Allow</a:t>
            </a:r>
            <a:r>
              <a:rPr lang="fr-FR"/>
              <a:t> </a:t>
            </a:r>
            <a:r>
              <a:rPr lang="fr-FR" err="1"/>
              <a:t>ssh</a:t>
            </a:r>
            <a:r>
              <a:rPr lang="fr-FR"/>
              <a:t> </a:t>
            </a:r>
            <a:r>
              <a:rPr lang="fr-FR" err="1"/>
              <a:t>access</a:t>
            </a:r>
            <a:r>
              <a:rPr lang="fr-FR"/>
              <a:t> to the NKP </a:t>
            </a:r>
            <a:r>
              <a:rPr lang="fr-FR" err="1"/>
              <a:t>nodes</a:t>
            </a:r>
            <a:r>
              <a:rPr lang="fr-FR"/>
              <a:t>, </a:t>
            </a:r>
            <a:r>
              <a:rPr lang="fr-FR" err="1"/>
              <a:t>mainly</a:t>
            </a:r>
            <a:r>
              <a:rPr lang="fr-FR"/>
              <a:t> for troubleshooting </a:t>
            </a:r>
            <a:r>
              <a:rPr lang="fr-FR" err="1"/>
              <a:t>purpose</a:t>
            </a:r>
            <a:br>
              <a:rPr lang="fr-FR"/>
            </a:br>
            <a:endParaRPr lang="fr-FR"/>
          </a:p>
          <a:p>
            <a:r>
              <a:rPr lang="fr-FR"/>
              <a:t>Be </a:t>
            </a:r>
            <a:r>
              <a:rPr lang="fr-FR" err="1"/>
              <a:t>careful</a:t>
            </a:r>
            <a:r>
              <a:rPr lang="fr-FR"/>
              <a:t> about </a:t>
            </a:r>
            <a:r>
              <a:rPr lang="fr-FR" err="1"/>
              <a:t>security</a:t>
            </a:r>
            <a:r>
              <a:rPr lang="fr-FR"/>
              <a:t> impact (single key, rotation , </a:t>
            </a:r>
            <a:r>
              <a:rPr lang="fr-FR" err="1"/>
              <a:t>revokation</a:t>
            </a:r>
            <a:r>
              <a:rPr lang="fr-FR"/>
              <a:t> ….)</a:t>
            </a:r>
          </a:p>
          <a:p>
            <a:endParaRPr lang="fr-FR"/>
          </a:p>
        </p:txBody>
      </p:sp>
      <p:grpSp>
        <p:nvGrpSpPr>
          <p:cNvPr id="9" name="Group 8">
            <a:extLst>
              <a:ext uri="{FF2B5EF4-FFF2-40B4-BE49-F238E27FC236}">
                <a16:creationId xmlns:a16="http://schemas.microsoft.com/office/drawing/2014/main" id="{04B9F52F-698F-FA00-6600-BFF3ACA86661}"/>
              </a:ext>
            </a:extLst>
          </p:cNvPr>
          <p:cNvGrpSpPr/>
          <p:nvPr/>
        </p:nvGrpSpPr>
        <p:grpSpPr>
          <a:xfrm>
            <a:off x="521054" y="4853712"/>
            <a:ext cx="3083464" cy="215444"/>
            <a:chOff x="521054" y="4853712"/>
            <a:chExt cx="3083464" cy="215444"/>
          </a:xfrm>
        </p:grpSpPr>
        <p:sp>
          <p:nvSpPr>
            <p:cNvPr id="10" name="Arrow: Pentagon 9">
              <a:extLst>
                <a:ext uri="{FF2B5EF4-FFF2-40B4-BE49-F238E27FC236}">
                  <a16:creationId xmlns:a16="http://schemas.microsoft.com/office/drawing/2014/main" id="{2FB9F8C2-1DF7-8165-D1E0-AE9B711A1AFD}"/>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3" name="Arrow: Pentagon 12">
              <a:extLst>
                <a:ext uri="{FF2B5EF4-FFF2-40B4-BE49-F238E27FC236}">
                  <a16:creationId xmlns:a16="http://schemas.microsoft.com/office/drawing/2014/main" id="{C9188591-859E-DCD8-7A06-AD967C4B9916}"/>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4" name="TextBox 13">
              <a:extLst>
                <a:ext uri="{FF2B5EF4-FFF2-40B4-BE49-F238E27FC236}">
                  <a16:creationId xmlns:a16="http://schemas.microsoft.com/office/drawing/2014/main" id="{E569D782-E25D-7265-1A87-E025E47C09BF}"/>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5" name="TextBox 14">
              <a:extLst>
                <a:ext uri="{FF2B5EF4-FFF2-40B4-BE49-F238E27FC236}">
                  <a16:creationId xmlns:a16="http://schemas.microsoft.com/office/drawing/2014/main" id="{33E73F1A-B78C-4097-BD53-314BDA59732F}"/>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16" name="Arrow: Pentagon 15">
            <a:extLst>
              <a:ext uri="{FF2B5EF4-FFF2-40B4-BE49-F238E27FC236}">
                <a16:creationId xmlns:a16="http://schemas.microsoft.com/office/drawing/2014/main" id="{E0EF6D9A-55DA-374D-22A2-53D76E9A35C5}"/>
              </a:ext>
            </a:extLst>
          </p:cNvPr>
          <p:cNvSpPr/>
          <p:nvPr/>
        </p:nvSpPr>
        <p:spPr>
          <a:xfrm>
            <a:off x="62535" y="546850"/>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Tree>
    <p:extLst>
      <p:ext uri="{BB962C8B-B14F-4D97-AF65-F5344CB8AC3E}">
        <p14:creationId xmlns:p14="http://schemas.microsoft.com/office/powerpoint/2010/main" val="367239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917A2-DB1B-10F3-313F-DECA68163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7D9E29-BEA4-3580-4E6E-378914F00C76}"/>
              </a:ext>
            </a:extLst>
          </p:cNvPr>
          <p:cNvSpPr>
            <a:spLocks noGrp="1"/>
          </p:cNvSpPr>
          <p:nvPr>
            <p:ph type="title"/>
          </p:nvPr>
        </p:nvSpPr>
        <p:spPr>
          <a:xfrm>
            <a:off x="521054" y="362650"/>
            <a:ext cx="8321400" cy="601800"/>
          </a:xfrm>
        </p:spPr>
        <p:txBody>
          <a:bodyPr/>
          <a:lstStyle/>
          <a:p>
            <a:r>
              <a:rPr lang="fr-FR" err="1"/>
              <a:t>Proxies</a:t>
            </a:r>
            <a:endParaRPr lang="en-GB"/>
          </a:p>
        </p:txBody>
      </p:sp>
      <p:grpSp>
        <p:nvGrpSpPr>
          <p:cNvPr id="8" name="Group 7">
            <a:extLst>
              <a:ext uri="{FF2B5EF4-FFF2-40B4-BE49-F238E27FC236}">
                <a16:creationId xmlns:a16="http://schemas.microsoft.com/office/drawing/2014/main" id="{FCF90E6C-99EB-BB63-F953-863FE9AA99F3}"/>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935C441C-349E-D948-47F3-6573FC0CB137}"/>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57B59B96-720B-F424-D5AC-B8D562493079}"/>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C109B50-9288-BB70-71F3-A32843E746BF}"/>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53DA3B9-6C39-9332-617F-8A0AF4582CAB}"/>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cxnSp>
        <p:nvCxnSpPr>
          <p:cNvPr id="11" name="Straight Connector 10">
            <a:extLst>
              <a:ext uri="{FF2B5EF4-FFF2-40B4-BE49-F238E27FC236}">
                <a16:creationId xmlns:a16="http://schemas.microsoft.com/office/drawing/2014/main" id="{4D4EA6EC-4BF4-0261-890A-C6D2B978C90E}"/>
              </a:ext>
            </a:extLst>
          </p:cNvPr>
          <p:cNvCxnSpPr>
            <a:cxnSpLocks/>
          </p:cNvCxnSpPr>
          <p:nvPr/>
        </p:nvCxnSpPr>
        <p:spPr>
          <a:xfrm>
            <a:off x="5178236" y="1245350"/>
            <a:ext cx="0" cy="347270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751934CD-3099-6BE0-9E86-80D24D70484A}"/>
              </a:ext>
            </a:extLst>
          </p:cNvPr>
          <p:cNvSpPr txBox="1"/>
          <p:nvPr/>
        </p:nvSpPr>
        <p:spPr>
          <a:xfrm>
            <a:off x="5311147" y="1280500"/>
            <a:ext cx="3854540" cy="830997"/>
          </a:xfrm>
          <a:prstGeom prst="rect">
            <a:avLst/>
          </a:prstGeom>
          <a:noFill/>
        </p:spPr>
        <p:txBody>
          <a:bodyPr wrap="square" rtlCol="0">
            <a:spAutoFit/>
          </a:bodyPr>
          <a:lstStyle/>
          <a:p>
            <a:r>
              <a:rPr lang="en-GB" sz="1200">
                <a:latin typeface="Courier New" panose="02070309020205020404" pitchFamily="49" charset="0"/>
                <a:cs typeface="Courier New" panose="02070309020205020404" pitchFamily="49" charset="0"/>
              </a:rPr>
              <a:t>--http-proxy &lt;proxies list&gt; </a:t>
            </a:r>
            <a:endParaRPr lang="en-GB" sz="1200">
              <a:solidFill>
                <a:schemeClr val="dk1"/>
              </a:solidFill>
              <a:latin typeface="Courier New" panose="02070309020205020404" pitchFamily="49" charset="0"/>
              <a:cs typeface="Courier New" panose="02070309020205020404" pitchFamily="49" charset="0"/>
              <a:sym typeface="Montserrat"/>
            </a:endParaRPr>
          </a:p>
          <a:p>
            <a:r>
              <a:rPr lang="en-GB" sz="1200">
                <a:latin typeface="Courier New" panose="02070309020205020404" pitchFamily="49" charset="0"/>
                <a:cs typeface="Courier New" panose="02070309020205020404" pitchFamily="49" charset="0"/>
              </a:rPr>
              <a:t>--https-proxy &lt;proxies list&gt;</a:t>
            </a:r>
          </a:p>
          <a:p>
            <a:r>
              <a:rPr lang="en-GB" sz="1200">
                <a:solidFill>
                  <a:schemeClr val="dk1"/>
                </a:solidFill>
                <a:latin typeface="Courier New" panose="02070309020205020404" pitchFamily="49" charset="0"/>
                <a:cs typeface="Courier New" panose="02070309020205020404" pitchFamily="49" charset="0"/>
                <a:sym typeface="Montserrat"/>
              </a:rPr>
              <a:t>--no-proxy &lt;list of target without proxy usage&gt;</a:t>
            </a:r>
          </a:p>
        </p:txBody>
      </p:sp>
      <p:sp>
        <p:nvSpPr>
          <p:cNvPr id="20" name="Content Placeholder 2">
            <a:extLst>
              <a:ext uri="{FF2B5EF4-FFF2-40B4-BE49-F238E27FC236}">
                <a16:creationId xmlns:a16="http://schemas.microsoft.com/office/drawing/2014/main" id="{B41650AD-1860-C3E6-020D-5AA0B8064264}"/>
              </a:ext>
            </a:extLst>
          </p:cNvPr>
          <p:cNvSpPr txBox="1">
            <a:spLocks/>
          </p:cNvSpPr>
          <p:nvPr/>
        </p:nvSpPr>
        <p:spPr>
          <a:xfrm>
            <a:off x="403650" y="1143922"/>
            <a:ext cx="4320750" cy="35741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04800" algn="l" rtl="0" eaLnBrk="1" hangingPunct="1">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rtl="0" eaLnBrk="1" hangingPunct="1">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rtl="0" eaLnBrk="1" hangingPunct="1">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r>
              <a:rPr lang="fr-FR"/>
              <a:t>NKP </a:t>
            </a:r>
            <a:r>
              <a:rPr lang="fr-FR" err="1"/>
              <a:t>install</a:t>
            </a:r>
            <a:r>
              <a:rPr lang="fr-FR"/>
              <a:t> </a:t>
            </a:r>
            <a:r>
              <a:rPr lang="fr-FR" err="1"/>
              <a:t>requires</a:t>
            </a:r>
            <a:r>
              <a:rPr lang="fr-FR"/>
              <a:t> </a:t>
            </a:r>
            <a:r>
              <a:rPr lang="fr-FR" err="1"/>
              <a:t>registries</a:t>
            </a:r>
            <a:r>
              <a:rPr lang="fr-FR"/>
              <a:t> to </a:t>
            </a:r>
            <a:r>
              <a:rPr lang="fr-FR" err="1"/>
              <a:t>get</a:t>
            </a:r>
            <a:r>
              <a:rPr lang="fr-FR"/>
              <a:t> components for : </a:t>
            </a:r>
          </a:p>
          <a:p>
            <a:pPr lvl="1"/>
            <a:r>
              <a:rPr lang="fr-FR"/>
              <a:t>Bootstrap cluster</a:t>
            </a:r>
          </a:p>
          <a:p>
            <a:pPr lvl="1"/>
            <a:r>
              <a:rPr lang="fr-FR"/>
              <a:t>CAPI components</a:t>
            </a:r>
          </a:p>
          <a:p>
            <a:pPr lvl="1"/>
            <a:r>
              <a:rPr lang="fr-FR"/>
              <a:t>NKP components (</a:t>
            </a:r>
            <a:r>
              <a:rPr lang="fr-FR" err="1"/>
              <a:t>kommander</a:t>
            </a:r>
            <a:r>
              <a:rPr lang="fr-FR"/>
              <a:t>, apps)</a:t>
            </a:r>
          </a:p>
          <a:p>
            <a:pPr marL="596900" lvl="1" indent="0">
              <a:buNone/>
            </a:pPr>
            <a:endParaRPr lang="fr-FR"/>
          </a:p>
          <a:p>
            <a:r>
              <a:rPr lang="fr-FR"/>
              <a:t>You </a:t>
            </a:r>
            <a:r>
              <a:rPr lang="fr-FR" err="1"/>
              <a:t>may</a:t>
            </a:r>
            <a:r>
              <a:rPr lang="fr-FR"/>
              <a:t> </a:t>
            </a:r>
            <a:r>
              <a:rPr lang="fr-FR" err="1"/>
              <a:t>need</a:t>
            </a:r>
            <a:r>
              <a:rPr lang="fr-FR"/>
              <a:t> to </a:t>
            </a:r>
            <a:r>
              <a:rPr lang="fr-FR" err="1"/>
              <a:t>provide</a:t>
            </a:r>
            <a:r>
              <a:rPr lang="fr-FR"/>
              <a:t> </a:t>
            </a:r>
            <a:r>
              <a:rPr lang="fr-FR" err="1"/>
              <a:t>proxies</a:t>
            </a:r>
            <a:r>
              <a:rPr lang="fr-FR"/>
              <a:t> info to </a:t>
            </a:r>
            <a:r>
              <a:rPr lang="fr-FR" err="1"/>
              <a:t>to</a:t>
            </a:r>
            <a:r>
              <a:rPr lang="fr-FR"/>
              <a:t> </a:t>
            </a:r>
            <a:r>
              <a:rPr lang="fr-FR" err="1"/>
              <a:t>connect</a:t>
            </a:r>
            <a:r>
              <a:rPr lang="fr-FR"/>
              <a:t> to public or </a:t>
            </a:r>
            <a:r>
              <a:rPr lang="fr-FR" err="1"/>
              <a:t>private</a:t>
            </a:r>
            <a:r>
              <a:rPr lang="fr-FR"/>
              <a:t> </a:t>
            </a:r>
            <a:r>
              <a:rPr lang="fr-FR" err="1"/>
              <a:t>registries</a:t>
            </a:r>
            <a:endParaRPr lang="fr-FR"/>
          </a:p>
        </p:txBody>
      </p:sp>
      <p:grpSp>
        <p:nvGrpSpPr>
          <p:cNvPr id="9" name="Group 8">
            <a:extLst>
              <a:ext uri="{FF2B5EF4-FFF2-40B4-BE49-F238E27FC236}">
                <a16:creationId xmlns:a16="http://schemas.microsoft.com/office/drawing/2014/main" id="{E93FF0D3-C933-F33D-7103-27E84F5518B5}"/>
              </a:ext>
            </a:extLst>
          </p:cNvPr>
          <p:cNvGrpSpPr/>
          <p:nvPr/>
        </p:nvGrpSpPr>
        <p:grpSpPr>
          <a:xfrm>
            <a:off x="521054" y="4853712"/>
            <a:ext cx="3083464" cy="215444"/>
            <a:chOff x="521054" y="4853712"/>
            <a:chExt cx="3083464" cy="215444"/>
          </a:xfrm>
        </p:grpSpPr>
        <p:sp>
          <p:nvSpPr>
            <p:cNvPr id="10" name="Arrow: Pentagon 9">
              <a:extLst>
                <a:ext uri="{FF2B5EF4-FFF2-40B4-BE49-F238E27FC236}">
                  <a16:creationId xmlns:a16="http://schemas.microsoft.com/office/drawing/2014/main" id="{C211CDD1-9D3A-E110-8C45-F45D70FB0A9F}"/>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3" name="Arrow: Pentagon 12">
              <a:extLst>
                <a:ext uri="{FF2B5EF4-FFF2-40B4-BE49-F238E27FC236}">
                  <a16:creationId xmlns:a16="http://schemas.microsoft.com/office/drawing/2014/main" id="{1559EF2E-B7A3-F272-C3DF-C6D7A5ED2ED4}"/>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4" name="TextBox 13">
              <a:extLst>
                <a:ext uri="{FF2B5EF4-FFF2-40B4-BE49-F238E27FC236}">
                  <a16:creationId xmlns:a16="http://schemas.microsoft.com/office/drawing/2014/main" id="{817E11A5-196D-0AC8-FF89-D86C596E1949}"/>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5" name="TextBox 14">
              <a:extLst>
                <a:ext uri="{FF2B5EF4-FFF2-40B4-BE49-F238E27FC236}">
                  <a16:creationId xmlns:a16="http://schemas.microsoft.com/office/drawing/2014/main" id="{7F55873C-2CB2-408D-72C8-B2921548A4B7}"/>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16" name="Arrow: Pentagon 15">
            <a:extLst>
              <a:ext uri="{FF2B5EF4-FFF2-40B4-BE49-F238E27FC236}">
                <a16:creationId xmlns:a16="http://schemas.microsoft.com/office/drawing/2014/main" id="{6C91B663-A00D-079B-3A4E-0DB316492DD6}"/>
              </a:ext>
            </a:extLst>
          </p:cNvPr>
          <p:cNvSpPr/>
          <p:nvPr/>
        </p:nvSpPr>
        <p:spPr>
          <a:xfrm>
            <a:off x="45421" y="504196"/>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Tree>
    <p:extLst>
      <p:ext uri="{BB962C8B-B14F-4D97-AF65-F5344CB8AC3E}">
        <p14:creationId xmlns:p14="http://schemas.microsoft.com/office/powerpoint/2010/main" val="120535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917A2-DB1B-10F3-313F-DECA681631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7D9E29-BEA4-3580-4E6E-378914F00C76}"/>
              </a:ext>
            </a:extLst>
          </p:cNvPr>
          <p:cNvSpPr>
            <a:spLocks noGrp="1"/>
          </p:cNvSpPr>
          <p:nvPr>
            <p:ph type="title"/>
          </p:nvPr>
        </p:nvSpPr>
        <p:spPr>
          <a:xfrm>
            <a:off x="521054" y="362650"/>
            <a:ext cx="8321400" cy="601800"/>
          </a:xfrm>
        </p:spPr>
        <p:txBody>
          <a:bodyPr/>
          <a:lstStyle/>
          <a:p>
            <a:r>
              <a:rPr lang="fr-FR"/>
              <a:t>Self-</a:t>
            </a:r>
            <a:r>
              <a:rPr lang="fr-FR" err="1"/>
              <a:t>managed</a:t>
            </a:r>
            <a:endParaRPr lang="en-GB"/>
          </a:p>
        </p:txBody>
      </p:sp>
      <p:grpSp>
        <p:nvGrpSpPr>
          <p:cNvPr id="8" name="Group 7">
            <a:extLst>
              <a:ext uri="{FF2B5EF4-FFF2-40B4-BE49-F238E27FC236}">
                <a16:creationId xmlns:a16="http://schemas.microsoft.com/office/drawing/2014/main" id="{FCF90E6C-99EB-BB63-F953-863FE9AA99F3}"/>
              </a:ext>
            </a:extLst>
          </p:cNvPr>
          <p:cNvGrpSpPr/>
          <p:nvPr/>
        </p:nvGrpSpPr>
        <p:grpSpPr>
          <a:xfrm>
            <a:off x="7307580" y="129250"/>
            <a:ext cx="1713600" cy="741600"/>
            <a:chOff x="1828800" y="3643200"/>
            <a:chExt cx="1713600" cy="741600"/>
          </a:xfrm>
        </p:grpSpPr>
        <p:sp>
          <p:nvSpPr>
            <p:cNvPr id="4" name="Rectangle: Rounded Corners 3">
              <a:extLst>
                <a:ext uri="{FF2B5EF4-FFF2-40B4-BE49-F238E27FC236}">
                  <a16:creationId xmlns:a16="http://schemas.microsoft.com/office/drawing/2014/main" id="{935C441C-349E-D948-47F3-6573FC0CB137}"/>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5" name="Oval 4">
              <a:extLst>
                <a:ext uri="{FF2B5EF4-FFF2-40B4-BE49-F238E27FC236}">
                  <a16:creationId xmlns:a16="http://schemas.microsoft.com/office/drawing/2014/main" id="{57B59B96-720B-F424-D5AC-B8D562493079}"/>
                </a:ext>
              </a:extLst>
            </p:cNvPr>
            <p:cNvSpPr/>
            <p:nvPr/>
          </p:nvSpPr>
          <p:spPr>
            <a:xfrm>
              <a:off x="1994400" y="37368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C109B50-9288-BB70-71F3-A32843E746BF}"/>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53DA3B9-6C39-9332-617F-8A0AF4582CAB}"/>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cxnSp>
        <p:nvCxnSpPr>
          <p:cNvPr id="11" name="Straight Connector 10">
            <a:extLst>
              <a:ext uri="{FF2B5EF4-FFF2-40B4-BE49-F238E27FC236}">
                <a16:creationId xmlns:a16="http://schemas.microsoft.com/office/drawing/2014/main" id="{4D4EA6EC-4BF4-0261-890A-C6D2B978C90E}"/>
              </a:ext>
            </a:extLst>
          </p:cNvPr>
          <p:cNvCxnSpPr>
            <a:cxnSpLocks/>
          </p:cNvCxnSpPr>
          <p:nvPr/>
        </p:nvCxnSpPr>
        <p:spPr>
          <a:xfrm>
            <a:off x="5178236" y="1245350"/>
            <a:ext cx="0" cy="347270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2" name="TextBox 11">
            <a:extLst>
              <a:ext uri="{FF2B5EF4-FFF2-40B4-BE49-F238E27FC236}">
                <a16:creationId xmlns:a16="http://schemas.microsoft.com/office/drawing/2014/main" id="{751934CD-3099-6BE0-9E86-80D24D70484A}"/>
              </a:ext>
            </a:extLst>
          </p:cNvPr>
          <p:cNvSpPr txBox="1"/>
          <p:nvPr/>
        </p:nvSpPr>
        <p:spPr>
          <a:xfrm>
            <a:off x="5311147" y="1280500"/>
            <a:ext cx="3854540" cy="276999"/>
          </a:xfrm>
          <a:prstGeom prst="rect">
            <a:avLst/>
          </a:prstGeom>
          <a:noFill/>
        </p:spPr>
        <p:txBody>
          <a:bodyPr wrap="square" rtlCol="0">
            <a:spAutoFit/>
          </a:bodyPr>
          <a:lstStyle/>
          <a:p>
            <a:r>
              <a:rPr lang="en-GB" sz="1200">
                <a:latin typeface="Courier New" panose="02070309020205020404" pitchFamily="49" charset="0"/>
                <a:cs typeface="Courier New" panose="02070309020205020404" pitchFamily="49" charset="0"/>
              </a:rPr>
              <a:t>--self-managed</a:t>
            </a:r>
            <a:endParaRPr lang="en-GB" sz="1200">
              <a:solidFill>
                <a:schemeClr val="dk1"/>
              </a:solidFill>
              <a:latin typeface="Courier New" panose="02070309020205020404" pitchFamily="49" charset="0"/>
              <a:cs typeface="Courier New" panose="02070309020205020404" pitchFamily="49" charset="0"/>
              <a:sym typeface="Montserrat"/>
            </a:endParaRPr>
          </a:p>
        </p:txBody>
      </p:sp>
      <p:sp>
        <p:nvSpPr>
          <p:cNvPr id="20" name="Content Placeholder 2">
            <a:extLst>
              <a:ext uri="{FF2B5EF4-FFF2-40B4-BE49-F238E27FC236}">
                <a16:creationId xmlns:a16="http://schemas.microsoft.com/office/drawing/2014/main" id="{B41650AD-1860-C3E6-020D-5AA0B8064264}"/>
              </a:ext>
            </a:extLst>
          </p:cNvPr>
          <p:cNvSpPr txBox="1">
            <a:spLocks/>
          </p:cNvSpPr>
          <p:nvPr/>
        </p:nvSpPr>
        <p:spPr>
          <a:xfrm>
            <a:off x="403650" y="1143923"/>
            <a:ext cx="4320750" cy="14278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04800" algn="l" rtl="0" eaLnBrk="1" hangingPunct="1">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rtl="0" eaLnBrk="1" hangingPunct="1">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rtl="0" eaLnBrk="1" hangingPunct="1">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r>
              <a:rPr lang="fr-FR" err="1"/>
              <a:t>Request</a:t>
            </a:r>
            <a:r>
              <a:rPr lang="fr-FR"/>
              <a:t> </a:t>
            </a:r>
            <a:r>
              <a:rPr lang="fr-FR" err="1"/>
              <a:t>install</a:t>
            </a:r>
            <a:r>
              <a:rPr lang="fr-FR"/>
              <a:t> of a </a:t>
            </a:r>
            <a:r>
              <a:rPr lang="fr-FR" err="1"/>
              <a:t>kubernetes</a:t>
            </a:r>
            <a:r>
              <a:rPr lang="fr-FR"/>
              <a:t> cluster </a:t>
            </a:r>
            <a:r>
              <a:rPr lang="fr-FR" err="1"/>
              <a:t>with</a:t>
            </a:r>
            <a:r>
              <a:rPr lang="fr-FR"/>
              <a:t> management part</a:t>
            </a:r>
          </a:p>
          <a:p>
            <a:r>
              <a:rPr lang="fr-FR"/>
              <a:t>Use </a:t>
            </a:r>
            <a:r>
              <a:rPr lang="fr-FR" err="1"/>
              <a:t>it</a:t>
            </a:r>
            <a:r>
              <a:rPr lang="fr-FR"/>
              <a:t> for :</a:t>
            </a:r>
          </a:p>
          <a:p>
            <a:pPr lvl="1"/>
            <a:r>
              <a:rPr lang="fr-FR"/>
              <a:t>Initial NKP </a:t>
            </a:r>
            <a:r>
              <a:rPr lang="fr-FR" err="1"/>
              <a:t>install</a:t>
            </a:r>
            <a:endParaRPr lang="fr-FR"/>
          </a:p>
          <a:p>
            <a:pPr lvl="1"/>
            <a:r>
              <a:rPr lang="fr-FR"/>
              <a:t>Self-</a:t>
            </a:r>
            <a:r>
              <a:rPr lang="fr-FR" err="1"/>
              <a:t>managed</a:t>
            </a:r>
            <a:r>
              <a:rPr lang="fr-FR"/>
              <a:t> clusters </a:t>
            </a:r>
            <a:r>
              <a:rPr lang="fr-FR" err="1"/>
              <a:t>install</a:t>
            </a:r>
            <a:endParaRPr lang="fr-FR"/>
          </a:p>
        </p:txBody>
      </p:sp>
      <p:grpSp>
        <p:nvGrpSpPr>
          <p:cNvPr id="9" name="Group 8">
            <a:extLst>
              <a:ext uri="{FF2B5EF4-FFF2-40B4-BE49-F238E27FC236}">
                <a16:creationId xmlns:a16="http://schemas.microsoft.com/office/drawing/2014/main" id="{E93FF0D3-C933-F33D-7103-27E84F5518B5}"/>
              </a:ext>
            </a:extLst>
          </p:cNvPr>
          <p:cNvGrpSpPr/>
          <p:nvPr/>
        </p:nvGrpSpPr>
        <p:grpSpPr>
          <a:xfrm>
            <a:off x="521054" y="4853712"/>
            <a:ext cx="3083464" cy="215444"/>
            <a:chOff x="521054" y="4853712"/>
            <a:chExt cx="3083464" cy="215444"/>
          </a:xfrm>
        </p:grpSpPr>
        <p:sp>
          <p:nvSpPr>
            <p:cNvPr id="10" name="Arrow: Pentagon 9">
              <a:extLst>
                <a:ext uri="{FF2B5EF4-FFF2-40B4-BE49-F238E27FC236}">
                  <a16:creationId xmlns:a16="http://schemas.microsoft.com/office/drawing/2014/main" id="{C211CDD1-9D3A-E110-8C45-F45D70FB0A9F}"/>
                </a:ext>
              </a:extLst>
            </p:cNvPr>
            <p:cNvSpPr/>
            <p:nvPr/>
          </p:nvSpPr>
          <p:spPr>
            <a:xfrm>
              <a:off x="521054" y="4883025"/>
              <a:ext cx="438173" cy="156819"/>
            </a:xfrm>
            <a:prstGeom prst="homePlate">
              <a:avLst/>
            </a:prstGeom>
            <a:ln w="12700"/>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sz="300"/>
            </a:p>
          </p:txBody>
        </p:sp>
        <p:sp>
          <p:nvSpPr>
            <p:cNvPr id="13" name="Arrow: Pentagon 12">
              <a:extLst>
                <a:ext uri="{FF2B5EF4-FFF2-40B4-BE49-F238E27FC236}">
                  <a16:creationId xmlns:a16="http://schemas.microsoft.com/office/drawing/2014/main" id="{1559EF2E-B7A3-F272-C3DF-C6D7A5ED2ED4}"/>
                </a:ext>
              </a:extLst>
            </p:cNvPr>
            <p:cNvSpPr/>
            <p:nvPr/>
          </p:nvSpPr>
          <p:spPr>
            <a:xfrm>
              <a:off x="2181575" y="4883025"/>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14" name="TextBox 13">
              <a:extLst>
                <a:ext uri="{FF2B5EF4-FFF2-40B4-BE49-F238E27FC236}">
                  <a16:creationId xmlns:a16="http://schemas.microsoft.com/office/drawing/2014/main" id="{817E11A5-196D-0AC8-FF89-D86C596E1949}"/>
                </a:ext>
              </a:extLst>
            </p:cNvPr>
            <p:cNvSpPr txBox="1"/>
            <p:nvPr/>
          </p:nvSpPr>
          <p:spPr>
            <a:xfrm>
              <a:off x="959227" y="4853712"/>
              <a:ext cx="1026785" cy="215444"/>
            </a:xfrm>
            <a:prstGeom prst="rect">
              <a:avLst/>
            </a:prstGeom>
            <a:noFill/>
          </p:spPr>
          <p:txBody>
            <a:bodyPr wrap="square" rtlCol="0">
              <a:spAutoFit/>
            </a:bodyPr>
            <a:lstStyle/>
            <a:p>
              <a:r>
                <a:rPr lang="fr-FR" sz="800" err="1">
                  <a:latin typeface="Montserrat" pitchFamily="2" charset="0"/>
                </a:rPr>
                <a:t>Mandatory</a:t>
              </a:r>
              <a:endParaRPr lang="en-GB" sz="800">
                <a:latin typeface="Montserrat" pitchFamily="2" charset="0"/>
              </a:endParaRPr>
            </a:p>
          </p:txBody>
        </p:sp>
        <p:sp>
          <p:nvSpPr>
            <p:cNvPr id="15" name="TextBox 14">
              <a:extLst>
                <a:ext uri="{FF2B5EF4-FFF2-40B4-BE49-F238E27FC236}">
                  <a16:creationId xmlns:a16="http://schemas.microsoft.com/office/drawing/2014/main" id="{7F55873C-2CB2-408D-72C8-B2921548A4B7}"/>
                </a:ext>
              </a:extLst>
            </p:cNvPr>
            <p:cNvSpPr txBox="1"/>
            <p:nvPr/>
          </p:nvSpPr>
          <p:spPr>
            <a:xfrm>
              <a:off x="2577733" y="4853712"/>
              <a:ext cx="1026785" cy="215444"/>
            </a:xfrm>
            <a:prstGeom prst="rect">
              <a:avLst/>
            </a:prstGeom>
            <a:noFill/>
          </p:spPr>
          <p:txBody>
            <a:bodyPr wrap="square" rtlCol="0">
              <a:spAutoFit/>
            </a:bodyPr>
            <a:lstStyle/>
            <a:p>
              <a:r>
                <a:rPr lang="fr-FR" sz="800" err="1">
                  <a:latin typeface="Montserrat" pitchFamily="2" charset="0"/>
                </a:rPr>
                <a:t>Optional</a:t>
              </a:r>
              <a:endParaRPr lang="en-GB" sz="800">
                <a:latin typeface="Montserrat" pitchFamily="2" charset="0"/>
              </a:endParaRPr>
            </a:p>
          </p:txBody>
        </p:sp>
      </p:grpSp>
      <p:sp>
        <p:nvSpPr>
          <p:cNvPr id="16" name="Arrow: Pentagon 15">
            <a:extLst>
              <a:ext uri="{FF2B5EF4-FFF2-40B4-BE49-F238E27FC236}">
                <a16:creationId xmlns:a16="http://schemas.microsoft.com/office/drawing/2014/main" id="{6C91B663-A00D-079B-3A4E-0DB316492DD6}"/>
              </a:ext>
            </a:extLst>
          </p:cNvPr>
          <p:cNvSpPr/>
          <p:nvPr/>
        </p:nvSpPr>
        <p:spPr>
          <a:xfrm>
            <a:off x="45421" y="504196"/>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
        <p:nvSpPr>
          <p:cNvPr id="3" name="Title 1">
            <a:extLst>
              <a:ext uri="{FF2B5EF4-FFF2-40B4-BE49-F238E27FC236}">
                <a16:creationId xmlns:a16="http://schemas.microsoft.com/office/drawing/2014/main" id="{B4011906-C895-D9EB-43FA-9C3F1C71EF26}"/>
              </a:ext>
            </a:extLst>
          </p:cNvPr>
          <p:cNvSpPr txBox="1">
            <a:spLocks/>
          </p:cNvSpPr>
          <p:nvPr/>
        </p:nvSpPr>
        <p:spPr>
          <a:xfrm>
            <a:off x="521054" y="2952043"/>
            <a:ext cx="8321400" cy="601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6"/>
              </a:buClr>
              <a:buSzPts val="2800"/>
              <a:buFont typeface="Montserrat ExtraLight"/>
              <a:buNone/>
              <a:defRPr sz="2800" b="0" i="0" u="none" strike="noStrike" cap="none">
                <a:solidFill>
                  <a:schemeClr val="accent6"/>
                </a:solidFill>
                <a:latin typeface="Montserrat ExtraLight"/>
                <a:ea typeface="Montserrat ExtraLight"/>
                <a:cs typeface="Montserrat ExtraLight"/>
                <a:sym typeface="Montserrat ExtraLight"/>
              </a:defRPr>
            </a:lvl1pPr>
            <a:lvl2pPr marR="0" lvl="1"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2pPr>
            <a:lvl3pPr marR="0" lvl="2"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3pPr>
            <a:lvl4pPr marR="0" lvl="3"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4pPr>
            <a:lvl5pPr marR="0" lvl="4"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5pPr>
            <a:lvl6pPr marR="0" lvl="5"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6pPr>
            <a:lvl7pPr marR="0" lvl="6"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7pPr>
            <a:lvl8pPr marR="0" lvl="7"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8pPr>
            <a:lvl9pPr marR="0" lvl="8"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9pPr>
          </a:lstStyle>
          <a:p>
            <a:r>
              <a:rPr lang="fr-FR" err="1"/>
              <a:t>Airgap</a:t>
            </a:r>
            <a:r>
              <a:rPr lang="fr-FR"/>
              <a:t> </a:t>
            </a:r>
            <a:r>
              <a:rPr lang="fr-FR" err="1"/>
              <a:t>context</a:t>
            </a:r>
            <a:endParaRPr lang="en-GB"/>
          </a:p>
        </p:txBody>
      </p:sp>
      <p:sp>
        <p:nvSpPr>
          <p:cNvPr id="18" name="TextBox 17">
            <a:extLst>
              <a:ext uri="{FF2B5EF4-FFF2-40B4-BE49-F238E27FC236}">
                <a16:creationId xmlns:a16="http://schemas.microsoft.com/office/drawing/2014/main" id="{A20A4531-2B96-8061-3BEB-D8C65D25A4CC}"/>
              </a:ext>
            </a:extLst>
          </p:cNvPr>
          <p:cNvSpPr txBox="1"/>
          <p:nvPr/>
        </p:nvSpPr>
        <p:spPr>
          <a:xfrm>
            <a:off x="7307580" y="881650"/>
            <a:ext cx="1713600" cy="200055"/>
          </a:xfrm>
          <a:prstGeom prst="rect">
            <a:avLst/>
          </a:prstGeom>
          <a:noFill/>
        </p:spPr>
        <p:txBody>
          <a:bodyPr wrap="square" rtlCol="0">
            <a:spAutoFit/>
          </a:bodyPr>
          <a:lstStyle/>
          <a:p>
            <a:r>
              <a:rPr lang="fr-FR" sz="700">
                <a:latin typeface="Montserrat" pitchFamily="2" charset="0"/>
              </a:rPr>
              <a:t>* </a:t>
            </a:r>
            <a:r>
              <a:rPr lang="fr-FR" sz="700" err="1">
                <a:latin typeface="Montserrat" pitchFamily="2" charset="0"/>
              </a:rPr>
              <a:t>forced</a:t>
            </a:r>
            <a:endParaRPr lang="en-GB" sz="700">
              <a:latin typeface="Montserrat" pitchFamily="2" charset="0"/>
            </a:endParaRPr>
          </a:p>
        </p:txBody>
      </p:sp>
      <p:sp>
        <p:nvSpPr>
          <p:cNvPr id="19" name="Content Placeholder 2">
            <a:extLst>
              <a:ext uri="{FF2B5EF4-FFF2-40B4-BE49-F238E27FC236}">
                <a16:creationId xmlns:a16="http://schemas.microsoft.com/office/drawing/2014/main" id="{4B16D571-A14C-ED49-CE3B-47B7A9D8645F}"/>
              </a:ext>
            </a:extLst>
          </p:cNvPr>
          <p:cNvSpPr txBox="1">
            <a:spLocks/>
          </p:cNvSpPr>
          <p:nvPr/>
        </p:nvSpPr>
        <p:spPr>
          <a:xfrm>
            <a:off x="361004" y="3353022"/>
            <a:ext cx="4320750" cy="142782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04800" algn="l" rtl="0" eaLnBrk="1" hangingPunct="1">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rtl="0" eaLnBrk="1" hangingPunct="1">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rtl="0" eaLnBrk="1" hangingPunct="1">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r>
              <a:rPr lang="fr-FR" err="1"/>
              <a:t>Won’t</a:t>
            </a:r>
            <a:r>
              <a:rPr lang="fr-FR"/>
              <a:t> </a:t>
            </a:r>
            <a:r>
              <a:rPr lang="fr-FR" err="1"/>
              <a:t>deploy</a:t>
            </a:r>
            <a:r>
              <a:rPr lang="fr-FR"/>
              <a:t> ‘online services’ (ex </a:t>
            </a:r>
            <a:r>
              <a:rPr lang="fr-FR" err="1"/>
              <a:t>chatbot</a:t>
            </a:r>
            <a:r>
              <a:rPr lang="fr-FR"/>
              <a:t>)</a:t>
            </a:r>
          </a:p>
          <a:p>
            <a:endParaRPr lang="fr-FR"/>
          </a:p>
          <a:p>
            <a:r>
              <a:rPr lang="fr-FR" err="1"/>
              <a:t>Since</a:t>
            </a:r>
            <a:r>
              <a:rPr lang="fr-FR"/>
              <a:t> NKP 2.16, « </a:t>
            </a:r>
            <a:r>
              <a:rPr lang="fr-FR" err="1"/>
              <a:t>airgap</a:t>
            </a:r>
            <a:r>
              <a:rPr lang="fr-FR"/>
              <a:t> first » mode </a:t>
            </a:r>
            <a:r>
              <a:rPr lang="fr-FR" err="1"/>
              <a:t>is</a:t>
            </a:r>
            <a:r>
              <a:rPr lang="fr-FR"/>
              <a:t> </a:t>
            </a:r>
            <a:r>
              <a:rPr lang="fr-FR" err="1"/>
              <a:t>available</a:t>
            </a:r>
            <a:r>
              <a:rPr lang="fr-FR"/>
              <a:t> </a:t>
            </a:r>
            <a:r>
              <a:rPr lang="fr-FR" sz="600"/>
              <a:t>(</a:t>
            </a:r>
            <a:r>
              <a:rPr lang="fr-FR" sz="600" err="1"/>
              <a:t>Detailed</a:t>
            </a:r>
            <a:r>
              <a:rPr lang="fr-FR" sz="600"/>
              <a:t> </a:t>
            </a:r>
            <a:r>
              <a:rPr lang="fr-FR" sz="600" err="1"/>
              <a:t>later</a:t>
            </a:r>
            <a:r>
              <a:rPr lang="fr-FR" sz="600"/>
              <a:t>)</a:t>
            </a:r>
            <a:endParaRPr lang="fr-FR"/>
          </a:p>
        </p:txBody>
      </p:sp>
      <p:grpSp>
        <p:nvGrpSpPr>
          <p:cNvPr id="21" name="Group 20">
            <a:extLst>
              <a:ext uri="{FF2B5EF4-FFF2-40B4-BE49-F238E27FC236}">
                <a16:creationId xmlns:a16="http://schemas.microsoft.com/office/drawing/2014/main" id="{5574FFEA-C536-2E5A-D7F1-D50051339EDB}"/>
              </a:ext>
            </a:extLst>
          </p:cNvPr>
          <p:cNvGrpSpPr/>
          <p:nvPr/>
        </p:nvGrpSpPr>
        <p:grpSpPr>
          <a:xfrm>
            <a:off x="7307580" y="3046556"/>
            <a:ext cx="1713600" cy="741600"/>
            <a:chOff x="1828800" y="3643200"/>
            <a:chExt cx="1713600" cy="741600"/>
          </a:xfrm>
        </p:grpSpPr>
        <p:sp>
          <p:nvSpPr>
            <p:cNvPr id="22" name="Rectangle: Rounded Corners 21">
              <a:extLst>
                <a:ext uri="{FF2B5EF4-FFF2-40B4-BE49-F238E27FC236}">
                  <a16:creationId xmlns:a16="http://schemas.microsoft.com/office/drawing/2014/main" id="{2F356D78-3CFE-C969-CAB1-A75E84C4E2A7}"/>
                </a:ext>
              </a:extLst>
            </p:cNvPr>
            <p:cNvSpPr/>
            <p:nvPr/>
          </p:nvSpPr>
          <p:spPr>
            <a:xfrm>
              <a:off x="1828800" y="3643200"/>
              <a:ext cx="1713600" cy="741600"/>
            </a:xfrm>
            <a:prstGeom prst="roundRect">
              <a:avLst/>
            </a:prstGeom>
            <a:ln w="12700"/>
          </p:spPr>
          <p:style>
            <a:lnRef idx="2">
              <a:schemeClr val="accent6"/>
            </a:lnRef>
            <a:fillRef idx="1">
              <a:schemeClr val="lt1"/>
            </a:fillRef>
            <a:effectRef idx="0">
              <a:schemeClr val="accent6"/>
            </a:effectRef>
            <a:fontRef idx="minor">
              <a:schemeClr val="dk1"/>
            </a:fontRef>
          </p:style>
          <p:txBody>
            <a:bodyPr rtlCol="0" anchor="ctr"/>
            <a:lstStyle/>
            <a:p>
              <a:pPr indent="360363">
                <a:tabLst>
                  <a:tab pos="360363" algn="l"/>
                </a:tabLst>
              </a:pPr>
              <a:r>
                <a:rPr lang="fr-FR">
                  <a:solidFill>
                    <a:schemeClr val="bg2"/>
                  </a:solidFill>
                  <a:latin typeface="Montserrat" pitchFamily="2" charset="0"/>
                </a:rPr>
                <a:t>TUI</a:t>
              </a:r>
            </a:p>
            <a:p>
              <a:pPr indent="360363">
                <a:tabLst>
                  <a:tab pos="360363" algn="l"/>
                </a:tabLst>
              </a:pPr>
              <a:r>
                <a:rPr lang="fr-FR">
                  <a:solidFill>
                    <a:schemeClr val="bg2"/>
                  </a:solidFill>
                  <a:latin typeface="Montserrat" pitchFamily="2" charset="0"/>
                </a:rPr>
                <a:t>CLI</a:t>
              </a:r>
            </a:p>
            <a:p>
              <a:pPr indent="360363">
                <a:tabLst>
                  <a:tab pos="360363" algn="l"/>
                </a:tabLst>
              </a:pPr>
              <a:r>
                <a:rPr lang="fr-FR">
                  <a:solidFill>
                    <a:schemeClr val="bg2"/>
                  </a:solidFill>
                  <a:latin typeface="Montserrat" pitchFamily="2" charset="0"/>
                </a:rPr>
                <a:t>Advanced</a:t>
              </a:r>
              <a:endParaRPr lang="en-GB">
                <a:solidFill>
                  <a:schemeClr val="bg2"/>
                </a:solidFill>
                <a:latin typeface="Montserrat" pitchFamily="2" charset="0"/>
              </a:endParaRPr>
            </a:p>
          </p:txBody>
        </p:sp>
        <p:sp>
          <p:nvSpPr>
            <p:cNvPr id="23" name="Oval 22">
              <a:extLst>
                <a:ext uri="{FF2B5EF4-FFF2-40B4-BE49-F238E27FC236}">
                  <a16:creationId xmlns:a16="http://schemas.microsoft.com/office/drawing/2014/main" id="{74A3DA99-B462-9116-7FDD-69490CE9693B}"/>
                </a:ext>
              </a:extLst>
            </p:cNvPr>
            <p:cNvSpPr/>
            <p:nvPr/>
          </p:nvSpPr>
          <p:spPr>
            <a:xfrm>
              <a:off x="1994400" y="3736800"/>
              <a:ext cx="100800" cy="100800"/>
            </a:xfrm>
            <a:prstGeom prst="ellipse">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D4A7327F-48EE-70CE-0D53-B1C884079628}"/>
                </a:ext>
              </a:extLst>
            </p:cNvPr>
            <p:cNvSpPr/>
            <p:nvPr/>
          </p:nvSpPr>
          <p:spPr>
            <a:xfrm>
              <a:off x="1994400" y="39600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3469640-334B-8321-D937-85943B8EFF01}"/>
                </a:ext>
              </a:extLst>
            </p:cNvPr>
            <p:cNvSpPr/>
            <p:nvPr/>
          </p:nvSpPr>
          <p:spPr>
            <a:xfrm>
              <a:off x="1994400" y="4172400"/>
              <a:ext cx="100800" cy="100800"/>
            </a:xfrm>
            <a:prstGeom prst="ellipse">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grpSp>
      <p:sp>
        <p:nvSpPr>
          <p:cNvPr id="26" name="TextBox 25">
            <a:extLst>
              <a:ext uri="{FF2B5EF4-FFF2-40B4-BE49-F238E27FC236}">
                <a16:creationId xmlns:a16="http://schemas.microsoft.com/office/drawing/2014/main" id="{3B5E82FF-DD1F-C353-CE4C-8227FE94CB8B}"/>
              </a:ext>
            </a:extLst>
          </p:cNvPr>
          <p:cNvSpPr txBox="1"/>
          <p:nvPr/>
        </p:nvSpPr>
        <p:spPr>
          <a:xfrm>
            <a:off x="5311147" y="3406592"/>
            <a:ext cx="3854540" cy="276999"/>
          </a:xfrm>
          <a:prstGeom prst="rect">
            <a:avLst/>
          </a:prstGeom>
          <a:noFill/>
        </p:spPr>
        <p:txBody>
          <a:bodyPr wrap="square" rtlCol="0">
            <a:spAutoFit/>
          </a:bodyPr>
          <a:lstStyle/>
          <a:p>
            <a:r>
              <a:rPr lang="en-GB" sz="1200">
                <a:latin typeface="Courier New" panose="02070309020205020404" pitchFamily="49" charset="0"/>
                <a:cs typeface="Courier New" panose="02070309020205020404" pitchFamily="49" charset="0"/>
              </a:rPr>
              <a:t>--</a:t>
            </a:r>
            <a:r>
              <a:rPr lang="en-GB" sz="1200" err="1">
                <a:latin typeface="Courier New" panose="02070309020205020404" pitchFamily="49" charset="0"/>
                <a:cs typeface="Courier New" panose="02070309020205020404" pitchFamily="49" charset="0"/>
              </a:rPr>
              <a:t>airgapped</a:t>
            </a:r>
            <a:endParaRPr lang="en-GB" sz="1200">
              <a:solidFill>
                <a:schemeClr val="dk1"/>
              </a:solidFill>
              <a:latin typeface="Courier New" panose="02070309020205020404" pitchFamily="49" charset="0"/>
              <a:cs typeface="Courier New" panose="02070309020205020404" pitchFamily="49" charset="0"/>
              <a:sym typeface="Montserrat"/>
            </a:endParaRPr>
          </a:p>
        </p:txBody>
      </p:sp>
      <p:sp>
        <p:nvSpPr>
          <p:cNvPr id="27" name="TextBox 26">
            <a:extLst>
              <a:ext uri="{FF2B5EF4-FFF2-40B4-BE49-F238E27FC236}">
                <a16:creationId xmlns:a16="http://schemas.microsoft.com/office/drawing/2014/main" id="{D7D023B0-A085-EDF7-DB82-8250CE21C3FF}"/>
              </a:ext>
            </a:extLst>
          </p:cNvPr>
          <p:cNvSpPr txBox="1"/>
          <p:nvPr/>
        </p:nvSpPr>
        <p:spPr>
          <a:xfrm>
            <a:off x="5311147" y="3967820"/>
            <a:ext cx="3854540" cy="276999"/>
          </a:xfrm>
          <a:prstGeom prst="rect">
            <a:avLst/>
          </a:prstGeom>
          <a:noFill/>
        </p:spPr>
        <p:txBody>
          <a:bodyPr wrap="square" rtlCol="0">
            <a:spAutoFit/>
          </a:bodyPr>
          <a:lstStyle/>
          <a:p>
            <a:r>
              <a:rPr lang="en-GB" sz="1200">
                <a:latin typeface="Courier New" panose="02070309020205020404" pitchFamily="49" charset="0"/>
                <a:cs typeface="Courier New" panose="02070309020205020404" pitchFamily="49" charset="0"/>
              </a:rPr>
              <a:t>--bundle</a:t>
            </a:r>
            <a:endParaRPr lang="en-GB" sz="1200">
              <a:solidFill>
                <a:schemeClr val="dk1"/>
              </a:solidFill>
              <a:latin typeface="Courier New" panose="02070309020205020404" pitchFamily="49" charset="0"/>
              <a:cs typeface="Courier New" panose="02070309020205020404" pitchFamily="49" charset="0"/>
              <a:sym typeface="Montserrat"/>
            </a:endParaRPr>
          </a:p>
        </p:txBody>
      </p:sp>
      <p:sp>
        <p:nvSpPr>
          <p:cNvPr id="28" name="Arrow: Pentagon 27">
            <a:extLst>
              <a:ext uri="{FF2B5EF4-FFF2-40B4-BE49-F238E27FC236}">
                <a16:creationId xmlns:a16="http://schemas.microsoft.com/office/drawing/2014/main" id="{C8775A67-0F32-37D3-7BD0-DCA1714FB0F3}"/>
              </a:ext>
            </a:extLst>
          </p:cNvPr>
          <p:cNvSpPr/>
          <p:nvPr/>
        </p:nvSpPr>
        <p:spPr>
          <a:xfrm>
            <a:off x="45420" y="3112146"/>
            <a:ext cx="438173" cy="156819"/>
          </a:xfrm>
          <a:prstGeom prst="homePlate">
            <a:avLst/>
          </a:prstGeom>
          <a:ln w="12700"/>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sz="700"/>
          </a:p>
        </p:txBody>
      </p:sp>
    </p:spTree>
    <p:extLst>
      <p:ext uri="{BB962C8B-B14F-4D97-AF65-F5344CB8AC3E}">
        <p14:creationId xmlns:p14="http://schemas.microsoft.com/office/powerpoint/2010/main" val="278463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E18E8-6781-6B9A-34DF-E7C370C33AE4}"/>
              </a:ext>
            </a:extLst>
          </p:cNvPr>
          <p:cNvSpPr>
            <a:spLocks noGrp="1"/>
          </p:cNvSpPr>
          <p:nvPr>
            <p:ph type="title"/>
          </p:nvPr>
        </p:nvSpPr>
        <p:spPr/>
        <p:txBody>
          <a:bodyPr/>
          <a:lstStyle/>
          <a:p>
            <a:r>
              <a:rPr lang="en-US" noProof="0"/>
              <a:t>Troubleshooting the install</a:t>
            </a:r>
          </a:p>
        </p:txBody>
      </p:sp>
      <p:sp>
        <p:nvSpPr>
          <p:cNvPr id="3" name="Content Placeholder 2">
            <a:extLst>
              <a:ext uri="{FF2B5EF4-FFF2-40B4-BE49-F238E27FC236}">
                <a16:creationId xmlns:a16="http://schemas.microsoft.com/office/drawing/2014/main" id="{9EFB7FD8-8AAF-FA15-F5C2-1ED26BBAD21C}"/>
              </a:ext>
            </a:extLst>
          </p:cNvPr>
          <p:cNvSpPr>
            <a:spLocks noGrp="1"/>
          </p:cNvSpPr>
          <p:nvPr>
            <p:ph idx="1"/>
          </p:nvPr>
        </p:nvSpPr>
        <p:spPr/>
        <p:txBody>
          <a:bodyPr/>
          <a:lstStyle/>
          <a:p>
            <a:r>
              <a:rPr lang="en-US" noProof="0"/>
              <a:t>Verbose mode : </a:t>
            </a:r>
            <a:r>
              <a:rPr lang="en-US" noProof="0">
                <a:latin typeface="Courier New" panose="02070309020205020404" pitchFamily="49" charset="0"/>
                <a:cs typeface="Courier New" panose="02070309020205020404" pitchFamily="49" charset="0"/>
              </a:rPr>
              <a:t>--verbose &lt;int&gt;</a:t>
            </a:r>
          </a:p>
          <a:p>
            <a:endParaRPr lang="en-US" noProof="0">
              <a:latin typeface="Courier New" panose="02070309020205020404" pitchFamily="49" charset="0"/>
              <a:cs typeface="Courier New" panose="02070309020205020404" pitchFamily="49" charset="0"/>
            </a:endParaRPr>
          </a:p>
          <a:p>
            <a:r>
              <a:rPr lang="en-US" noProof="0"/>
              <a:t>Cluster API :</a:t>
            </a:r>
          </a:p>
          <a:p>
            <a:pPr lvl="1"/>
            <a:r>
              <a:rPr lang="en-US" noProof="0">
                <a:latin typeface="Montserrat" pitchFamily="2" charset="0"/>
                <a:cs typeface="Courier New" panose="02070309020205020404" pitchFamily="49" charset="0"/>
              </a:rPr>
              <a:t>Look at custom resource description in the ‘active’ CAPI cluster (may be bootstrap or final one, depending install phase)</a:t>
            </a:r>
          </a:p>
          <a:p>
            <a:pPr lvl="1"/>
            <a:r>
              <a:rPr lang="en-US" noProof="0">
                <a:latin typeface="Montserrat" pitchFamily="2" charset="0"/>
                <a:cs typeface="Courier New" panose="02070309020205020404" pitchFamily="49" charset="0"/>
              </a:rPr>
              <a:t>Check machine resources status first</a:t>
            </a:r>
          </a:p>
          <a:p>
            <a:pPr lvl="1"/>
            <a:r>
              <a:rPr lang="en-US" noProof="0">
                <a:latin typeface="Montserrat" pitchFamily="2" charset="0"/>
                <a:cs typeface="Courier New" panose="02070309020205020404" pitchFamily="49" charset="0"/>
              </a:rPr>
              <a:t>Look at Cluster API pods logs to see what happens on the cluster. More interesting  pods are :</a:t>
            </a:r>
          </a:p>
          <a:p>
            <a:pPr lvl="2"/>
            <a:r>
              <a:rPr lang="en-US" noProof="0" err="1">
                <a:latin typeface="Montserrat" pitchFamily="2" charset="0"/>
                <a:cs typeface="Courier New" panose="02070309020205020404" pitchFamily="49" charset="0"/>
              </a:rPr>
              <a:t>capi</a:t>
            </a:r>
            <a:r>
              <a:rPr lang="en-US" noProof="0">
                <a:latin typeface="Montserrat" pitchFamily="2" charset="0"/>
                <a:cs typeface="Courier New" panose="02070309020205020404" pitchFamily="49" charset="0"/>
              </a:rPr>
              <a:t>-controller</a:t>
            </a:r>
          </a:p>
          <a:p>
            <a:pPr lvl="2"/>
            <a:r>
              <a:rPr lang="en-US" noProof="0" err="1">
                <a:latin typeface="Montserrat" pitchFamily="2" charset="0"/>
                <a:cs typeface="Courier New" panose="02070309020205020404" pitchFamily="49" charset="0"/>
              </a:rPr>
              <a:t>capx</a:t>
            </a:r>
            <a:r>
              <a:rPr lang="en-US" noProof="0">
                <a:latin typeface="Montserrat" pitchFamily="2" charset="0"/>
                <a:cs typeface="Courier New" panose="02070309020205020404" pitchFamily="49" charset="0"/>
              </a:rPr>
              <a:t> (exchange Prism/</a:t>
            </a:r>
            <a:r>
              <a:rPr lang="en-US" noProof="0" err="1">
                <a:latin typeface="Montserrat" pitchFamily="2" charset="0"/>
                <a:cs typeface="Courier New" panose="02070309020205020404" pitchFamily="49" charset="0"/>
              </a:rPr>
              <a:t>capi</a:t>
            </a:r>
            <a:r>
              <a:rPr lang="en-US" noProof="0">
                <a:latin typeface="Montserrat" pitchFamily="2" charset="0"/>
                <a:cs typeface="Courier New" panose="02070309020205020404" pitchFamily="49" charset="0"/>
              </a:rPr>
              <a:t>)</a:t>
            </a:r>
          </a:p>
          <a:p>
            <a:pPr lvl="2"/>
            <a:r>
              <a:rPr lang="en-US" noProof="0">
                <a:latin typeface="Montserrat" pitchFamily="2" charset="0"/>
                <a:cs typeface="Courier New" panose="02070309020205020404" pitchFamily="49" charset="0"/>
              </a:rPr>
              <a:t>cluster-</a:t>
            </a:r>
            <a:r>
              <a:rPr lang="en-US" noProof="0" err="1">
                <a:latin typeface="Montserrat" pitchFamily="2" charset="0"/>
                <a:cs typeface="Courier New" panose="02070309020205020404" pitchFamily="49" charset="0"/>
              </a:rPr>
              <a:t>api</a:t>
            </a:r>
            <a:r>
              <a:rPr lang="en-US" noProof="0">
                <a:latin typeface="Montserrat" pitchFamily="2" charset="0"/>
                <a:cs typeface="Courier New" panose="02070309020205020404" pitchFamily="49" charset="0"/>
              </a:rPr>
              <a:t>-runtime-extensions-Nutanix</a:t>
            </a:r>
          </a:p>
          <a:p>
            <a:pPr lvl="2"/>
            <a:r>
              <a:rPr lang="en-US" err="1">
                <a:latin typeface="Montserrat" pitchFamily="2" charset="0"/>
                <a:cs typeface="Courier New" panose="02070309020205020404" pitchFamily="49" charset="0"/>
              </a:rPr>
              <a:t>kommander</a:t>
            </a:r>
            <a:r>
              <a:rPr lang="en-US">
                <a:latin typeface="Montserrat" pitchFamily="2" charset="0"/>
                <a:cs typeface="Courier New" panose="02070309020205020404" pitchFamily="49" charset="0"/>
              </a:rPr>
              <a:t>-bootstrap</a:t>
            </a:r>
            <a:endParaRPr lang="en-US" noProof="0">
              <a:latin typeface="Montserrat" pitchFamily="2" charset="0"/>
              <a:cs typeface="Courier New" panose="02070309020205020404" pitchFamily="49" charset="0"/>
            </a:endParaRPr>
          </a:p>
          <a:p>
            <a:pPr lvl="2"/>
            <a:r>
              <a:rPr lang="en-US" noProof="0" err="1">
                <a:latin typeface="Montserrat" pitchFamily="2" charset="0"/>
                <a:cs typeface="Courier New" panose="02070309020205020404" pitchFamily="49" charset="0"/>
              </a:rPr>
              <a:t>kommander</a:t>
            </a:r>
            <a:r>
              <a:rPr lang="en-US" noProof="0">
                <a:latin typeface="Montserrat" pitchFamily="2" charset="0"/>
                <a:cs typeface="Courier New" panose="02070309020205020404" pitchFamily="49" charset="0"/>
              </a:rPr>
              <a:t>-operator</a:t>
            </a:r>
          </a:p>
        </p:txBody>
      </p:sp>
    </p:spTree>
    <p:extLst>
      <p:ext uri="{BB962C8B-B14F-4D97-AF65-F5344CB8AC3E}">
        <p14:creationId xmlns:p14="http://schemas.microsoft.com/office/powerpoint/2010/main" val="101939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3529D-F662-AA0D-EBF7-02669FBE86C9}"/>
              </a:ext>
            </a:extLst>
          </p:cNvPr>
          <p:cNvSpPr>
            <a:spLocks noGrp="1"/>
          </p:cNvSpPr>
          <p:nvPr>
            <p:ph type="title"/>
          </p:nvPr>
        </p:nvSpPr>
        <p:spPr/>
        <p:txBody>
          <a:bodyPr/>
          <a:lstStyle/>
          <a:p>
            <a:r>
              <a:rPr lang="fr-FR"/>
              <a:t>Agenda</a:t>
            </a:r>
            <a:endParaRPr lang="en-GB"/>
          </a:p>
        </p:txBody>
      </p:sp>
      <p:sp>
        <p:nvSpPr>
          <p:cNvPr id="3" name="Text Placeholder 2">
            <a:extLst>
              <a:ext uri="{FF2B5EF4-FFF2-40B4-BE49-F238E27FC236}">
                <a16:creationId xmlns:a16="http://schemas.microsoft.com/office/drawing/2014/main" id="{A2CB0594-8071-D52B-2BD1-380E2F5C8258}"/>
              </a:ext>
            </a:extLst>
          </p:cNvPr>
          <p:cNvSpPr>
            <a:spLocks noGrp="1"/>
          </p:cNvSpPr>
          <p:nvPr>
            <p:ph type="body" idx="1"/>
          </p:nvPr>
        </p:nvSpPr>
        <p:spPr/>
        <p:txBody>
          <a:bodyPr/>
          <a:lstStyle/>
          <a:p>
            <a:pPr marL="0" indent="0"/>
            <a:r>
              <a:rPr lang="fr-FR"/>
              <a:t>Focus on important </a:t>
            </a:r>
            <a:r>
              <a:rPr lang="fr-FR" err="1"/>
              <a:t>day</a:t>
            </a:r>
            <a:r>
              <a:rPr lang="fr-FR"/>
              <a:t> 2 </a:t>
            </a:r>
            <a:r>
              <a:rPr lang="fr-FR" err="1"/>
              <a:t>operations</a:t>
            </a:r>
            <a:endParaRPr lang="en-GB"/>
          </a:p>
        </p:txBody>
      </p:sp>
      <p:sp>
        <p:nvSpPr>
          <p:cNvPr id="4" name="Text Placeholder 3">
            <a:extLst>
              <a:ext uri="{FF2B5EF4-FFF2-40B4-BE49-F238E27FC236}">
                <a16:creationId xmlns:a16="http://schemas.microsoft.com/office/drawing/2014/main" id="{7BAD3EA4-3EEF-485A-E698-92B872D62120}"/>
              </a:ext>
            </a:extLst>
          </p:cNvPr>
          <p:cNvSpPr>
            <a:spLocks noGrp="1"/>
          </p:cNvSpPr>
          <p:nvPr>
            <p:ph type="body" idx="2"/>
          </p:nvPr>
        </p:nvSpPr>
        <p:spPr/>
        <p:txBody>
          <a:bodyPr/>
          <a:lstStyle/>
          <a:p>
            <a:pPr marL="0" indent="0"/>
            <a:r>
              <a:rPr lang="fr-FR" err="1"/>
              <a:t>Sizing</a:t>
            </a:r>
            <a:r>
              <a:rPr lang="fr-FR"/>
              <a:t> Guidance</a:t>
            </a:r>
            <a:endParaRPr lang="en-GB"/>
          </a:p>
        </p:txBody>
      </p:sp>
      <p:sp>
        <p:nvSpPr>
          <p:cNvPr id="5" name="Text Placeholder 4">
            <a:extLst>
              <a:ext uri="{FF2B5EF4-FFF2-40B4-BE49-F238E27FC236}">
                <a16:creationId xmlns:a16="http://schemas.microsoft.com/office/drawing/2014/main" id="{85EA3CE6-954C-4903-AA04-0CC71229E5C0}"/>
              </a:ext>
            </a:extLst>
          </p:cNvPr>
          <p:cNvSpPr>
            <a:spLocks noGrp="1"/>
          </p:cNvSpPr>
          <p:nvPr>
            <p:ph type="body" idx="3"/>
          </p:nvPr>
        </p:nvSpPr>
        <p:spPr/>
        <p:txBody>
          <a:bodyPr/>
          <a:lstStyle/>
          <a:p>
            <a:pPr marL="0" indent="0"/>
            <a:r>
              <a:rPr lang="fr-FR"/>
              <a:t>How to size NKP clusters</a:t>
            </a:r>
            <a:endParaRPr lang="en-GB"/>
          </a:p>
        </p:txBody>
      </p:sp>
      <p:sp>
        <p:nvSpPr>
          <p:cNvPr id="6" name="Text Placeholder 5">
            <a:extLst>
              <a:ext uri="{FF2B5EF4-FFF2-40B4-BE49-F238E27FC236}">
                <a16:creationId xmlns:a16="http://schemas.microsoft.com/office/drawing/2014/main" id="{589C30B7-EFDA-1D57-65ED-32B616A61CB6}"/>
              </a:ext>
            </a:extLst>
          </p:cNvPr>
          <p:cNvSpPr>
            <a:spLocks noGrp="1"/>
          </p:cNvSpPr>
          <p:nvPr>
            <p:ph type="body" idx="4"/>
          </p:nvPr>
        </p:nvSpPr>
        <p:spPr>
          <a:xfrm>
            <a:off x="685800" y="3468200"/>
            <a:ext cx="2250750" cy="822900"/>
          </a:xfrm>
        </p:spPr>
        <p:txBody>
          <a:bodyPr/>
          <a:lstStyle/>
          <a:p>
            <a:pPr marL="0" indent="0"/>
            <a:r>
              <a:rPr lang="fr-FR"/>
              <a:t>How to </a:t>
            </a:r>
            <a:r>
              <a:rPr lang="fr-FR" err="1"/>
              <a:t>deploy</a:t>
            </a:r>
            <a:r>
              <a:rPr lang="fr-FR"/>
              <a:t> NKP, </a:t>
            </a:r>
            <a:r>
              <a:rPr lang="fr-FR" err="1"/>
              <a:t>regarding</a:t>
            </a:r>
            <a:r>
              <a:rPr lang="fr-FR"/>
              <a:t> </a:t>
            </a:r>
            <a:r>
              <a:rPr lang="fr-FR" err="1"/>
              <a:t>my</a:t>
            </a:r>
            <a:r>
              <a:rPr lang="fr-FR"/>
              <a:t> </a:t>
            </a:r>
            <a:r>
              <a:rPr lang="fr-FR" err="1"/>
              <a:t>environment</a:t>
            </a:r>
            <a:endParaRPr lang="en-GB"/>
          </a:p>
        </p:txBody>
      </p:sp>
      <p:sp>
        <p:nvSpPr>
          <p:cNvPr id="7" name="Text Placeholder 6">
            <a:extLst>
              <a:ext uri="{FF2B5EF4-FFF2-40B4-BE49-F238E27FC236}">
                <a16:creationId xmlns:a16="http://schemas.microsoft.com/office/drawing/2014/main" id="{A1F94325-6B3C-BEB9-C6F3-008114E18572}"/>
              </a:ext>
            </a:extLst>
          </p:cNvPr>
          <p:cNvSpPr>
            <a:spLocks noGrp="1"/>
          </p:cNvSpPr>
          <p:nvPr>
            <p:ph type="body" idx="5"/>
          </p:nvPr>
        </p:nvSpPr>
        <p:spPr/>
        <p:txBody>
          <a:bodyPr/>
          <a:lstStyle/>
          <a:p>
            <a:r>
              <a:rPr lang="fr-FR"/>
              <a:t>Best practices</a:t>
            </a:r>
            <a:endParaRPr lang="en-GB"/>
          </a:p>
        </p:txBody>
      </p:sp>
      <p:sp>
        <p:nvSpPr>
          <p:cNvPr id="8" name="Text Placeholder 7">
            <a:extLst>
              <a:ext uri="{FF2B5EF4-FFF2-40B4-BE49-F238E27FC236}">
                <a16:creationId xmlns:a16="http://schemas.microsoft.com/office/drawing/2014/main" id="{51D0A749-8B27-4AF5-E96A-655E649F2450}"/>
              </a:ext>
            </a:extLst>
          </p:cNvPr>
          <p:cNvSpPr>
            <a:spLocks noGrp="1"/>
          </p:cNvSpPr>
          <p:nvPr>
            <p:ph type="body" idx="6"/>
          </p:nvPr>
        </p:nvSpPr>
        <p:spPr/>
        <p:txBody>
          <a:bodyPr/>
          <a:lstStyle/>
          <a:p>
            <a:r>
              <a:rPr lang="fr-FR"/>
              <a:t>Design &amp; </a:t>
            </a:r>
            <a:r>
              <a:rPr lang="fr-FR" err="1"/>
              <a:t>install</a:t>
            </a:r>
            <a:endParaRPr lang="en-GB"/>
          </a:p>
        </p:txBody>
      </p:sp>
      <p:pic>
        <p:nvPicPr>
          <p:cNvPr id="1026" name="Picture 2" descr="Design - Free education icons">
            <a:extLst>
              <a:ext uri="{FF2B5EF4-FFF2-40B4-BE49-F238E27FC236}">
                <a16:creationId xmlns:a16="http://schemas.microsoft.com/office/drawing/2014/main" id="{140CD49E-FF19-848C-1042-E08A8BFB23B8}"/>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41877" y="2394650"/>
            <a:ext cx="575987" cy="5759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1061D41-F462-9A99-28DD-111633137C56}"/>
              </a:ext>
            </a:extLst>
          </p:cNvPr>
          <p:cNvPicPr>
            <a:picLocks noChangeAspect="1"/>
          </p:cNvPicPr>
          <p:nvPr/>
        </p:nvPicPr>
        <p:blipFill>
          <a:blip r:embed="rId4">
            <a:duotone>
              <a:schemeClr val="accent1">
                <a:shade val="45000"/>
                <a:satMod val="135000"/>
              </a:schemeClr>
              <a:prstClr val="white"/>
            </a:duotone>
          </a:blip>
          <a:stretch>
            <a:fillRect/>
          </a:stretch>
        </p:blipFill>
        <p:spPr>
          <a:xfrm>
            <a:off x="4318403" y="1586745"/>
            <a:ext cx="507194" cy="687530"/>
          </a:xfrm>
          <a:prstGeom prst="rect">
            <a:avLst/>
          </a:prstGeom>
        </p:spPr>
      </p:pic>
      <p:pic>
        <p:nvPicPr>
          <p:cNvPr id="1034" name="Picture 10" descr="Size Icon Png #282929 - Free Icons Library">
            <a:extLst>
              <a:ext uri="{FF2B5EF4-FFF2-40B4-BE49-F238E27FC236}">
                <a16:creationId xmlns:a16="http://schemas.microsoft.com/office/drawing/2014/main" id="{10CA6FF2-7296-00A5-2FD3-A7BE6E4EF7F9}"/>
              </a:ext>
            </a:extLst>
          </p:cNvPr>
          <p:cNvPicPr>
            <a:picLocks noChangeAspect="1" noChangeArrowheads="1"/>
          </p:cNvPicPr>
          <p:nvPr/>
        </p:nvPicPr>
        <p:blipFill>
          <a:blip r:embed="rId5">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51411" y="2394650"/>
            <a:ext cx="532556" cy="53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05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8E62B-1758-F486-3B4F-35199FE820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F3FD05-C3E7-85F0-DB20-5DF4A8437E4B}"/>
              </a:ext>
            </a:extLst>
          </p:cNvPr>
          <p:cNvSpPr>
            <a:spLocks noGrp="1"/>
          </p:cNvSpPr>
          <p:nvPr>
            <p:ph type="title"/>
          </p:nvPr>
        </p:nvSpPr>
        <p:spPr>
          <a:xfrm>
            <a:off x="1247273" y="3721544"/>
            <a:ext cx="6649454" cy="939670"/>
          </a:xfrm>
        </p:spPr>
        <p:txBody>
          <a:bodyPr/>
          <a:lstStyle/>
          <a:p>
            <a:pPr algn="ctr"/>
            <a:r>
              <a:rPr lang="fr-FR" sz="3200" b="1"/>
              <a:t>NKP Advanced installation</a:t>
            </a:r>
            <a:endParaRPr lang="en-GB" sz="3200" b="1"/>
          </a:p>
        </p:txBody>
      </p:sp>
    </p:spTree>
    <p:extLst>
      <p:ext uri="{BB962C8B-B14F-4D97-AF65-F5344CB8AC3E}">
        <p14:creationId xmlns:p14="http://schemas.microsoft.com/office/powerpoint/2010/main" val="135102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D3D4A-2BE3-58D7-4291-936818E80C1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09AC9A7-7160-7927-7814-75F29BF1AF37}"/>
              </a:ext>
            </a:extLst>
          </p:cNvPr>
          <p:cNvSpPr>
            <a:spLocks noGrp="1"/>
          </p:cNvSpPr>
          <p:nvPr>
            <p:ph type="body" idx="1"/>
          </p:nvPr>
        </p:nvSpPr>
        <p:spPr>
          <a:xfrm>
            <a:off x="402149" y="1033346"/>
            <a:ext cx="4753511" cy="3891776"/>
          </a:xfrm>
        </p:spPr>
        <p:txBody>
          <a:bodyPr/>
          <a:lstStyle/>
          <a:p>
            <a:r>
              <a:rPr lang="fr-FR" sz="1400" err="1"/>
              <a:t>Create</a:t>
            </a:r>
            <a:r>
              <a:rPr lang="fr-FR" sz="1400"/>
              <a:t> </a:t>
            </a:r>
            <a:r>
              <a:rPr lang="fr-FR" sz="1400" err="1"/>
              <a:t>bootstrap</a:t>
            </a:r>
            <a:r>
              <a:rPr lang="fr-FR" sz="1400"/>
              <a:t> (if no </a:t>
            </a:r>
            <a:r>
              <a:rPr lang="fr-FR" sz="1400" err="1"/>
              <a:t>mgmt</a:t>
            </a:r>
            <a:r>
              <a:rPr lang="fr-FR" sz="1400"/>
              <a:t> cluster)</a:t>
            </a:r>
          </a:p>
          <a:p>
            <a:pPr marL="584200" lvl="1" indent="0">
              <a:buNone/>
            </a:pPr>
            <a:r>
              <a:rPr lang="fr-FR" sz="1100" i="1" err="1">
                <a:latin typeface="Courier New" panose="02070309020205020404" pitchFamily="49" charset="0"/>
                <a:cs typeface="Courier New" panose="02070309020205020404" pitchFamily="49" charset="0"/>
              </a:rPr>
              <a:t>nkp</a:t>
            </a:r>
            <a:r>
              <a:rPr lang="fr-FR" sz="1100" i="1">
                <a:latin typeface="Courier New" panose="02070309020205020404" pitchFamily="49" charset="0"/>
                <a:cs typeface="Courier New" panose="02070309020205020404" pitchFamily="49" charset="0"/>
              </a:rPr>
              <a:t> </a:t>
            </a:r>
            <a:r>
              <a:rPr lang="fr-FR" sz="1100" i="1" err="1">
                <a:latin typeface="Courier New" panose="02070309020205020404" pitchFamily="49" charset="0"/>
                <a:cs typeface="Courier New" panose="02070309020205020404" pitchFamily="49" charset="0"/>
              </a:rPr>
              <a:t>create</a:t>
            </a:r>
            <a:r>
              <a:rPr lang="fr-FR" sz="1100" i="1">
                <a:latin typeface="Courier New" panose="02070309020205020404" pitchFamily="49" charset="0"/>
                <a:cs typeface="Courier New" panose="02070309020205020404" pitchFamily="49" charset="0"/>
              </a:rPr>
              <a:t> </a:t>
            </a:r>
            <a:r>
              <a:rPr lang="fr-FR" sz="1100" i="1" err="1">
                <a:latin typeface="Courier New" panose="02070309020205020404" pitchFamily="49" charset="0"/>
                <a:cs typeface="Courier New" panose="02070309020205020404" pitchFamily="49" charset="0"/>
              </a:rPr>
              <a:t>bootstrap</a:t>
            </a:r>
            <a:endParaRPr lang="fr-FR" sz="1100" i="1">
              <a:latin typeface="Courier New" panose="02070309020205020404" pitchFamily="49" charset="0"/>
              <a:cs typeface="Courier New" panose="02070309020205020404" pitchFamily="49" charset="0"/>
            </a:endParaRPr>
          </a:p>
          <a:p>
            <a:r>
              <a:rPr lang="fr-FR" sz="1400" err="1"/>
              <a:t>Create</a:t>
            </a:r>
            <a:r>
              <a:rPr lang="fr-FR" sz="1400"/>
              <a:t> cluster dry-run </a:t>
            </a:r>
            <a:r>
              <a:rPr lang="fr-FR" sz="1400" err="1"/>
              <a:t>definition</a:t>
            </a:r>
            <a:r>
              <a:rPr lang="fr-FR" sz="1400"/>
              <a:t> files</a:t>
            </a:r>
          </a:p>
          <a:p>
            <a:pPr marL="584200" lvl="1" indent="0">
              <a:buNone/>
            </a:pPr>
            <a:r>
              <a:rPr lang="fr-FR" sz="1100" i="1" err="1">
                <a:latin typeface="Courier New" panose="02070309020205020404" pitchFamily="49" charset="0"/>
                <a:cs typeface="Courier New" panose="02070309020205020404" pitchFamily="49" charset="0"/>
              </a:rPr>
              <a:t>nkp</a:t>
            </a:r>
            <a:r>
              <a:rPr lang="fr-FR" sz="1100" i="1">
                <a:latin typeface="Courier New" panose="02070309020205020404" pitchFamily="49" charset="0"/>
                <a:cs typeface="Courier New" panose="02070309020205020404" pitchFamily="49" charset="0"/>
              </a:rPr>
              <a:t> </a:t>
            </a:r>
            <a:r>
              <a:rPr lang="fr-FR" sz="1100" i="1" err="1">
                <a:latin typeface="Courier New" panose="02070309020205020404" pitchFamily="49" charset="0"/>
                <a:cs typeface="Courier New" panose="02070309020205020404" pitchFamily="49" charset="0"/>
              </a:rPr>
              <a:t>create</a:t>
            </a:r>
            <a:r>
              <a:rPr lang="fr-FR" sz="1100" i="1">
                <a:latin typeface="Courier New" panose="02070309020205020404" pitchFamily="49" charset="0"/>
                <a:cs typeface="Courier New" panose="02070309020205020404" pitchFamily="49" charset="0"/>
              </a:rPr>
              <a:t> cluster </a:t>
            </a:r>
            <a:r>
              <a:rPr lang="fr-FR" sz="1100" i="1" err="1">
                <a:latin typeface="Courier New" panose="02070309020205020404" pitchFamily="49" charset="0"/>
                <a:cs typeface="Courier New" panose="02070309020205020404" pitchFamily="49" charset="0"/>
              </a:rPr>
              <a:t>nutanix</a:t>
            </a:r>
            <a:r>
              <a:rPr lang="fr-FR" sz="1100" i="1">
                <a:latin typeface="Courier New" panose="02070309020205020404" pitchFamily="49" charset="0"/>
                <a:cs typeface="Courier New" panose="02070309020205020404" pitchFamily="49" charset="0"/>
              </a:rPr>
              <a:t> -o </a:t>
            </a:r>
            <a:r>
              <a:rPr lang="fr-FR" sz="1100" i="1" err="1">
                <a:latin typeface="Courier New" panose="02070309020205020404" pitchFamily="49" charset="0"/>
                <a:cs typeface="Courier New" panose="02070309020205020404" pitchFamily="49" charset="0"/>
              </a:rPr>
              <a:t>yaml</a:t>
            </a:r>
            <a:r>
              <a:rPr lang="fr-FR" sz="1100" i="1">
                <a:latin typeface="Courier New" panose="02070309020205020404" pitchFamily="49" charset="0"/>
                <a:cs typeface="Courier New" panose="02070309020205020404" pitchFamily="49" charset="0"/>
              </a:rPr>
              <a:t> --output-directory &lt;</a:t>
            </a:r>
            <a:r>
              <a:rPr lang="fr-FR" sz="1100" i="1" err="1">
                <a:latin typeface="Courier New" panose="02070309020205020404" pitchFamily="49" charset="0"/>
                <a:cs typeface="Courier New" panose="02070309020205020404" pitchFamily="49" charset="0"/>
              </a:rPr>
              <a:t>dir</a:t>
            </a:r>
            <a:r>
              <a:rPr lang="fr-FR" sz="1100" i="1">
                <a:latin typeface="Courier New" panose="02070309020205020404" pitchFamily="49" charset="0"/>
                <a:cs typeface="Courier New" panose="02070309020205020404" pitchFamily="49" charset="0"/>
              </a:rPr>
              <a:t>&gt; --dry-run ……</a:t>
            </a:r>
          </a:p>
          <a:p>
            <a:r>
              <a:rPr lang="fr-FR" sz="1400" err="1"/>
              <a:t>Modify</a:t>
            </a:r>
            <a:r>
              <a:rPr lang="fr-FR" sz="1400"/>
              <a:t> cluster-</a:t>
            </a:r>
            <a:r>
              <a:rPr lang="fr-FR" sz="1400" err="1"/>
              <a:t>custom.yaml</a:t>
            </a:r>
            <a:endParaRPr lang="fr-FR" sz="1400"/>
          </a:p>
          <a:p>
            <a:pPr lvl="1"/>
            <a:r>
              <a:rPr lang="fr-FR" sz="1100">
                <a:hlinkClick r:id="rId3"/>
              </a:rPr>
              <a:t>CAPI</a:t>
            </a:r>
            <a:endParaRPr lang="fr-FR" sz="1100"/>
          </a:p>
          <a:p>
            <a:pPr lvl="1"/>
            <a:r>
              <a:rPr lang="fr-FR" sz="1100">
                <a:hlinkClick r:id="rId4"/>
              </a:rPr>
              <a:t>CAPX</a:t>
            </a:r>
            <a:endParaRPr lang="fr-FR" sz="1100"/>
          </a:p>
          <a:p>
            <a:pPr lvl="1"/>
            <a:r>
              <a:rPr lang="fr-FR" sz="1100">
                <a:hlinkClick r:id="rId5"/>
              </a:rPr>
              <a:t>CAREN</a:t>
            </a:r>
            <a:endParaRPr lang="fr-FR" sz="1100"/>
          </a:p>
          <a:p>
            <a:r>
              <a:rPr lang="en-GB" sz="1400"/>
              <a:t>Apply all resources</a:t>
            </a:r>
          </a:p>
          <a:p>
            <a:pPr marL="584200" lvl="1" indent="0">
              <a:buNone/>
            </a:pPr>
            <a:r>
              <a:rPr lang="en-GB" sz="1000" i="1" err="1">
                <a:latin typeface="Courier New" panose="02070309020205020404" pitchFamily="49" charset="0"/>
                <a:cs typeface="Courier New" panose="02070309020205020404" pitchFamily="49" charset="0"/>
              </a:rPr>
              <a:t>kubectl</a:t>
            </a:r>
            <a:r>
              <a:rPr lang="en-GB" sz="1000" i="1">
                <a:latin typeface="Courier New" panose="02070309020205020404" pitchFamily="49" charset="0"/>
                <a:cs typeface="Courier New" panose="02070309020205020404" pitchFamily="49" charset="0"/>
              </a:rPr>
              <a:t> apply -f &lt;</a:t>
            </a:r>
            <a:r>
              <a:rPr lang="en-GB" sz="1000" i="1" err="1">
                <a:latin typeface="Courier New" panose="02070309020205020404" pitchFamily="49" charset="0"/>
                <a:cs typeface="Courier New" panose="02070309020205020404" pitchFamily="49" charset="0"/>
              </a:rPr>
              <a:t>dir</a:t>
            </a:r>
            <a:r>
              <a:rPr lang="en-GB" sz="1000" i="1">
                <a:latin typeface="Courier New" panose="02070309020205020404" pitchFamily="49" charset="0"/>
                <a:cs typeface="Courier New" panose="02070309020205020404" pitchFamily="49" charset="0"/>
              </a:rPr>
              <a:t>&gt; --server-side</a:t>
            </a:r>
            <a:endParaRPr lang="en-GB" sz="1100" i="1">
              <a:latin typeface="Courier New" panose="02070309020205020404" pitchFamily="49" charset="0"/>
              <a:cs typeface="Courier New" panose="02070309020205020404" pitchFamily="49" charset="0"/>
            </a:endParaRPr>
          </a:p>
          <a:p>
            <a:r>
              <a:rPr lang="en-GB" sz="1400"/>
              <a:t>Finish install</a:t>
            </a:r>
          </a:p>
          <a:p>
            <a:pPr marL="579438" indent="0">
              <a:buNone/>
            </a:pPr>
            <a:r>
              <a:rPr lang="en-GB" sz="900" i="1" err="1">
                <a:latin typeface="Courier New" panose="02070309020205020404" pitchFamily="49" charset="0"/>
                <a:cs typeface="Courier New" panose="02070309020205020404" pitchFamily="49" charset="0"/>
              </a:rPr>
              <a:t>nkp</a:t>
            </a:r>
            <a:r>
              <a:rPr lang="en-GB" sz="900" i="1">
                <a:latin typeface="Courier New" panose="02070309020205020404" pitchFamily="49" charset="0"/>
                <a:cs typeface="Courier New" panose="02070309020205020404" pitchFamily="49" charset="0"/>
              </a:rPr>
              <a:t> get </a:t>
            </a:r>
            <a:r>
              <a:rPr lang="en-GB" sz="900" i="1" err="1">
                <a:latin typeface="Courier New" panose="02070309020205020404" pitchFamily="49" charset="0"/>
                <a:cs typeface="Courier New" panose="02070309020205020404" pitchFamily="49" charset="0"/>
              </a:rPr>
              <a:t>kubeconfig</a:t>
            </a:r>
            <a:r>
              <a:rPr lang="en-GB" sz="900" i="1">
                <a:latin typeface="Courier New" panose="02070309020205020404" pitchFamily="49" charset="0"/>
                <a:cs typeface="Courier New" panose="02070309020205020404" pitchFamily="49" charset="0"/>
              </a:rPr>
              <a:t> –c </a:t>
            </a:r>
            <a:r>
              <a:rPr lang="en-GB" sz="900" i="1" err="1">
                <a:latin typeface="Courier New" panose="02070309020205020404" pitchFamily="49" charset="0"/>
                <a:cs typeface="Courier New" panose="02070309020205020404" pitchFamily="49" charset="0"/>
              </a:rPr>
              <a:t>cluster_name</a:t>
            </a:r>
            <a:r>
              <a:rPr lang="en-GB" sz="900" i="1">
                <a:latin typeface="Courier New" panose="02070309020205020404" pitchFamily="49" charset="0"/>
                <a:cs typeface="Courier New" panose="02070309020205020404" pitchFamily="49" charset="0"/>
              </a:rPr>
              <a:t> &gt; </a:t>
            </a:r>
            <a:r>
              <a:rPr lang="en-GB" sz="900" i="1" err="1">
                <a:latin typeface="Courier New" panose="02070309020205020404" pitchFamily="49" charset="0"/>
                <a:cs typeface="Courier New" panose="02070309020205020404" pitchFamily="49" charset="0"/>
              </a:rPr>
              <a:t>cluster_name.conf</a:t>
            </a:r>
            <a:br>
              <a:rPr lang="en-GB" sz="900" i="1">
                <a:latin typeface="Courier New" panose="02070309020205020404" pitchFamily="49" charset="0"/>
                <a:cs typeface="Courier New" panose="02070309020205020404" pitchFamily="49" charset="0"/>
              </a:rPr>
            </a:br>
            <a:r>
              <a:rPr lang="en-GB" sz="900" i="1" err="1">
                <a:latin typeface="Courier New" panose="02070309020205020404" pitchFamily="49" charset="0"/>
                <a:cs typeface="Courier New" panose="02070309020205020404" pitchFamily="49" charset="0"/>
              </a:rPr>
              <a:t>nkp</a:t>
            </a:r>
            <a:r>
              <a:rPr lang="en-GB" sz="900" i="1">
                <a:latin typeface="Courier New" panose="02070309020205020404" pitchFamily="49" charset="0"/>
                <a:cs typeface="Courier New" panose="02070309020205020404" pitchFamily="49" charset="0"/>
              </a:rPr>
              <a:t> create </a:t>
            </a:r>
            <a:r>
              <a:rPr lang="en-GB" sz="900" i="1" err="1">
                <a:latin typeface="Courier New" panose="02070309020205020404" pitchFamily="49" charset="0"/>
                <a:cs typeface="Courier New" panose="02070309020205020404" pitchFamily="49" charset="0"/>
              </a:rPr>
              <a:t>capi</a:t>
            </a:r>
            <a:r>
              <a:rPr lang="en-GB" sz="900" i="1">
                <a:latin typeface="Courier New" panose="02070309020205020404" pitchFamily="49" charset="0"/>
                <a:cs typeface="Courier New" panose="02070309020205020404" pitchFamily="49" charset="0"/>
              </a:rPr>
              <a:t>-components --</a:t>
            </a:r>
            <a:r>
              <a:rPr lang="en-GB" sz="900" i="1" err="1">
                <a:latin typeface="Courier New" panose="02070309020205020404" pitchFamily="49" charset="0"/>
                <a:cs typeface="Courier New" panose="02070309020205020404" pitchFamily="49" charset="0"/>
              </a:rPr>
              <a:t>kubeconfig</a:t>
            </a:r>
            <a:r>
              <a:rPr lang="en-GB" sz="900" i="1">
                <a:latin typeface="Courier New" panose="02070309020205020404" pitchFamily="49" charset="0"/>
                <a:cs typeface="Courier New" panose="02070309020205020404" pitchFamily="49" charset="0"/>
              </a:rPr>
              <a:t> </a:t>
            </a:r>
            <a:r>
              <a:rPr lang="en-GB" sz="900" i="1" err="1">
                <a:latin typeface="Courier New" panose="02070309020205020404" pitchFamily="49" charset="0"/>
                <a:cs typeface="Courier New" panose="02070309020205020404" pitchFamily="49" charset="0"/>
              </a:rPr>
              <a:t>cluster_name.conf</a:t>
            </a:r>
            <a:br>
              <a:rPr lang="en-GB" sz="900" i="1">
                <a:latin typeface="Courier New" panose="02070309020205020404" pitchFamily="49" charset="0"/>
                <a:cs typeface="Courier New" panose="02070309020205020404" pitchFamily="49" charset="0"/>
              </a:rPr>
            </a:br>
            <a:r>
              <a:rPr lang="en-GB" sz="900" i="1" err="1">
                <a:latin typeface="Courier New" panose="02070309020205020404" pitchFamily="49" charset="0"/>
                <a:cs typeface="Courier New" panose="02070309020205020404" pitchFamily="49" charset="0"/>
              </a:rPr>
              <a:t>nkp</a:t>
            </a:r>
            <a:r>
              <a:rPr lang="en-GB" sz="900" i="1">
                <a:latin typeface="Courier New" panose="02070309020205020404" pitchFamily="49" charset="0"/>
                <a:cs typeface="Courier New" panose="02070309020205020404" pitchFamily="49" charset="0"/>
              </a:rPr>
              <a:t> move </a:t>
            </a:r>
            <a:r>
              <a:rPr lang="en-GB" sz="900" i="1" err="1">
                <a:latin typeface="Courier New" panose="02070309020205020404" pitchFamily="49" charset="0"/>
                <a:cs typeface="Courier New" panose="02070309020205020404" pitchFamily="49" charset="0"/>
              </a:rPr>
              <a:t>capi</a:t>
            </a:r>
            <a:r>
              <a:rPr lang="en-GB" sz="900" i="1">
                <a:latin typeface="Courier New" panose="02070309020205020404" pitchFamily="49" charset="0"/>
                <a:cs typeface="Courier New" panose="02070309020205020404" pitchFamily="49" charset="0"/>
              </a:rPr>
              <a:t>-resources --to-</a:t>
            </a:r>
            <a:r>
              <a:rPr lang="en-GB" sz="900" i="1" err="1">
                <a:latin typeface="Courier New" panose="02070309020205020404" pitchFamily="49" charset="0"/>
                <a:cs typeface="Courier New" panose="02070309020205020404" pitchFamily="49" charset="0"/>
              </a:rPr>
              <a:t>kubeconfig</a:t>
            </a:r>
            <a:r>
              <a:rPr lang="en-GB" sz="900" i="1">
                <a:latin typeface="Courier New" panose="02070309020205020404" pitchFamily="49" charset="0"/>
                <a:cs typeface="Courier New" panose="02070309020205020404" pitchFamily="49" charset="0"/>
              </a:rPr>
              <a:t> </a:t>
            </a:r>
            <a:r>
              <a:rPr lang="en-GB" sz="900" i="1" err="1">
                <a:latin typeface="Courier New" panose="02070309020205020404" pitchFamily="49" charset="0"/>
                <a:cs typeface="Courier New" panose="02070309020205020404" pitchFamily="49" charset="0"/>
              </a:rPr>
              <a:t>cluster_name.conf</a:t>
            </a:r>
            <a:br>
              <a:rPr lang="en-GB" sz="900" i="1">
                <a:latin typeface="Courier New" panose="02070309020205020404" pitchFamily="49" charset="0"/>
                <a:cs typeface="Courier New" panose="02070309020205020404" pitchFamily="49" charset="0"/>
              </a:rPr>
            </a:br>
            <a:r>
              <a:rPr lang="en-GB" sz="900" i="1" err="1">
                <a:latin typeface="Courier New" panose="02070309020205020404" pitchFamily="49" charset="0"/>
                <a:cs typeface="Courier New" panose="02070309020205020404" pitchFamily="49" charset="0"/>
              </a:rPr>
              <a:t>nkp</a:t>
            </a:r>
            <a:r>
              <a:rPr lang="en-GB" sz="900" i="1">
                <a:latin typeface="Courier New" panose="02070309020205020404" pitchFamily="49" charset="0"/>
                <a:cs typeface="Courier New" panose="02070309020205020404" pitchFamily="49" charset="0"/>
              </a:rPr>
              <a:t> delete bootstrap</a:t>
            </a:r>
          </a:p>
          <a:p>
            <a:pPr marL="101600" indent="0">
              <a:buNone/>
            </a:pPr>
            <a:endParaRPr lang="en-GB" sz="1400" i="1">
              <a:latin typeface="Courier New" panose="02070309020205020404" pitchFamily="49" charset="0"/>
              <a:cs typeface="Courier New" panose="02070309020205020404" pitchFamily="49" charset="0"/>
            </a:endParaRPr>
          </a:p>
        </p:txBody>
      </p:sp>
      <p:sp>
        <p:nvSpPr>
          <p:cNvPr id="4" name="Title 3">
            <a:extLst>
              <a:ext uri="{FF2B5EF4-FFF2-40B4-BE49-F238E27FC236}">
                <a16:creationId xmlns:a16="http://schemas.microsoft.com/office/drawing/2014/main" id="{2E9755D8-8B91-3BAA-6F3F-89697561EE45}"/>
              </a:ext>
            </a:extLst>
          </p:cNvPr>
          <p:cNvSpPr>
            <a:spLocks noGrp="1"/>
          </p:cNvSpPr>
          <p:nvPr>
            <p:ph type="title"/>
          </p:nvPr>
        </p:nvSpPr>
        <p:spPr>
          <a:xfrm>
            <a:off x="403650" y="403975"/>
            <a:ext cx="8321400" cy="599100"/>
          </a:xfrm>
        </p:spPr>
        <p:txBody>
          <a:bodyPr/>
          <a:lstStyle/>
          <a:p>
            <a:r>
              <a:rPr lang="fr-FR"/>
              <a:t>Advanced </a:t>
            </a:r>
            <a:r>
              <a:rPr lang="fr-FR" err="1"/>
              <a:t>install</a:t>
            </a:r>
            <a:r>
              <a:rPr lang="fr-FR"/>
              <a:t> </a:t>
            </a:r>
            <a:r>
              <a:rPr lang="fr-FR" err="1"/>
              <a:t>steps</a:t>
            </a:r>
            <a:endParaRPr lang="fr-FR"/>
          </a:p>
        </p:txBody>
      </p:sp>
      <p:pic>
        <p:nvPicPr>
          <p:cNvPr id="7" name="Image 6" descr="Une image contenant texte, capture d’écran, conception&#10;&#10;Le contenu généré par l’IA peut être incorrect.">
            <a:extLst>
              <a:ext uri="{FF2B5EF4-FFF2-40B4-BE49-F238E27FC236}">
                <a16:creationId xmlns:a16="http://schemas.microsoft.com/office/drawing/2014/main" id="{27CE935A-A738-8C2F-A32E-65EAB843D410}"/>
              </a:ext>
            </a:extLst>
          </p:cNvPr>
          <p:cNvPicPr>
            <a:picLocks noChangeAspect="1"/>
          </p:cNvPicPr>
          <p:nvPr/>
        </p:nvPicPr>
        <p:blipFill>
          <a:blip r:embed="rId6"/>
          <a:stretch>
            <a:fillRect/>
          </a:stretch>
        </p:blipFill>
        <p:spPr>
          <a:xfrm>
            <a:off x="5129560" y="168661"/>
            <a:ext cx="3806284" cy="4806178"/>
          </a:xfrm>
          <a:prstGeom prst="rect">
            <a:avLst/>
          </a:prstGeom>
        </p:spPr>
      </p:pic>
    </p:spTree>
    <p:extLst>
      <p:ext uri="{BB962C8B-B14F-4D97-AF65-F5344CB8AC3E}">
        <p14:creationId xmlns:p14="http://schemas.microsoft.com/office/powerpoint/2010/main" val="71274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696DA-6F93-5293-3F93-59D5BE4A009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10E290D-3F22-5E9E-1E51-5CB18B4DF7C2}"/>
              </a:ext>
            </a:extLst>
          </p:cNvPr>
          <p:cNvPicPr>
            <a:picLocks noChangeAspect="1"/>
          </p:cNvPicPr>
          <p:nvPr/>
        </p:nvPicPr>
        <p:blipFill>
          <a:blip r:embed="rId3"/>
          <a:stretch>
            <a:fillRect/>
          </a:stretch>
        </p:blipFill>
        <p:spPr>
          <a:xfrm>
            <a:off x="270861" y="1086876"/>
            <a:ext cx="2710232" cy="4056624"/>
          </a:xfrm>
          <a:prstGeom prst="rect">
            <a:avLst/>
          </a:prstGeom>
        </p:spPr>
      </p:pic>
      <p:sp>
        <p:nvSpPr>
          <p:cNvPr id="3" name="Text Placeholder 2">
            <a:extLst>
              <a:ext uri="{FF2B5EF4-FFF2-40B4-BE49-F238E27FC236}">
                <a16:creationId xmlns:a16="http://schemas.microsoft.com/office/drawing/2014/main" id="{B458C9B2-E892-AD90-0DE1-648B6CD975AA}"/>
              </a:ext>
            </a:extLst>
          </p:cNvPr>
          <p:cNvSpPr>
            <a:spLocks noGrp="1"/>
          </p:cNvSpPr>
          <p:nvPr>
            <p:ph type="body" idx="1"/>
          </p:nvPr>
        </p:nvSpPr>
        <p:spPr>
          <a:xfrm>
            <a:off x="4691349" y="1493275"/>
            <a:ext cx="4549215" cy="521100"/>
          </a:xfrm>
        </p:spPr>
        <p:txBody>
          <a:bodyPr/>
          <a:lstStyle/>
          <a:p>
            <a:pPr marL="50800" indent="0">
              <a:buNone/>
            </a:pPr>
            <a:r>
              <a:rPr lang="fr-FR" sz="2400"/>
              <a:t>Network Advanced Configuration</a:t>
            </a:r>
            <a:endParaRPr lang="en-GB" sz="2400"/>
          </a:p>
        </p:txBody>
      </p:sp>
      <p:pic>
        <p:nvPicPr>
          <p:cNvPr id="10" name="Google Shape;181;p15">
            <a:extLst>
              <a:ext uri="{FF2B5EF4-FFF2-40B4-BE49-F238E27FC236}">
                <a16:creationId xmlns:a16="http://schemas.microsoft.com/office/drawing/2014/main" id="{CA258B61-2517-6156-1B6C-2640995250F8}"/>
              </a:ext>
            </a:extLst>
          </p:cNvPr>
          <p:cNvPicPr preferRelativeResize="0"/>
          <p:nvPr/>
        </p:nvPicPr>
        <p:blipFill rotWithShape="1">
          <a:blip r:embed="rId4">
            <a:alphaModFix/>
          </a:blip>
          <a:srcRect l="-1250" t="19" r="-1250" b="28"/>
          <a:stretch/>
        </p:blipFill>
        <p:spPr>
          <a:xfrm>
            <a:off x="-975542" y="-1"/>
            <a:ext cx="5272100" cy="5143501"/>
          </a:xfrm>
          <a:prstGeom prst="rect">
            <a:avLst/>
          </a:prstGeom>
          <a:noFill/>
          <a:ln>
            <a:noFill/>
          </a:ln>
        </p:spPr>
      </p:pic>
    </p:spTree>
    <p:extLst>
      <p:ext uri="{BB962C8B-B14F-4D97-AF65-F5344CB8AC3E}">
        <p14:creationId xmlns:p14="http://schemas.microsoft.com/office/powerpoint/2010/main" val="371820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8AEC8-3DD2-5011-7DE8-BBB4DB6EA0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3C8CAC-D01D-29ED-8552-F54CF05B9467}"/>
              </a:ext>
            </a:extLst>
          </p:cNvPr>
          <p:cNvSpPr>
            <a:spLocks noGrp="1"/>
          </p:cNvSpPr>
          <p:nvPr>
            <p:ph type="title"/>
          </p:nvPr>
        </p:nvSpPr>
        <p:spPr/>
        <p:txBody>
          <a:bodyPr/>
          <a:lstStyle/>
          <a:p>
            <a:r>
              <a:rPr lang="en-US"/>
              <a:t>Cilium Advanced Configuration</a:t>
            </a:r>
          </a:p>
        </p:txBody>
      </p:sp>
      <p:sp>
        <p:nvSpPr>
          <p:cNvPr id="5" name="TextBox 4">
            <a:extLst>
              <a:ext uri="{FF2B5EF4-FFF2-40B4-BE49-F238E27FC236}">
                <a16:creationId xmlns:a16="http://schemas.microsoft.com/office/drawing/2014/main" id="{6E04AAE7-160D-016E-B223-E1F10D037483}"/>
              </a:ext>
            </a:extLst>
          </p:cNvPr>
          <p:cNvSpPr txBox="1"/>
          <p:nvPr/>
        </p:nvSpPr>
        <p:spPr>
          <a:xfrm>
            <a:off x="319683" y="1444001"/>
            <a:ext cx="3652710" cy="2319096"/>
          </a:xfrm>
          <a:prstGeom prst="rect">
            <a:avLst/>
          </a:prstGeom>
          <a:noFill/>
        </p:spPr>
        <p:txBody>
          <a:bodyPr wrap="square">
            <a:spAutoFit/>
          </a:bodyPr>
          <a:lstStyle/>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r>
              <a:rPr kumimoji="0" lang="en-US" sz="1400" i="0" u="none" strike="noStrike" kern="0" cap="none" spc="0" normalizeH="0" baseline="0" noProof="0">
                <a:ln>
                  <a:noFill/>
                </a:ln>
                <a:solidFill>
                  <a:srgbClr val="131313"/>
                </a:solidFill>
                <a:effectLst/>
                <a:uLnTx/>
                <a:uFillTx/>
                <a:latin typeface="Montserrat" pitchFamily="2" charset="77"/>
                <a:cs typeface="Arial"/>
                <a:sym typeface="Arial"/>
              </a:rPr>
              <a:t>Only available with NKP advanced install.</a:t>
            </a:r>
          </a:p>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endParaRPr kumimoji="0" lang="en-US" sz="1400" i="0" u="none" strike="noStrike" kern="0" cap="none" spc="0" normalizeH="0" baseline="0" noProof="0">
              <a:ln>
                <a:noFill/>
              </a:ln>
              <a:solidFill>
                <a:srgbClr val="131313"/>
              </a:solidFill>
              <a:effectLst/>
              <a:uLnTx/>
              <a:uFillTx/>
              <a:latin typeface="Montserrat" pitchFamily="2" charset="77"/>
              <a:cs typeface="Arial"/>
              <a:sym typeface="Arial"/>
            </a:endParaRPr>
          </a:p>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r>
              <a:rPr kumimoji="0" lang="en-US" sz="1300" b="0" i="0" u="none" strike="noStrike" kern="0" cap="none" spc="0" normalizeH="0" baseline="0" noProof="0">
                <a:ln>
                  <a:noFill/>
                </a:ln>
                <a:solidFill>
                  <a:srgbClr val="000000"/>
                </a:solidFill>
                <a:effectLst/>
                <a:uLnTx/>
                <a:uFillTx/>
                <a:latin typeface="Montserrat" pitchFamily="2" charset="77"/>
                <a:cs typeface="Arial"/>
                <a:sym typeface="Arial"/>
              </a:rPr>
              <a:t>Give full access to all Cilium configuration options.</a:t>
            </a:r>
          </a:p>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endParaRPr kumimoji="0" lang="en-US" sz="1300" b="0" i="0" u="none" strike="noStrike" kern="0" cap="none" spc="0" normalizeH="0" baseline="0" noProof="0">
              <a:ln>
                <a:noFill/>
              </a:ln>
              <a:solidFill>
                <a:srgbClr val="131313"/>
              </a:solidFill>
              <a:effectLst/>
              <a:uLnTx/>
              <a:uFillTx/>
              <a:latin typeface="Montserrat" pitchFamily="2" charset="77"/>
              <a:ea typeface="Montserrat"/>
              <a:cs typeface="Montserrat"/>
              <a:sym typeface="Montserrat"/>
            </a:endParaRPr>
          </a:p>
          <a:p>
            <a:pPr marL="285750" marR="0" lvl="0" indent="-285750" algn="l" defTabSz="1219170" rtl="0" eaLnBrk="1" fontAlgn="auto" latinLnBrk="0" hangingPunct="1">
              <a:lnSpc>
                <a:spcPct val="90000"/>
              </a:lnSpc>
              <a:spcBef>
                <a:spcPts val="0"/>
              </a:spcBef>
              <a:spcAft>
                <a:spcPts val="600"/>
              </a:spcAft>
              <a:buClr>
                <a:srgbClr val="7855FA"/>
              </a:buClr>
              <a:buSzPct val="100000"/>
              <a:buFont typeface="Arial" panose="020B0604020202020204" pitchFamily="34" charset="0"/>
              <a:buChar char="•"/>
              <a:tabLst/>
              <a:defRPr/>
            </a:pPr>
            <a:endParaRPr kumimoji="0" lang="en-SG" sz="1300" b="0" i="0" u="none" strike="noStrike" kern="0" cap="none" spc="0" normalizeH="0" baseline="0" noProof="0">
              <a:ln>
                <a:noFill/>
              </a:ln>
              <a:solidFill>
                <a:srgbClr val="000000"/>
              </a:solidFill>
              <a:effectLst/>
              <a:uLnTx/>
              <a:uFillTx/>
              <a:latin typeface="Montserrat" pitchFamily="2" charset="77"/>
              <a:cs typeface="Arial"/>
              <a:sym typeface="Arial"/>
            </a:endParaRPr>
          </a:p>
          <a:p>
            <a:pPr marL="285750" lvl="0" indent="-285750" defTabSz="1219170">
              <a:lnSpc>
                <a:spcPct val="90000"/>
              </a:lnSpc>
              <a:spcAft>
                <a:spcPts val="600"/>
              </a:spcAft>
              <a:buClr>
                <a:srgbClr val="7855FA"/>
              </a:buClr>
              <a:buSzPct val="100000"/>
              <a:buFont typeface="Arial" panose="020B0604020202020204" pitchFamily="34" charset="0"/>
              <a:buChar char="•"/>
              <a:defRPr/>
            </a:pPr>
            <a:r>
              <a:rPr lang="en-US" sz="1300" err="1">
                <a:latin typeface="Montserrat" pitchFamily="2" charset="77"/>
              </a:rPr>
              <a:t>ConfigMap</a:t>
            </a:r>
            <a:r>
              <a:rPr lang="en-US" sz="1300">
                <a:latin typeface="Montserrat" pitchFamily="2" charset="77"/>
              </a:rPr>
              <a:t> should contain </a:t>
            </a:r>
            <a:r>
              <a:rPr lang="en-US" sz="1300" u="sng">
                <a:latin typeface="Montserrat" pitchFamily="2" charset="77"/>
              </a:rPr>
              <a:t>all</a:t>
            </a:r>
            <a:r>
              <a:rPr lang="en-US" sz="1300">
                <a:latin typeface="Montserrat" pitchFamily="2" charset="77"/>
              </a:rPr>
              <a:t> Helm values for Cilium, it will replace </a:t>
            </a:r>
            <a:r>
              <a:rPr lang="fr-FR" altLang="fr-FR" sz="1300">
                <a:latin typeface="Montserrat" pitchFamily="2" charset="77"/>
                <a:hlinkClick r:id="rId3">
                  <a:extLst>
                    <a:ext uri="{A12FA001-AC4F-418D-AE19-62706E023703}">
                      <ahyp:hlinkClr xmlns:ahyp="http://schemas.microsoft.com/office/drawing/2018/hyperlinkcolor" val="tx"/>
                    </a:ext>
                  </a:extLst>
                </a:hlinkClick>
              </a:rPr>
              <a:t>default NKP Cilium configuration</a:t>
            </a:r>
            <a:endParaRPr lang="fr-FR" altLang="fr-FR" sz="1300">
              <a:latin typeface="Montserrat" pitchFamily="2" charset="77"/>
            </a:endParaRPr>
          </a:p>
        </p:txBody>
      </p:sp>
      <p:sp>
        <p:nvSpPr>
          <p:cNvPr id="3" name="Slide Number Placeholder 2">
            <a:extLst>
              <a:ext uri="{FF2B5EF4-FFF2-40B4-BE49-F238E27FC236}">
                <a16:creationId xmlns:a16="http://schemas.microsoft.com/office/drawing/2014/main" id="{304FDF89-9CF2-F009-06F8-79E62989ABFD}"/>
              </a:ext>
            </a:extLst>
          </p:cNvPr>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fld id="{00000000-1234-1234-1234-123412341234}" type="slidenum">
              <a:rPr kumimoji="0" lang="en" sz="600" b="0" i="0" u="none" strike="noStrike" kern="0" cap="none" spc="0" normalizeH="0" baseline="0" noProof="0" smtClean="0">
                <a:ln>
                  <a:noFill/>
                </a:ln>
                <a:solidFill>
                  <a:srgbClr val="9C9C9C"/>
                </a:solidFill>
                <a:effectLst/>
                <a:uLnTx/>
                <a:uFillTx/>
                <a:latin typeface="Montserrat"/>
                <a:sym typeface="Montserrat"/>
              </a:rPr>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t>33</a:t>
            </a:fld>
            <a:endParaRPr kumimoji="0" lang="en" sz="600" b="0" i="0" u="none" strike="noStrike" kern="0" cap="none" spc="0" normalizeH="0" baseline="0" noProof="0">
              <a:ln>
                <a:noFill/>
              </a:ln>
              <a:solidFill>
                <a:srgbClr val="9C9C9C"/>
              </a:solidFill>
              <a:effectLst/>
              <a:uLnTx/>
              <a:uFillTx/>
              <a:latin typeface="Montserrat"/>
              <a:sym typeface="Montserrat"/>
            </a:endParaRPr>
          </a:p>
        </p:txBody>
      </p:sp>
      <p:sp>
        <p:nvSpPr>
          <p:cNvPr id="7" name="ZoneTexte 6">
            <a:extLst>
              <a:ext uri="{FF2B5EF4-FFF2-40B4-BE49-F238E27FC236}">
                <a16:creationId xmlns:a16="http://schemas.microsoft.com/office/drawing/2014/main" id="{4DE9A3D5-92E5-1B92-7085-04D5BE34EB29}"/>
              </a:ext>
            </a:extLst>
          </p:cNvPr>
          <p:cNvSpPr txBox="1"/>
          <p:nvPr/>
        </p:nvSpPr>
        <p:spPr>
          <a:xfrm>
            <a:off x="355910" y="4746946"/>
            <a:ext cx="8432180" cy="461665"/>
          </a:xfrm>
          <a:prstGeom prst="rect">
            <a:avLst/>
          </a:prstGeom>
          <a:noFill/>
        </p:spPr>
        <p:txBody>
          <a:bodyPr wrap="square">
            <a:spAutoFit/>
          </a:bodyPr>
          <a:lstStyle/>
          <a:p>
            <a:pPr algn="ctr"/>
            <a:r>
              <a:rPr lang="fr-FR" sz="1200">
                <a:hlinkClick r:id="rId4"/>
              </a:rPr>
              <a:t>https://www.nutanix.dev/2025/09/17/how-to-enable-cilium-cluster-mesh-in-nutanix-kubernetes-platform/</a:t>
            </a:r>
            <a:endParaRPr lang="fr-FR" sz="1200"/>
          </a:p>
          <a:p>
            <a:pPr algn="ctr"/>
            <a:endParaRPr lang="fr-FR" sz="1200"/>
          </a:p>
        </p:txBody>
      </p:sp>
      <p:pic>
        <p:nvPicPr>
          <p:cNvPr id="14" name="Image 13" descr="Une image contenant texte, capture d’écran&#10;&#10;Le contenu généré par l’IA peut être incorrect.">
            <a:extLst>
              <a:ext uri="{FF2B5EF4-FFF2-40B4-BE49-F238E27FC236}">
                <a16:creationId xmlns:a16="http://schemas.microsoft.com/office/drawing/2014/main" id="{58A2730B-8B1C-259A-15C1-4F923F53BD01}"/>
              </a:ext>
            </a:extLst>
          </p:cNvPr>
          <p:cNvPicPr>
            <a:picLocks noChangeAspect="1"/>
          </p:cNvPicPr>
          <p:nvPr/>
        </p:nvPicPr>
        <p:blipFill>
          <a:blip r:embed="rId5"/>
          <a:stretch>
            <a:fillRect/>
          </a:stretch>
        </p:blipFill>
        <p:spPr>
          <a:xfrm>
            <a:off x="4286167" y="1125737"/>
            <a:ext cx="4454183" cy="2022651"/>
          </a:xfrm>
          <a:prstGeom prst="rect">
            <a:avLst/>
          </a:prstGeom>
        </p:spPr>
      </p:pic>
      <p:pic>
        <p:nvPicPr>
          <p:cNvPr id="6" name="Image 5" descr="Une image contenant texte, capture d’écran, Police&#10;&#10;Le contenu généré par l’IA peut être incorrect.">
            <a:extLst>
              <a:ext uri="{FF2B5EF4-FFF2-40B4-BE49-F238E27FC236}">
                <a16:creationId xmlns:a16="http://schemas.microsoft.com/office/drawing/2014/main" id="{4F243905-0305-05FD-8661-73AAB94AA1F6}"/>
              </a:ext>
            </a:extLst>
          </p:cNvPr>
          <p:cNvPicPr>
            <a:picLocks noChangeAspect="1"/>
          </p:cNvPicPr>
          <p:nvPr/>
        </p:nvPicPr>
        <p:blipFill>
          <a:blip r:embed="rId6"/>
          <a:stretch>
            <a:fillRect/>
          </a:stretch>
        </p:blipFill>
        <p:spPr>
          <a:xfrm>
            <a:off x="4286166" y="3340883"/>
            <a:ext cx="4454183" cy="1222290"/>
          </a:xfrm>
          <a:prstGeom prst="rect">
            <a:avLst/>
          </a:prstGeom>
        </p:spPr>
      </p:pic>
    </p:spTree>
    <p:extLst>
      <p:ext uri="{BB962C8B-B14F-4D97-AF65-F5344CB8AC3E}">
        <p14:creationId xmlns:p14="http://schemas.microsoft.com/office/powerpoint/2010/main" val="405344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F29A1-4CF1-6103-8C9C-456A0BF4C0D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09AA9E2-FA4F-5320-3A73-F0563C6B20C5}"/>
              </a:ext>
            </a:extLst>
          </p:cNvPr>
          <p:cNvSpPr>
            <a:spLocks noGrp="1"/>
          </p:cNvSpPr>
          <p:nvPr>
            <p:ph type="body" idx="1"/>
          </p:nvPr>
        </p:nvSpPr>
        <p:spPr>
          <a:xfrm>
            <a:off x="4756149" y="1810075"/>
            <a:ext cx="4549215" cy="521100"/>
          </a:xfrm>
        </p:spPr>
        <p:txBody>
          <a:bodyPr/>
          <a:lstStyle/>
          <a:p>
            <a:pPr marL="50800" indent="0">
              <a:buNone/>
            </a:pPr>
            <a:r>
              <a:rPr lang="fr-FR" sz="2400" err="1"/>
              <a:t>Airgap</a:t>
            </a:r>
            <a:r>
              <a:rPr lang="fr-FR" sz="2400"/>
              <a:t> </a:t>
            </a:r>
            <a:r>
              <a:rPr lang="fr-FR" sz="2400" err="1"/>
              <a:t>install</a:t>
            </a:r>
            <a:endParaRPr lang="en-GB" sz="2400"/>
          </a:p>
        </p:txBody>
      </p:sp>
      <p:pic>
        <p:nvPicPr>
          <p:cNvPr id="5" name="Picture 4">
            <a:extLst>
              <a:ext uri="{FF2B5EF4-FFF2-40B4-BE49-F238E27FC236}">
                <a16:creationId xmlns:a16="http://schemas.microsoft.com/office/drawing/2014/main" id="{BB7650F6-8F21-4BA0-6D34-C0D0CA228603}"/>
              </a:ext>
            </a:extLst>
          </p:cNvPr>
          <p:cNvPicPr>
            <a:picLocks noChangeAspect="1"/>
          </p:cNvPicPr>
          <p:nvPr/>
        </p:nvPicPr>
        <p:blipFill>
          <a:blip r:embed="rId3"/>
          <a:srcRect l="9458" t="6648" r="7507" b="14725"/>
          <a:stretch/>
        </p:blipFill>
        <p:spPr>
          <a:xfrm flipH="1">
            <a:off x="297365" y="1145189"/>
            <a:ext cx="2758069" cy="3917465"/>
          </a:xfrm>
          <a:prstGeom prst="rect">
            <a:avLst/>
          </a:prstGeom>
        </p:spPr>
      </p:pic>
      <p:pic>
        <p:nvPicPr>
          <p:cNvPr id="6" name="Google Shape;181;p15">
            <a:extLst>
              <a:ext uri="{FF2B5EF4-FFF2-40B4-BE49-F238E27FC236}">
                <a16:creationId xmlns:a16="http://schemas.microsoft.com/office/drawing/2014/main" id="{96739FE6-5CFE-75FA-3C68-B0F509B94AC8}"/>
              </a:ext>
            </a:extLst>
          </p:cNvPr>
          <p:cNvPicPr preferRelativeResize="0"/>
          <p:nvPr/>
        </p:nvPicPr>
        <p:blipFill rotWithShape="1">
          <a:blip r:embed="rId4">
            <a:alphaModFix/>
          </a:blip>
          <a:srcRect l="-1250" t="19" r="-1250" b="28"/>
          <a:stretch/>
        </p:blipFill>
        <p:spPr>
          <a:xfrm>
            <a:off x="-972675" y="0"/>
            <a:ext cx="5272100" cy="5143501"/>
          </a:xfrm>
          <a:prstGeom prst="rect">
            <a:avLst/>
          </a:prstGeom>
          <a:noFill/>
          <a:ln>
            <a:noFill/>
          </a:ln>
        </p:spPr>
      </p:pic>
    </p:spTree>
    <p:extLst>
      <p:ext uri="{BB962C8B-B14F-4D97-AF65-F5344CB8AC3E}">
        <p14:creationId xmlns:p14="http://schemas.microsoft.com/office/powerpoint/2010/main" val="338131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9980B-994C-6335-81F6-0220F7C82B9B}"/>
              </a:ext>
            </a:extLst>
          </p:cNvPr>
          <p:cNvSpPr>
            <a:spLocks noGrp="1"/>
          </p:cNvSpPr>
          <p:nvPr>
            <p:ph type="title"/>
          </p:nvPr>
        </p:nvSpPr>
        <p:spPr/>
        <p:txBody>
          <a:bodyPr/>
          <a:lstStyle/>
          <a:p>
            <a:r>
              <a:rPr lang="en-US"/>
              <a:t>Built for Airgap Environments </a:t>
            </a:r>
          </a:p>
        </p:txBody>
      </p:sp>
      <p:sp>
        <p:nvSpPr>
          <p:cNvPr id="23" name="Google Shape;1190;p95">
            <a:extLst>
              <a:ext uri="{FF2B5EF4-FFF2-40B4-BE49-F238E27FC236}">
                <a16:creationId xmlns:a16="http://schemas.microsoft.com/office/drawing/2014/main" id="{89F18510-B5A7-894F-D6AB-4994A6E1905E}"/>
              </a:ext>
            </a:extLst>
          </p:cNvPr>
          <p:cNvSpPr/>
          <p:nvPr/>
        </p:nvSpPr>
        <p:spPr>
          <a:xfrm>
            <a:off x="6637049" y="3420494"/>
            <a:ext cx="133920" cy="135108"/>
          </a:xfrm>
          <a:custGeom>
            <a:avLst/>
            <a:gdLst/>
            <a:ahLst/>
            <a:cxnLst/>
            <a:rect l="l" t="t"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9678D3"/>
          </a:solidFill>
          <a:ln>
            <a:noFill/>
          </a:ln>
        </p:spPr>
        <p:txBody>
          <a:bodyPr spcFirstLastPara="1" wrap="square" lIns="20275" tIns="20275" rIns="20275" bIns="20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7E7E7E"/>
              </a:solidFill>
              <a:effectLst/>
              <a:uLnTx/>
              <a:uFillTx/>
              <a:latin typeface="Arial"/>
              <a:ea typeface="Arial"/>
              <a:cs typeface="Arial"/>
              <a:sym typeface="Arial"/>
            </a:endParaRPr>
          </a:p>
        </p:txBody>
      </p:sp>
      <p:sp>
        <p:nvSpPr>
          <p:cNvPr id="27" name="Google Shape;6688;p207">
            <a:extLst>
              <a:ext uri="{FF2B5EF4-FFF2-40B4-BE49-F238E27FC236}">
                <a16:creationId xmlns:a16="http://schemas.microsoft.com/office/drawing/2014/main" id="{9CCA5A90-3FD7-B63B-2558-C390BEE92A9C}"/>
              </a:ext>
            </a:extLst>
          </p:cNvPr>
          <p:cNvSpPr/>
          <p:nvPr/>
        </p:nvSpPr>
        <p:spPr>
          <a:xfrm>
            <a:off x="4925047" y="1003077"/>
            <a:ext cx="3557925" cy="3598530"/>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cs typeface="Arial"/>
                <a:sym typeface="Montserrat"/>
              </a:rPr>
              <a:t>Air-gapped Deployment</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cs typeface="Arial"/>
                <a:sym typeface="Montserrat"/>
              </a:rPr>
              <a:t>(VM / Bare Metal / “GovCloud”)</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800" b="0" i="0" u="none" strike="noStrike" kern="0" cap="none" spc="0" normalizeH="0" baseline="0" noProof="0">
              <a:ln>
                <a:noFill/>
              </a:ln>
              <a:solidFill>
                <a:srgbClr val="131313"/>
              </a:solidFill>
              <a:effectLst/>
              <a:uLnTx/>
              <a:uFillTx/>
              <a:latin typeface="Montserrat"/>
              <a:cs typeface="Arial"/>
              <a:sym typeface="Montserrat"/>
            </a:endParaRPr>
          </a:p>
        </p:txBody>
      </p:sp>
      <p:sp>
        <p:nvSpPr>
          <p:cNvPr id="6" name="Google Shape;6688;p207">
            <a:extLst>
              <a:ext uri="{FF2B5EF4-FFF2-40B4-BE49-F238E27FC236}">
                <a16:creationId xmlns:a16="http://schemas.microsoft.com/office/drawing/2014/main" id="{31FB251A-6828-087E-F602-EF24C7821098}"/>
              </a:ext>
            </a:extLst>
          </p:cNvPr>
          <p:cNvSpPr/>
          <p:nvPr/>
        </p:nvSpPr>
        <p:spPr>
          <a:xfrm>
            <a:off x="5035172" y="1363451"/>
            <a:ext cx="3337673" cy="1264650"/>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Internet Connected Network</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28" name="Google Shape;6688;p207">
            <a:extLst>
              <a:ext uri="{FF2B5EF4-FFF2-40B4-BE49-F238E27FC236}">
                <a16:creationId xmlns:a16="http://schemas.microsoft.com/office/drawing/2014/main" id="{24AB9EC1-A99A-6260-448C-7F1D1F624C82}"/>
              </a:ext>
            </a:extLst>
          </p:cNvPr>
          <p:cNvSpPr/>
          <p:nvPr/>
        </p:nvSpPr>
        <p:spPr>
          <a:xfrm>
            <a:off x="5035173" y="2778383"/>
            <a:ext cx="3337673" cy="1728440"/>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Air-gapped Network</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5" name="TextBox 4">
            <a:extLst>
              <a:ext uri="{FF2B5EF4-FFF2-40B4-BE49-F238E27FC236}">
                <a16:creationId xmlns:a16="http://schemas.microsoft.com/office/drawing/2014/main" id="{0B742B4E-2565-10FE-0598-6B181CECA754}"/>
              </a:ext>
            </a:extLst>
          </p:cNvPr>
          <p:cNvSpPr txBox="1"/>
          <p:nvPr/>
        </p:nvSpPr>
        <p:spPr>
          <a:xfrm>
            <a:off x="319683" y="1447718"/>
            <a:ext cx="3652710" cy="3219343"/>
          </a:xfrm>
          <a:prstGeom prst="rect">
            <a:avLst/>
          </a:prstGeom>
          <a:noFill/>
        </p:spPr>
        <p:txBody>
          <a:bodyPr wrap="square">
            <a:spAutoFit/>
          </a:bodyPr>
          <a:lstStyle/>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US" sz="1400" b="1" i="0" u="none" strike="noStrike" kern="0" cap="none" spc="0" normalizeH="0" baseline="0" noProof="0">
                <a:ln>
                  <a:noFill/>
                </a:ln>
                <a:solidFill>
                  <a:srgbClr val="131313"/>
                </a:solidFill>
                <a:effectLst/>
                <a:uLnTx/>
                <a:uFillTx/>
                <a:latin typeface="Montserrat" pitchFamily="2" charset="77"/>
                <a:cs typeface="Arial"/>
                <a:sym typeface="Arial"/>
              </a:rPr>
              <a:t>Purpose-built automation </a:t>
            </a:r>
          </a:p>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SG" sz="1300" b="0" i="0" u="none" strike="noStrike" kern="0" cap="none" spc="0" normalizeH="0" baseline="0" noProof="0">
                <a:ln>
                  <a:noFill/>
                </a:ln>
                <a:solidFill>
                  <a:srgbClr val="000000"/>
                </a:solidFill>
                <a:effectLst/>
                <a:uLnTx/>
                <a:uFillTx/>
                <a:latin typeface="Montserrat" pitchFamily="2" charset="77"/>
                <a:cs typeface="Arial"/>
                <a:sym typeface="Arial"/>
              </a:rPr>
              <a:t>Streamlined Kubernetes solutions specifically designed for seamless air-gapped environments, ensuring optimal performance from the ground up.</a:t>
            </a:r>
            <a:endParaRPr kumimoji="0" lang="en-US" sz="1300" b="0" i="0" u="none" strike="noStrike" kern="0" cap="none" spc="0" normalizeH="0" baseline="0" noProof="0">
              <a:ln>
                <a:noFill/>
              </a:ln>
              <a:solidFill>
                <a:srgbClr val="131313"/>
              </a:solidFill>
              <a:effectLst/>
              <a:uLnTx/>
              <a:uFillTx/>
              <a:latin typeface="Montserrat" pitchFamily="2" charset="77"/>
              <a:ea typeface="Montserrat"/>
              <a:cs typeface="Montserrat"/>
              <a:sym typeface="Montserrat"/>
            </a:endParaRPr>
          </a:p>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US" sz="1400" b="1" i="0" u="none" strike="noStrike" kern="0" cap="none" spc="0" normalizeH="0" baseline="0" noProof="0">
                <a:ln>
                  <a:noFill/>
                </a:ln>
                <a:solidFill>
                  <a:srgbClr val="131313"/>
                </a:solidFill>
                <a:effectLst/>
                <a:uLnTx/>
                <a:uFillTx/>
                <a:latin typeface="Montserrat" pitchFamily="2" charset="77"/>
                <a:cs typeface="Arial"/>
                <a:sym typeface="Arial"/>
              </a:rPr>
              <a:t>Secure and consistent</a:t>
            </a:r>
          </a:p>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SG" sz="1300" b="0" i="0" u="none" strike="noStrike" kern="0" cap="none" spc="0" normalizeH="0" baseline="0" noProof="0">
                <a:ln>
                  <a:noFill/>
                </a:ln>
                <a:solidFill>
                  <a:srgbClr val="000000"/>
                </a:solidFill>
                <a:effectLst/>
                <a:uLnTx/>
                <a:uFillTx/>
                <a:latin typeface="Montserrat" pitchFamily="2" charset="77"/>
                <a:cs typeface="Arial"/>
                <a:sym typeface="Arial"/>
              </a:rPr>
              <a:t>Installation processes meticulously tested and documented for speed, ease, and unwavering reliability in every deployment.</a:t>
            </a:r>
            <a:endParaRPr kumimoji="0" lang="en-US" sz="1300" b="0" i="0" u="none" strike="noStrike" kern="0" cap="none" spc="0" normalizeH="0" baseline="0" noProof="0">
              <a:ln>
                <a:noFill/>
              </a:ln>
              <a:solidFill>
                <a:srgbClr val="131313"/>
              </a:solidFill>
              <a:effectLst/>
              <a:uLnTx/>
              <a:uFillTx/>
              <a:latin typeface="Montserrat" pitchFamily="2" charset="77"/>
              <a:ea typeface="Montserrat"/>
              <a:cs typeface="Montserrat"/>
              <a:sym typeface="Arial"/>
            </a:endParaRPr>
          </a:p>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US" sz="1400" b="1" i="0" u="none" strike="noStrike" kern="0" cap="none" spc="0" normalizeH="0" baseline="0" noProof="0">
                <a:ln>
                  <a:noFill/>
                </a:ln>
                <a:solidFill>
                  <a:srgbClr val="131313"/>
                </a:solidFill>
                <a:effectLst/>
                <a:uLnTx/>
                <a:uFillTx/>
                <a:latin typeface="Montserrat" pitchFamily="2" charset="77"/>
                <a:cs typeface="Arial"/>
                <a:sym typeface="Arial"/>
              </a:rPr>
              <a:t>Military grade experience </a:t>
            </a:r>
          </a:p>
          <a:p>
            <a:pPr marL="0" marR="0" lvl="0" indent="0" algn="l" defTabSz="1219170" rtl="0" eaLnBrk="1" fontAlgn="auto" latinLnBrk="0" hangingPunct="1">
              <a:lnSpc>
                <a:spcPct val="90000"/>
              </a:lnSpc>
              <a:spcBef>
                <a:spcPts val="0"/>
              </a:spcBef>
              <a:spcAft>
                <a:spcPts val="600"/>
              </a:spcAft>
              <a:buClr>
                <a:srgbClr val="7855FA"/>
              </a:buClr>
              <a:buSzPct val="100000"/>
              <a:buFont typeface="Arial"/>
              <a:buNone/>
              <a:tabLst/>
              <a:defRPr/>
            </a:pPr>
            <a:r>
              <a:rPr kumimoji="0" lang="en-SG" sz="1300" b="0" i="0" u="none" strike="noStrike" kern="0" cap="none" spc="0" normalizeH="0" baseline="0" noProof="0">
                <a:ln>
                  <a:noFill/>
                </a:ln>
                <a:solidFill>
                  <a:srgbClr val="000000"/>
                </a:solidFill>
                <a:effectLst/>
                <a:uLnTx/>
                <a:uFillTx/>
                <a:latin typeface="Montserrat" pitchFamily="2" charset="77"/>
                <a:cs typeface="Arial"/>
                <a:sym typeface="Arial"/>
              </a:rPr>
              <a:t>Leverage extensive experience with air-gapped deployments to simplify and strengthen operations for mission-critical environments.</a:t>
            </a:r>
            <a:endParaRPr kumimoji="0" lang="en-US" sz="1300" b="0" i="0" u="none" strike="noStrike" kern="0" cap="none" spc="0" normalizeH="0" baseline="0" noProof="0">
              <a:ln>
                <a:noFill/>
              </a:ln>
              <a:solidFill>
                <a:srgbClr val="131313"/>
              </a:solidFill>
              <a:effectLst/>
              <a:uLnTx/>
              <a:uFillTx/>
              <a:latin typeface="Montserrat" pitchFamily="2" charset="77"/>
              <a:ea typeface="Montserrat"/>
              <a:cs typeface="Montserrat"/>
              <a:sym typeface="Arial"/>
            </a:endParaRPr>
          </a:p>
        </p:txBody>
      </p:sp>
      <p:sp>
        <p:nvSpPr>
          <p:cNvPr id="3" name="Slide Number Placeholder 2">
            <a:extLst>
              <a:ext uri="{FF2B5EF4-FFF2-40B4-BE49-F238E27FC236}">
                <a16:creationId xmlns:a16="http://schemas.microsoft.com/office/drawing/2014/main" id="{914BCB19-B744-8ED4-4562-3C7B79C79CE3}"/>
              </a:ext>
            </a:extLst>
          </p:cNvPr>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fld id="{00000000-1234-1234-1234-123412341234}" type="slidenum">
              <a:rPr kumimoji="0" lang="en" sz="600" b="0" i="0" u="none" strike="noStrike" kern="0" cap="none" spc="0" normalizeH="0" baseline="0" noProof="0" smtClean="0">
                <a:ln>
                  <a:noFill/>
                </a:ln>
                <a:solidFill>
                  <a:srgbClr val="9C9C9C"/>
                </a:solidFill>
                <a:effectLst/>
                <a:uLnTx/>
                <a:uFillTx/>
                <a:latin typeface="Montserrat"/>
                <a:sym typeface="Montserrat"/>
              </a:rPr>
              <a:pPr marL="0" marR="0" lvl="0" indent="0" algn="l" defTabSz="914400" rtl="0" eaLnBrk="1" fontAlgn="auto" latinLnBrk="0" hangingPunct="1">
                <a:lnSpc>
                  <a:spcPct val="100000"/>
                </a:lnSpc>
                <a:spcBef>
                  <a:spcPts val="0"/>
                </a:spcBef>
                <a:spcAft>
                  <a:spcPts val="0"/>
                </a:spcAft>
                <a:buClr>
                  <a:srgbClr val="000000"/>
                </a:buClr>
                <a:buSzPts val="600"/>
                <a:buFont typeface="Arial"/>
                <a:buNone/>
                <a:tabLst/>
                <a:defRPr/>
              </a:pPr>
              <a:t>35</a:t>
            </a:fld>
            <a:endParaRPr kumimoji="0" lang="en" sz="600" b="0" i="0" u="none" strike="noStrike" kern="0" cap="none" spc="0" normalizeH="0" baseline="0" noProof="0">
              <a:ln>
                <a:noFill/>
              </a:ln>
              <a:solidFill>
                <a:srgbClr val="9C9C9C"/>
              </a:solidFill>
              <a:effectLst/>
              <a:uLnTx/>
              <a:uFillTx/>
              <a:latin typeface="Montserrat"/>
              <a:sym typeface="Montserrat"/>
            </a:endParaRPr>
          </a:p>
        </p:txBody>
      </p:sp>
      <p:sp>
        <p:nvSpPr>
          <p:cNvPr id="32" name="Google Shape;6609;p202">
            <a:extLst>
              <a:ext uri="{FF2B5EF4-FFF2-40B4-BE49-F238E27FC236}">
                <a16:creationId xmlns:a16="http://schemas.microsoft.com/office/drawing/2014/main" id="{E1F1E989-422F-DA72-72D4-9AA35B1F6E33}"/>
              </a:ext>
            </a:extLst>
          </p:cNvPr>
          <p:cNvSpPr/>
          <p:nvPr/>
        </p:nvSpPr>
        <p:spPr>
          <a:xfrm>
            <a:off x="6030566" y="2995202"/>
            <a:ext cx="637177" cy="318463"/>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Air-gapped Image Registry</a:t>
            </a:r>
          </a:p>
        </p:txBody>
      </p:sp>
      <p:sp>
        <p:nvSpPr>
          <p:cNvPr id="35" name="Google Shape;1479;g12fd2efbbbb_0_9">
            <a:extLst>
              <a:ext uri="{FF2B5EF4-FFF2-40B4-BE49-F238E27FC236}">
                <a16:creationId xmlns:a16="http://schemas.microsoft.com/office/drawing/2014/main" id="{D85A6829-53E1-AF45-7AEB-FA69FEEC8514}"/>
              </a:ext>
            </a:extLst>
          </p:cNvPr>
          <p:cNvSpPr/>
          <p:nvPr/>
        </p:nvSpPr>
        <p:spPr>
          <a:xfrm>
            <a:off x="5140457" y="3430356"/>
            <a:ext cx="3127104" cy="974709"/>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72000" tIns="36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kumimoji="0" lang="en-US" sz="800" b="0" i="0" u="none" strike="noStrike" kern="0" cap="none" spc="0" normalizeH="0" baseline="0" noProof="0">
                <a:ln>
                  <a:noFill/>
                </a:ln>
                <a:solidFill>
                  <a:srgbClr val="131313"/>
                </a:solidFill>
                <a:effectLst/>
                <a:uLnTx/>
                <a:uFillTx/>
                <a:latin typeface="Montserrat"/>
                <a:cs typeface="Arial"/>
                <a:sym typeface="Red Hat Text Medium"/>
              </a:rPr>
              <a:t>NKP Cluster</a:t>
            </a:r>
            <a:endParaRPr kumimoji="0" sz="800" b="0" i="0" u="none" strike="noStrike" kern="0" cap="none" spc="0" normalizeH="0" baseline="0" noProof="0">
              <a:ln>
                <a:noFill/>
              </a:ln>
              <a:solidFill>
                <a:srgbClr val="131313"/>
              </a:solidFill>
              <a:effectLst/>
              <a:uLnTx/>
              <a:uFillTx/>
              <a:latin typeface="Montserrat"/>
              <a:cs typeface="Arial"/>
              <a:sym typeface="Red Hat Text Medium"/>
            </a:endParaRPr>
          </a:p>
        </p:txBody>
      </p:sp>
      <p:sp>
        <p:nvSpPr>
          <p:cNvPr id="37" name="Google Shape;6609;p202">
            <a:extLst>
              <a:ext uri="{FF2B5EF4-FFF2-40B4-BE49-F238E27FC236}">
                <a16:creationId xmlns:a16="http://schemas.microsoft.com/office/drawing/2014/main" id="{2BF9D59D-7672-55FB-335F-03B9105BBEB6}"/>
              </a:ext>
            </a:extLst>
          </p:cNvPr>
          <p:cNvSpPr/>
          <p:nvPr/>
        </p:nvSpPr>
        <p:spPr>
          <a:xfrm>
            <a:off x="5254313" y="3782876"/>
            <a:ext cx="637177" cy="318463"/>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HA</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Control Plane</a:t>
            </a:r>
          </a:p>
        </p:txBody>
      </p:sp>
      <p:grpSp>
        <p:nvGrpSpPr>
          <p:cNvPr id="52" name="Group 51">
            <a:extLst>
              <a:ext uri="{FF2B5EF4-FFF2-40B4-BE49-F238E27FC236}">
                <a16:creationId xmlns:a16="http://schemas.microsoft.com/office/drawing/2014/main" id="{0D59C8BB-8F94-5F64-FE53-A6823A6FAF6E}"/>
              </a:ext>
            </a:extLst>
          </p:cNvPr>
          <p:cNvGrpSpPr/>
          <p:nvPr/>
        </p:nvGrpSpPr>
        <p:grpSpPr>
          <a:xfrm>
            <a:off x="6077519" y="3575695"/>
            <a:ext cx="2076187" cy="732824"/>
            <a:chOff x="6746795" y="2414239"/>
            <a:chExt cx="2076187" cy="732824"/>
          </a:xfrm>
        </p:grpSpPr>
        <p:sp>
          <p:nvSpPr>
            <p:cNvPr id="38" name="Google Shape;6997;p220">
              <a:extLst>
                <a:ext uri="{FF2B5EF4-FFF2-40B4-BE49-F238E27FC236}">
                  <a16:creationId xmlns:a16="http://schemas.microsoft.com/office/drawing/2014/main" id="{4704DA65-E8F6-D776-2784-8449207D6C53}"/>
                </a:ext>
              </a:extLst>
            </p:cNvPr>
            <p:cNvSpPr/>
            <p:nvPr/>
          </p:nvSpPr>
          <p:spPr>
            <a:xfrm>
              <a:off x="6746795" y="2414239"/>
              <a:ext cx="2076187" cy="732824"/>
            </a:xfrm>
            <a:prstGeom prst="rect">
              <a:avLst/>
            </a:prstGeom>
            <a:solidFill>
              <a:srgbClr val="B2F8F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Node Group(s)</a:t>
              </a:r>
              <a:b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b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(Microservices, AI/ML, Data Services)</a:t>
              </a:r>
            </a:p>
          </p:txBody>
        </p:sp>
        <p:grpSp>
          <p:nvGrpSpPr>
            <p:cNvPr id="51" name="Group 50">
              <a:extLst>
                <a:ext uri="{FF2B5EF4-FFF2-40B4-BE49-F238E27FC236}">
                  <a16:creationId xmlns:a16="http://schemas.microsoft.com/office/drawing/2014/main" id="{201C44F3-B13C-0CA0-04DF-F8EA32C7DE15}"/>
                </a:ext>
              </a:extLst>
            </p:cNvPr>
            <p:cNvGrpSpPr/>
            <p:nvPr/>
          </p:nvGrpSpPr>
          <p:grpSpPr>
            <a:xfrm>
              <a:off x="7061557" y="2743056"/>
              <a:ext cx="1446663" cy="319779"/>
              <a:chOff x="7014113" y="2770390"/>
              <a:chExt cx="1320866" cy="291972"/>
            </a:xfrm>
          </p:grpSpPr>
          <p:sp>
            <p:nvSpPr>
              <p:cNvPr id="39" name="Google Shape;6609;p202">
                <a:extLst>
                  <a:ext uri="{FF2B5EF4-FFF2-40B4-BE49-F238E27FC236}">
                    <a16:creationId xmlns:a16="http://schemas.microsoft.com/office/drawing/2014/main" id="{75D0ACC2-7015-AC47-518C-0CE9C38A7273}"/>
                  </a:ext>
                </a:extLst>
              </p:cNvPr>
              <p:cNvSpPr/>
              <p:nvPr/>
            </p:nvSpPr>
            <p:spPr>
              <a:xfrm>
                <a:off x="7014113" y="2770390"/>
                <a:ext cx="584176" cy="291972"/>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CPU Group</a:t>
                </a:r>
              </a:p>
            </p:txBody>
          </p:sp>
          <p:sp>
            <p:nvSpPr>
              <p:cNvPr id="40" name="Google Shape;6609;p202">
                <a:extLst>
                  <a:ext uri="{FF2B5EF4-FFF2-40B4-BE49-F238E27FC236}">
                    <a16:creationId xmlns:a16="http://schemas.microsoft.com/office/drawing/2014/main" id="{3411E570-C708-80E5-6115-4FD282349F14}"/>
                  </a:ext>
                </a:extLst>
              </p:cNvPr>
              <p:cNvSpPr/>
              <p:nvPr/>
            </p:nvSpPr>
            <p:spPr>
              <a:xfrm>
                <a:off x="7750803" y="2770390"/>
                <a:ext cx="584176" cy="291972"/>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GPU Group</a:t>
                </a:r>
              </a:p>
            </p:txBody>
          </p:sp>
        </p:grpSp>
      </p:grpSp>
      <p:sp>
        <p:nvSpPr>
          <p:cNvPr id="29" name="Google Shape;6609;p202">
            <a:extLst>
              <a:ext uri="{FF2B5EF4-FFF2-40B4-BE49-F238E27FC236}">
                <a16:creationId xmlns:a16="http://schemas.microsoft.com/office/drawing/2014/main" id="{94EBD5DF-A286-3484-42D1-2FA424F92E20}"/>
              </a:ext>
            </a:extLst>
          </p:cNvPr>
          <p:cNvSpPr/>
          <p:nvPr/>
        </p:nvSpPr>
        <p:spPr>
          <a:xfrm>
            <a:off x="5118255" y="1704252"/>
            <a:ext cx="637177" cy="7128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Internet</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Connected</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System</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30" name="Google Shape;6609;p202">
            <a:extLst>
              <a:ext uri="{FF2B5EF4-FFF2-40B4-BE49-F238E27FC236}">
                <a16:creationId xmlns:a16="http://schemas.microsoft.com/office/drawing/2014/main" id="{26CA011E-95D2-F065-FF18-75E6E53ACD8E}"/>
              </a:ext>
            </a:extLst>
          </p:cNvPr>
          <p:cNvSpPr/>
          <p:nvPr/>
        </p:nvSpPr>
        <p:spPr>
          <a:xfrm>
            <a:off x="5937007" y="1897216"/>
            <a:ext cx="749604" cy="326872"/>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Download a Single Air-Gapped Bundle</a:t>
            </a:r>
          </a:p>
        </p:txBody>
      </p:sp>
      <p:sp>
        <p:nvSpPr>
          <p:cNvPr id="8" name="Google Shape;6609;p202">
            <a:extLst>
              <a:ext uri="{FF2B5EF4-FFF2-40B4-BE49-F238E27FC236}">
                <a16:creationId xmlns:a16="http://schemas.microsoft.com/office/drawing/2014/main" id="{666A7019-022B-5F07-6E53-BBD9815EF7FF}"/>
              </a:ext>
            </a:extLst>
          </p:cNvPr>
          <p:cNvSpPr/>
          <p:nvPr/>
        </p:nvSpPr>
        <p:spPr>
          <a:xfrm>
            <a:off x="6856285" y="1704252"/>
            <a:ext cx="637177" cy="7128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Security Scanning Tools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0" name="Straight Arrow Connector 9">
            <a:extLst>
              <a:ext uri="{FF2B5EF4-FFF2-40B4-BE49-F238E27FC236}">
                <a16:creationId xmlns:a16="http://schemas.microsoft.com/office/drawing/2014/main" id="{785A32FF-0F77-FFD6-62B5-80AC2C406CF4}"/>
              </a:ext>
            </a:extLst>
          </p:cNvPr>
          <p:cNvCxnSpPr>
            <a:stCxn id="29" idx="3"/>
            <a:endCxn id="30" idx="1"/>
          </p:cNvCxnSpPr>
          <p:nvPr/>
        </p:nvCxnSpPr>
        <p:spPr>
          <a:xfrm>
            <a:off x="5755432" y="2060652"/>
            <a:ext cx="181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D0A43B5-D8FD-5234-E21C-27B3A46C94D0}"/>
              </a:ext>
            </a:extLst>
          </p:cNvPr>
          <p:cNvCxnSpPr>
            <a:cxnSpLocks/>
            <a:stCxn id="30" idx="3"/>
            <a:endCxn id="8" idx="1"/>
          </p:cNvCxnSpPr>
          <p:nvPr/>
        </p:nvCxnSpPr>
        <p:spPr>
          <a:xfrm>
            <a:off x="6686611" y="2060652"/>
            <a:ext cx="169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Google Shape;6609;p202">
            <a:extLst>
              <a:ext uri="{FF2B5EF4-FFF2-40B4-BE49-F238E27FC236}">
                <a16:creationId xmlns:a16="http://schemas.microsoft.com/office/drawing/2014/main" id="{9C05EA1B-B029-8A93-22BE-6112BE6B38C3}"/>
              </a:ext>
            </a:extLst>
          </p:cNvPr>
          <p:cNvSpPr/>
          <p:nvPr/>
        </p:nvSpPr>
        <p:spPr>
          <a:xfrm>
            <a:off x="7663136" y="1704252"/>
            <a:ext cx="637177" cy="7128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USB</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err="1">
                <a:ln>
                  <a:noFill/>
                </a:ln>
                <a:solidFill>
                  <a:srgbClr val="131313"/>
                </a:solidFill>
                <a:effectLst/>
                <a:uLnTx/>
                <a:uFillTx/>
                <a:latin typeface="Montserrat"/>
                <a:ea typeface="Montserrat"/>
                <a:cs typeface="Montserrat"/>
                <a:sym typeface="Montserrat"/>
              </a:rPr>
              <a:t>FlashGuard</a:t>
            </a:r>
            <a:endPar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endParaRP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DVD</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8" name="Straight Arrow Connector 17">
            <a:extLst>
              <a:ext uri="{FF2B5EF4-FFF2-40B4-BE49-F238E27FC236}">
                <a16:creationId xmlns:a16="http://schemas.microsoft.com/office/drawing/2014/main" id="{E53532FB-7609-BEFB-CC4A-20131B0D0765}"/>
              </a:ext>
            </a:extLst>
          </p:cNvPr>
          <p:cNvCxnSpPr>
            <a:stCxn id="8" idx="3"/>
            <a:endCxn id="16" idx="1"/>
          </p:cNvCxnSpPr>
          <p:nvPr/>
        </p:nvCxnSpPr>
        <p:spPr>
          <a:xfrm>
            <a:off x="7493462" y="2060652"/>
            <a:ext cx="1696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Google Shape;6609;p202">
            <a:extLst>
              <a:ext uri="{FF2B5EF4-FFF2-40B4-BE49-F238E27FC236}">
                <a16:creationId xmlns:a16="http://schemas.microsoft.com/office/drawing/2014/main" id="{C909DBC8-1B61-D69E-8CFE-A4836E9CD57C}"/>
              </a:ext>
            </a:extLst>
          </p:cNvPr>
          <p:cNvSpPr/>
          <p:nvPr/>
        </p:nvSpPr>
        <p:spPr>
          <a:xfrm>
            <a:off x="6868291" y="2946617"/>
            <a:ext cx="637177" cy="41563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Security Scanning Tools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0" name="Google Shape;6609;p202">
            <a:extLst>
              <a:ext uri="{FF2B5EF4-FFF2-40B4-BE49-F238E27FC236}">
                <a16:creationId xmlns:a16="http://schemas.microsoft.com/office/drawing/2014/main" id="{57EFF460-D368-844A-7043-CF5746C77874}"/>
              </a:ext>
            </a:extLst>
          </p:cNvPr>
          <p:cNvSpPr/>
          <p:nvPr/>
        </p:nvSpPr>
        <p:spPr>
          <a:xfrm>
            <a:off x="7663135" y="2946617"/>
            <a:ext cx="637177" cy="417568"/>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USB</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err="1">
                <a:ln>
                  <a:noFill/>
                </a:ln>
                <a:solidFill>
                  <a:srgbClr val="131313"/>
                </a:solidFill>
                <a:effectLst/>
                <a:uLnTx/>
                <a:uFillTx/>
                <a:latin typeface="Montserrat"/>
                <a:ea typeface="Montserrat"/>
                <a:cs typeface="Montserrat"/>
                <a:sym typeface="Montserrat"/>
              </a:rPr>
              <a:t>FlashGuard</a:t>
            </a:r>
            <a:endPar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endParaRP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DVD</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22" name="Straight Arrow Connector 21">
            <a:extLst>
              <a:ext uri="{FF2B5EF4-FFF2-40B4-BE49-F238E27FC236}">
                <a16:creationId xmlns:a16="http://schemas.microsoft.com/office/drawing/2014/main" id="{4DDC5F22-65F5-B1E3-BF69-1EE95B905C03}"/>
              </a:ext>
            </a:extLst>
          </p:cNvPr>
          <p:cNvCxnSpPr>
            <a:stCxn id="16" idx="2"/>
            <a:endCxn id="20" idx="0"/>
          </p:cNvCxnSpPr>
          <p:nvPr/>
        </p:nvCxnSpPr>
        <p:spPr>
          <a:xfrm flipH="1">
            <a:off x="7981724" y="2417052"/>
            <a:ext cx="1" cy="529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92FC98F-3675-562D-3E7E-E779AF122336}"/>
              </a:ext>
            </a:extLst>
          </p:cNvPr>
          <p:cNvCxnSpPr>
            <a:stCxn id="20" idx="1"/>
            <a:endCxn id="19" idx="3"/>
          </p:cNvCxnSpPr>
          <p:nvPr/>
        </p:nvCxnSpPr>
        <p:spPr>
          <a:xfrm flipH="1" flipV="1">
            <a:off x="7505468" y="3154435"/>
            <a:ext cx="157667" cy="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311136-8AE6-3635-EA43-239A2106EE33}"/>
              </a:ext>
            </a:extLst>
          </p:cNvPr>
          <p:cNvCxnSpPr>
            <a:cxnSpLocks/>
            <a:stCxn id="19" idx="1"/>
            <a:endCxn id="32" idx="3"/>
          </p:cNvCxnSpPr>
          <p:nvPr/>
        </p:nvCxnSpPr>
        <p:spPr>
          <a:xfrm flipH="1" flipV="1">
            <a:off x="6667743" y="3154434"/>
            <a:ext cx="2005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80887D2-5EAE-92EA-D65A-CA11712A1D42}"/>
              </a:ext>
            </a:extLst>
          </p:cNvPr>
          <p:cNvCxnSpPr>
            <a:stCxn id="32" idx="2"/>
          </p:cNvCxnSpPr>
          <p:nvPr/>
        </p:nvCxnSpPr>
        <p:spPr>
          <a:xfrm flipH="1">
            <a:off x="6349154" y="3313665"/>
            <a:ext cx="1" cy="116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167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25F5E-06C5-C182-498A-2D9FC9D30539}"/>
            </a:ext>
          </a:extLst>
        </p:cNvPr>
        <p:cNvGrpSpPr/>
        <p:nvPr/>
      </p:nvGrpSpPr>
      <p:grpSpPr>
        <a:xfrm>
          <a:off x="0" y="0"/>
          <a:ext cx="0" cy="0"/>
          <a:chOff x="0" y="0"/>
          <a:chExt cx="0" cy="0"/>
        </a:xfrm>
      </p:grpSpPr>
      <p:pic>
        <p:nvPicPr>
          <p:cNvPr id="15" name="Image 14" descr="Une image contenant texte, capture d’écran&#10;&#10;Le contenu généré par l’IA peut être incorrect.">
            <a:extLst>
              <a:ext uri="{FF2B5EF4-FFF2-40B4-BE49-F238E27FC236}">
                <a16:creationId xmlns:a16="http://schemas.microsoft.com/office/drawing/2014/main" id="{526AA7C7-5BD0-60C7-C473-897F973E84E5}"/>
              </a:ext>
            </a:extLst>
          </p:cNvPr>
          <p:cNvPicPr>
            <a:picLocks noChangeAspect="1"/>
          </p:cNvPicPr>
          <p:nvPr/>
        </p:nvPicPr>
        <p:blipFill>
          <a:blip r:embed="rId4"/>
          <a:stretch>
            <a:fillRect/>
          </a:stretch>
        </p:blipFill>
        <p:spPr>
          <a:xfrm>
            <a:off x="3910326" y="3376356"/>
            <a:ext cx="5104090" cy="1442556"/>
          </a:xfrm>
          <a:prstGeom prst="rect">
            <a:avLst/>
          </a:prstGeom>
        </p:spPr>
      </p:pic>
      <p:sp>
        <p:nvSpPr>
          <p:cNvPr id="2" name="Text Placeholder 1">
            <a:extLst>
              <a:ext uri="{FF2B5EF4-FFF2-40B4-BE49-F238E27FC236}">
                <a16:creationId xmlns:a16="http://schemas.microsoft.com/office/drawing/2014/main" id="{7030FCD4-0FFE-98F5-084C-13BA69D290C6}"/>
              </a:ext>
            </a:extLst>
          </p:cNvPr>
          <p:cNvSpPr>
            <a:spLocks noGrp="1"/>
          </p:cNvSpPr>
          <p:nvPr>
            <p:ph type="body" idx="1"/>
          </p:nvPr>
        </p:nvSpPr>
        <p:spPr>
          <a:xfrm>
            <a:off x="402150" y="1245350"/>
            <a:ext cx="8321400" cy="3398100"/>
          </a:xfrm>
          <a:noFill/>
          <a:ln>
            <a:noFill/>
          </a:ln>
        </p:spPr>
        <p:txBody>
          <a:bodyPr spcFirstLastPara="1" wrap="square" lIns="0" tIns="0" rIns="0" bIns="0" anchor="t" anchorCtr="0">
            <a:noAutofit/>
          </a:bodyPr>
          <a:lstStyle/>
          <a:p>
            <a:r>
              <a:rPr lang="en-US" sz="1200"/>
              <a:t>Download NKP </a:t>
            </a:r>
            <a:r>
              <a:rPr lang="en-US" sz="1200" err="1"/>
              <a:t>Airgapped</a:t>
            </a:r>
            <a:r>
              <a:rPr lang="en-US" sz="1200"/>
              <a:t> Bundle</a:t>
            </a:r>
          </a:p>
          <a:p>
            <a:pPr lvl="1"/>
            <a:r>
              <a:rPr lang="en-US" sz="800"/>
              <a:t>Single </a:t>
            </a:r>
            <a:r>
              <a:rPr lang="en-US" sz="800" err="1"/>
              <a:t>Tarball</a:t>
            </a:r>
            <a:r>
              <a:rPr lang="en-US" sz="800"/>
              <a:t>, contains every single Image and CLI or tooling required with NKP</a:t>
            </a:r>
          </a:p>
          <a:p>
            <a:pPr lvl="1"/>
            <a:r>
              <a:rPr lang="en-US" sz="800"/>
              <a:t>Includes Platform Apps too!</a:t>
            </a:r>
          </a:p>
          <a:p>
            <a:pPr marL="584200" lvl="1" indent="0">
              <a:buNone/>
            </a:pPr>
            <a:endParaRPr lang="en-US" sz="800"/>
          </a:p>
          <a:p>
            <a:r>
              <a:rPr lang="en-US" sz="1200"/>
              <a:t>Mirror Images from </a:t>
            </a:r>
            <a:r>
              <a:rPr lang="en-US" sz="1200" err="1"/>
              <a:t>Airgapped</a:t>
            </a:r>
            <a:r>
              <a:rPr lang="en-US" sz="1200"/>
              <a:t> Bundle to Private Image Registry</a:t>
            </a:r>
          </a:p>
          <a:p>
            <a:pPr lvl="1"/>
            <a:r>
              <a:rPr lang="en-US" sz="800"/>
              <a:t>3 Simple commands!</a:t>
            </a:r>
          </a:p>
          <a:p>
            <a:pPr marL="584200" lvl="1" indent="0">
              <a:buNone/>
            </a:pPr>
            <a:endParaRPr lang="en-US" sz="1000"/>
          </a:p>
          <a:p>
            <a:pPr marL="584200" lvl="1" indent="0">
              <a:buNone/>
            </a:pPr>
            <a:endParaRPr lang="en-US" sz="1000"/>
          </a:p>
          <a:p>
            <a:pPr marL="584200" lvl="1" indent="0">
              <a:buNone/>
            </a:pPr>
            <a:endParaRPr lang="en-US" sz="1000"/>
          </a:p>
          <a:p>
            <a:r>
              <a:rPr lang="en-US" sz="1200"/>
              <a:t>Deploy NKP</a:t>
            </a:r>
          </a:p>
          <a:p>
            <a:pPr lvl="1"/>
            <a:r>
              <a:rPr lang="en-US" sz="800"/>
              <a:t>Load the prerequisites</a:t>
            </a:r>
          </a:p>
          <a:p>
            <a:pPr lvl="1"/>
            <a:r>
              <a:rPr lang="en-US" sz="800"/>
              <a:t>Use the --registry-mirror flags</a:t>
            </a:r>
          </a:p>
          <a:p>
            <a:pPr lvl="1"/>
            <a:r>
              <a:rPr lang="en-US" sz="800"/>
              <a:t>Use the --</a:t>
            </a:r>
            <a:r>
              <a:rPr lang="en-US" sz="800" err="1"/>
              <a:t>airgapped</a:t>
            </a:r>
            <a:r>
              <a:rPr lang="en-US" sz="800"/>
              <a:t> flag</a:t>
            </a:r>
          </a:p>
          <a:p>
            <a:pPr lvl="1"/>
            <a:r>
              <a:rPr lang="en-US" sz="800"/>
              <a:t>TUI CANNOT BE USED FOR AIRGAPPED</a:t>
            </a:r>
          </a:p>
          <a:p>
            <a:pPr lvl="1"/>
            <a:r>
              <a:rPr lang="en-US" sz="800"/>
              <a:t>Command on the right is not the full command</a:t>
            </a:r>
          </a:p>
          <a:p>
            <a:pPr lvl="1"/>
            <a:r>
              <a:rPr lang="en-US" sz="800"/>
              <a:t>Make sure to include additional flags as required</a:t>
            </a:r>
          </a:p>
        </p:txBody>
      </p:sp>
      <p:pic>
        <p:nvPicPr>
          <p:cNvPr id="20" name="Image 19" descr="Une image contenant texte, capture d’écran, Police&#10;&#10;Le contenu généré par l’IA peut être incorrect.">
            <a:extLst>
              <a:ext uri="{FF2B5EF4-FFF2-40B4-BE49-F238E27FC236}">
                <a16:creationId xmlns:a16="http://schemas.microsoft.com/office/drawing/2014/main" id="{A658AE7E-CA68-B845-44D9-1B52E0606D30}"/>
              </a:ext>
            </a:extLst>
          </p:cNvPr>
          <p:cNvPicPr>
            <a:picLocks noChangeAspect="1"/>
          </p:cNvPicPr>
          <p:nvPr/>
        </p:nvPicPr>
        <p:blipFill>
          <a:blip r:embed="rId5"/>
          <a:stretch>
            <a:fillRect/>
          </a:stretch>
        </p:blipFill>
        <p:spPr>
          <a:xfrm>
            <a:off x="3910326" y="2404822"/>
            <a:ext cx="5076000" cy="931921"/>
          </a:xfrm>
          <a:prstGeom prst="rect">
            <a:avLst/>
          </a:prstGeom>
        </p:spPr>
      </p:pic>
      <p:sp>
        <p:nvSpPr>
          <p:cNvPr id="3" name="Title 2">
            <a:extLst>
              <a:ext uri="{FF2B5EF4-FFF2-40B4-BE49-F238E27FC236}">
                <a16:creationId xmlns:a16="http://schemas.microsoft.com/office/drawing/2014/main" id="{0B1F6136-9968-E7CC-2B58-FA9BC07B33C6}"/>
              </a:ext>
            </a:extLst>
          </p:cNvPr>
          <p:cNvSpPr>
            <a:spLocks noGrp="1"/>
          </p:cNvSpPr>
          <p:nvPr>
            <p:ph type="title"/>
          </p:nvPr>
        </p:nvSpPr>
        <p:spPr>
          <a:xfrm>
            <a:off x="403650" y="403975"/>
            <a:ext cx="8321400" cy="599100"/>
          </a:xfrm>
        </p:spPr>
        <p:txBody>
          <a:bodyPr/>
          <a:lstStyle/>
          <a:p>
            <a:r>
              <a:rPr lang="en-US"/>
              <a:t>Airgap NKP Deployment</a:t>
            </a:r>
            <a:endParaRPr lang="en-US" noProof="0"/>
          </a:p>
        </p:txBody>
      </p:sp>
      <p:sp>
        <p:nvSpPr>
          <p:cNvPr id="16" name="Frame 15">
            <a:extLst>
              <a:ext uri="{FF2B5EF4-FFF2-40B4-BE49-F238E27FC236}">
                <a16:creationId xmlns:a16="http://schemas.microsoft.com/office/drawing/2014/main" id="{48164B9E-4E18-F328-5466-7DD7AE946435}"/>
              </a:ext>
            </a:extLst>
          </p:cNvPr>
          <p:cNvSpPr/>
          <p:nvPr/>
        </p:nvSpPr>
        <p:spPr>
          <a:xfrm>
            <a:off x="3940063" y="3995394"/>
            <a:ext cx="2301946" cy="435666"/>
          </a:xfrm>
          <a:prstGeom prst="frame">
            <a:avLst>
              <a:gd name="adj1" fmla="val 4605"/>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a:solidFill>
                <a:schemeClr val="tx1"/>
              </a:solidFill>
            </a:endParaRPr>
          </a:p>
        </p:txBody>
      </p:sp>
      <p:pic>
        <p:nvPicPr>
          <p:cNvPr id="6" name="Image 5">
            <a:extLst>
              <a:ext uri="{FF2B5EF4-FFF2-40B4-BE49-F238E27FC236}">
                <a16:creationId xmlns:a16="http://schemas.microsoft.com/office/drawing/2014/main" id="{CAD42309-DEC0-C155-507B-6EE4130CA60B}"/>
              </a:ext>
            </a:extLst>
          </p:cNvPr>
          <p:cNvPicPr>
            <a:picLocks noChangeAspect="1"/>
          </p:cNvPicPr>
          <p:nvPr/>
        </p:nvPicPr>
        <p:blipFill>
          <a:blip r:embed="rId6"/>
          <a:stretch>
            <a:fillRect/>
          </a:stretch>
        </p:blipFill>
        <p:spPr>
          <a:xfrm>
            <a:off x="5911896" y="820264"/>
            <a:ext cx="2633656" cy="841402"/>
          </a:xfrm>
          <a:prstGeom prst="rect">
            <a:avLst/>
          </a:prstGeom>
          <a:ln>
            <a:solidFill>
              <a:schemeClr val="tx1"/>
            </a:solidFill>
          </a:ln>
        </p:spPr>
      </p:pic>
      <p:sp>
        <p:nvSpPr>
          <p:cNvPr id="11" name="Frame 10">
            <a:extLst>
              <a:ext uri="{FF2B5EF4-FFF2-40B4-BE49-F238E27FC236}">
                <a16:creationId xmlns:a16="http://schemas.microsoft.com/office/drawing/2014/main" id="{A2C779E6-EAE9-940A-1B23-B6F5C892A6D8}"/>
              </a:ext>
            </a:extLst>
          </p:cNvPr>
          <p:cNvSpPr/>
          <p:nvPr/>
        </p:nvSpPr>
        <p:spPr>
          <a:xfrm>
            <a:off x="4926974" y="2604350"/>
            <a:ext cx="1828228" cy="108106"/>
          </a:xfrm>
          <a:prstGeom prst="frame">
            <a:avLst>
              <a:gd name="adj1" fmla="val 4605"/>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a:solidFill>
                <a:schemeClr val="tx1"/>
              </a:solidFill>
            </a:endParaRPr>
          </a:p>
        </p:txBody>
      </p:sp>
      <p:sp>
        <p:nvSpPr>
          <p:cNvPr id="12" name="Frame 11">
            <a:extLst>
              <a:ext uri="{FF2B5EF4-FFF2-40B4-BE49-F238E27FC236}">
                <a16:creationId xmlns:a16="http://schemas.microsoft.com/office/drawing/2014/main" id="{57BCCA32-E28C-4223-468E-E2D116FC4FA5}"/>
              </a:ext>
            </a:extLst>
          </p:cNvPr>
          <p:cNvSpPr/>
          <p:nvPr/>
        </p:nvSpPr>
        <p:spPr>
          <a:xfrm>
            <a:off x="4964143" y="2787776"/>
            <a:ext cx="1922821" cy="108106"/>
          </a:xfrm>
          <a:prstGeom prst="frame">
            <a:avLst>
              <a:gd name="adj1" fmla="val 4605"/>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a:solidFill>
                <a:schemeClr val="tx1"/>
              </a:solidFill>
            </a:endParaRPr>
          </a:p>
        </p:txBody>
      </p:sp>
      <p:sp>
        <p:nvSpPr>
          <p:cNvPr id="13" name="Frame 12">
            <a:extLst>
              <a:ext uri="{FF2B5EF4-FFF2-40B4-BE49-F238E27FC236}">
                <a16:creationId xmlns:a16="http://schemas.microsoft.com/office/drawing/2014/main" id="{E69E2616-9EBE-D454-D5C5-2129FD4DA336}"/>
              </a:ext>
            </a:extLst>
          </p:cNvPr>
          <p:cNvSpPr/>
          <p:nvPr/>
        </p:nvSpPr>
        <p:spPr>
          <a:xfrm>
            <a:off x="4938124" y="2970466"/>
            <a:ext cx="2458850" cy="108106"/>
          </a:xfrm>
          <a:prstGeom prst="frame">
            <a:avLst>
              <a:gd name="adj1" fmla="val 4605"/>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a:solidFill>
                <a:schemeClr val="tx1"/>
              </a:solidFill>
            </a:endParaRPr>
          </a:p>
        </p:txBody>
      </p:sp>
    </p:spTree>
    <p:extLst>
      <p:ext uri="{BB962C8B-B14F-4D97-AF65-F5344CB8AC3E}">
        <p14:creationId xmlns:p14="http://schemas.microsoft.com/office/powerpoint/2010/main" val="170380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78DF-BE49-1EF4-B740-5D3A7C349F7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FC7D103-FF5B-83FA-D08E-287641509FE2}"/>
              </a:ext>
            </a:extLst>
          </p:cNvPr>
          <p:cNvSpPr>
            <a:spLocks noGrp="1"/>
          </p:cNvSpPr>
          <p:nvPr>
            <p:ph type="body" idx="1"/>
          </p:nvPr>
        </p:nvSpPr>
        <p:spPr>
          <a:xfrm>
            <a:off x="402150" y="1245350"/>
            <a:ext cx="8321400" cy="3398100"/>
          </a:xfrm>
          <a:noFill/>
          <a:ln>
            <a:noFill/>
          </a:ln>
        </p:spPr>
        <p:txBody>
          <a:bodyPr spcFirstLastPara="1" wrap="square" lIns="0" tIns="0" rIns="0" bIns="0" anchor="t" anchorCtr="0">
            <a:noAutofit/>
          </a:bodyPr>
          <a:lstStyle/>
          <a:p>
            <a:r>
              <a:rPr lang="en-US" sz="1200"/>
              <a:t>Deploy </a:t>
            </a:r>
            <a:r>
              <a:rPr lang="en-US" sz="1200" err="1"/>
              <a:t>Airgapped</a:t>
            </a:r>
            <a:r>
              <a:rPr lang="en-US" sz="1200"/>
              <a:t> NKP Workload Clusters via </a:t>
            </a:r>
            <a:r>
              <a:rPr lang="en-US" sz="1200" err="1"/>
              <a:t>Kommander</a:t>
            </a:r>
            <a:r>
              <a:rPr lang="en-US" sz="1200"/>
              <a:t> GUI</a:t>
            </a:r>
          </a:p>
          <a:p>
            <a:pPr lvl="1"/>
            <a:r>
              <a:rPr lang="en-US" sz="800"/>
              <a:t>Make sure to specify </a:t>
            </a:r>
            <a:r>
              <a:rPr lang="en-US" sz="800" b="1"/>
              <a:t>Image Registry Mirror</a:t>
            </a:r>
            <a:r>
              <a:rPr lang="en-US" sz="800"/>
              <a:t> Definitions</a:t>
            </a:r>
          </a:p>
        </p:txBody>
      </p:sp>
      <p:sp>
        <p:nvSpPr>
          <p:cNvPr id="3" name="Title 2">
            <a:extLst>
              <a:ext uri="{FF2B5EF4-FFF2-40B4-BE49-F238E27FC236}">
                <a16:creationId xmlns:a16="http://schemas.microsoft.com/office/drawing/2014/main" id="{88B91113-0374-DF05-0BC1-E2D2E660D9EA}"/>
              </a:ext>
            </a:extLst>
          </p:cNvPr>
          <p:cNvSpPr>
            <a:spLocks noGrp="1"/>
          </p:cNvSpPr>
          <p:nvPr>
            <p:ph type="title"/>
          </p:nvPr>
        </p:nvSpPr>
        <p:spPr>
          <a:xfrm>
            <a:off x="403650" y="403975"/>
            <a:ext cx="8321400" cy="599100"/>
          </a:xfrm>
        </p:spPr>
        <p:txBody>
          <a:bodyPr/>
          <a:lstStyle/>
          <a:p>
            <a:r>
              <a:rPr lang="en-US" err="1"/>
              <a:t>Airgapped</a:t>
            </a:r>
            <a:r>
              <a:rPr lang="en-US"/>
              <a:t> NKP Workload Cluster Deployment</a:t>
            </a:r>
            <a:endParaRPr lang="en-US" noProof="0"/>
          </a:p>
        </p:txBody>
      </p:sp>
      <p:pic>
        <p:nvPicPr>
          <p:cNvPr id="5" name="Picture 4">
            <a:extLst>
              <a:ext uri="{FF2B5EF4-FFF2-40B4-BE49-F238E27FC236}">
                <a16:creationId xmlns:a16="http://schemas.microsoft.com/office/drawing/2014/main" id="{5F101F41-AB71-7FC5-A342-C33EF130A882}"/>
              </a:ext>
            </a:extLst>
          </p:cNvPr>
          <p:cNvPicPr>
            <a:picLocks noChangeAspect="1"/>
          </p:cNvPicPr>
          <p:nvPr/>
        </p:nvPicPr>
        <p:blipFill>
          <a:blip r:embed="rId3"/>
          <a:stretch>
            <a:fillRect/>
          </a:stretch>
        </p:blipFill>
        <p:spPr>
          <a:xfrm>
            <a:off x="1712248" y="1885348"/>
            <a:ext cx="5719504" cy="2854177"/>
          </a:xfrm>
          <a:prstGeom prst="rect">
            <a:avLst/>
          </a:prstGeom>
          <a:ln>
            <a:solidFill>
              <a:schemeClr val="tx1"/>
            </a:solidFill>
          </a:ln>
        </p:spPr>
      </p:pic>
      <p:sp>
        <p:nvSpPr>
          <p:cNvPr id="6" name="Frame 5">
            <a:extLst>
              <a:ext uri="{FF2B5EF4-FFF2-40B4-BE49-F238E27FC236}">
                <a16:creationId xmlns:a16="http://schemas.microsoft.com/office/drawing/2014/main" id="{76A65B81-F86C-84A9-35C7-D943C7607A01}"/>
              </a:ext>
            </a:extLst>
          </p:cNvPr>
          <p:cNvSpPr/>
          <p:nvPr/>
        </p:nvSpPr>
        <p:spPr>
          <a:xfrm>
            <a:off x="1770062" y="1907868"/>
            <a:ext cx="1148811" cy="200207"/>
          </a:xfrm>
          <a:prstGeom prst="frame">
            <a:avLst>
              <a:gd name="adj1" fmla="val 4605"/>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a:solidFill>
                <a:schemeClr val="tx1"/>
              </a:solidFill>
            </a:endParaRPr>
          </a:p>
        </p:txBody>
      </p:sp>
    </p:spTree>
    <p:extLst>
      <p:ext uri="{BB962C8B-B14F-4D97-AF65-F5344CB8AC3E}">
        <p14:creationId xmlns:p14="http://schemas.microsoft.com/office/powerpoint/2010/main" val="159291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E03EE1-3791-862F-341D-5229F84F0DA0}"/>
              </a:ext>
            </a:extLst>
          </p:cNvPr>
          <p:cNvSpPr>
            <a:spLocks noGrp="1"/>
          </p:cNvSpPr>
          <p:nvPr>
            <p:ph type="ftr" idx="11"/>
          </p:nvPr>
        </p:nvSpPr>
        <p:spPr/>
        <p:txBody>
          <a:bodyPr/>
          <a:lstStyle/>
          <a:p>
            <a:r>
              <a:rPr lang="en-GB"/>
              <a:t>Nutanix Confidential</a:t>
            </a:r>
          </a:p>
        </p:txBody>
      </p:sp>
      <p:sp>
        <p:nvSpPr>
          <p:cNvPr id="3" name="Title 2">
            <a:extLst>
              <a:ext uri="{FF2B5EF4-FFF2-40B4-BE49-F238E27FC236}">
                <a16:creationId xmlns:a16="http://schemas.microsoft.com/office/drawing/2014/main" id="{031E7BBE-794B-3EA5-6CF7-63CD796C12BA}"/>
              </a:ext>
            </a:extLst>
          </p:cNvPr>
          <p:cNvSpPr>
            <a:spLocks noGrp="1"/>
          </p:cNvSpPr>
          <p:nvPr>
            <p:ph type="title"/>
          </p:nvPr>
        </p:nvSpPr>
        <p:spPr/>
        <p:txBody>
          <a:bodyPr/>
          <a:lstStyle/>
          <a:p>
            <a:pPr algn="ctr"/>
            <a:r>
              <a:rPr lang="en-US"/>
              <a:t>Internal Registry: </a:t>
            </a:r>
            <a:r>
              <a:rPr lang="en-NL"/>
              <a:t>Simpl</a:t>
            </a:r>
            <a:r>
              <a:rPr lang="en-US"/>
              <a:t>e</a:t>
            </a:r>
            <a:r>
              <a:rPr lang="en-NL"/>
              <a:t> AirGap Architecture</a:t>
            </a:r>
          </a:p>
        </p:txBody>
      </p:sp>
      <p:sp>
        <p:nvSpPr>
          <p:cNvPr id="4" name="Slide Number Placeholder 3">
            <a:extLst>
              <a:ext uri="{FF2B5EF4-FFF2-40B4-BE49-F238E27FC236}">
                <a16:creationId xmlns:a16="http://schemas.microsoft.com/office/drawing/2014/main" id="{C5348E93-CF2D-B18E-E2F6-7922EA5DE19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38</a:t>
            </a:fld>
            <a:endParaRPr lang="en"/>
          </a:p>
        </p:txBody>
      </p:sp>
      <p:sp>
        <p:nvSpPr>
          <p:cNvPr id="51" name="Rectangle 50">
            <a:extLst>
              <a:ext uri="{FF2B5EF4-FFF2-40B4-BE49-F238E27FC236}">
                <a16:creationId xmlns:a16="http://schemas.microsoft.com/office/drawing/2014/main" id="{0A285BB7-1FA2-0D2C-0219-F2B1E30B91D8}"/>
              </a:ext>
            </a:extLst>
          </p:cNvPr>
          <p:cNvSpPr/>
          <p:nvPr/>
        </p:nvSpPr>
        <p:spPr>
          <a:xfrm>
            <a:off x="4793330" y="990040"/>
            <a:ext cx="3980713" cy="1776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Google Shape;6688;p207">
            <a:extLst>
              <a:ext uri="{FF2B5EF4-FFF2-40B4-BE49-F238E27FC236}">
                <a16:creationId xmlns:a16="http://schemas.microsoft.com/office/drawing/2014/main" id="{F8DB57F0-53B7-1E35-7B14-C0945A558F35}"/>
              </a:ext>
            </a:extLst>
          </p:cNvPr>
          <p:cNvSpPr/>
          <p:nvPr/>
        </p:nvSpPr>
        <p:spPr>
          <a:xfrm>
            <a:off x="7395678" y="1134510"/>
            <a:ext cx="1234770" cy="1542387"/>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72000" tIns="36000" rIns="0" bIns="0" anchor="t" anchorCtr="0">
            <a:noAutofit/>
          </a:bodyPr>
          <a:lstStyle/>
          <a:p>
            <a:pPr defTabSz="1219170">
              <a:buClr>
                <a:srgbClr val="000000"/>
              </a:buClr>
              <a:buSzPts val="900"/>
              <a:defRPr/>
            </a:pPr>
            <a:r>
              <a:rPr lang="en-US" sz="1000" kern="0">
                <a:solidFill>
                  <a:srgbClr val="131313"/>
                </a:solidFill>
                <a:latin typeface="Montserrat"/>
                <a:ea typeface="Montserrat"/>
                <a:cs typeface="Montserrat"/>
                <a:sym typeface="Montserrat"/>
              </a:rPr>
              <a:t>NKP </a:t>
            </a:r>
            <a:r>
              <a:rPr lang="en-US" sz="1000" kern="0" err="1">
                <a:solidFill>
                  <a:srgbClr val="131313"/>
                </a:solidFill>
                <a:latin typeface="Montserrat"/>
                <a:ea typeface="Montserrat"/>
                <a:cs typeface="Montserrat"/>
                <a:sym typeface="Montserrat"/>
              </a:rPr>
              <a:t>mgmt</a:t>
            </a:r>
            <a:endParaRPr sz="1000" kern="0">
              <a:solidFill>
                <a:srgbClr val="131313"/>
              </a:solidFill>
              <a:latin typeface="Montserrat"/>
              <a:ea typeface="Montserrat"/>
              <a:cs typeface="Montserrat"/>
              <a:sym typeface="Montserrat"/>
            </a:endParaRPr>
          </a:p>
        </p:txBody>
      </p:sp>
      <p:sp>
        <p:nvSpPr>
          <p:cNvPr id="54" name="Google Shape;7156;p222">
            <a:extLst>
              <a:ext uri="{FF2B5EF4-FFF2-40B4-BE49-F238E27FC236}">
                <a16:creationId xmlns:a16="http://schemas.microsoft.com/office/drawing/2014/main" id="{E2E3E2B0-919D-7728-2544-76673BB821C1}"/>
              </a:ext>
            </a:extLst>
          </p:cNvPr>
          <p:cNvSpPr/>
          <p:nvPr/>
        </p:nvSpPr>
        <p:spPr>
          <a:xfrm>
            <a:off x="7584274" y="1407428"/>
            <a:ext cx="862797" cy="594765"/>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131313"/>
                </a:solidFill>
                <a:latin typeface="Montserrat"/>
                <a:ea typeface="Montserrat"/>
                <a:cs typeface="Montserrat"/>
                <a:sym typeface="Montserrat"/>
              </a:rPr>
              <a:t>Control Plane</a:t>
            </a:r>
            <a:endParaRPr sz="1100"/>
          </a:p>
        </p:txBody>
      </p:sp>
      <p:sp>
        <p:nvSpPr>
          <p:cNvPr id="55" name="Google Shape;6609;p202">
            <a:extLst>
              <a:ext uri="{FF2B5EF4-FFF2-40B4-BE49-F238E27FC236}">
                <a16:creationId xmlns:a16="http://schemas.microsoft.com/office/drawing/2014/main" id="{21B5CE63-F374-73BA-D45F-7EF794B2EAA6}"/>
              </a:ext>
            </a:extLst>
          </p:cNvPr>
          <p:cNvSpPr/>
          <p:nvPr/>
        </p:nvSpPr>
        <p:spPr>
          <a:xfrm>
            <a:off x="7666672" y="1647947"/>
            <a:ext cx="689754" cy="24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72000" tIns="0" rIns="72000" bIns="0" anchor="ctr" anchorCtr="1">
            <a:noAutofit/>
          </a:bodyPr>
          <a:lstStyle/>
          <a:p>
            <a:pPr algn="ctr" defTabSz="1219170">
              <a:buClr>
                <a:srgbClr val="000000"/>
              </a:buClr>
              <a:buSzPts val="800"/>
              <a:defRPr/>
            </a:pPr>
            <a:r>
              <a:rPr lang="en-US" sz="667">
                <a:solidFill>
                  <a:srgbClr val="131313"/>
                </a:solidFill>
                <a:latin typeface="Montserrat"/>
                <a:ea typeface="Montserrat"/>
                <a:cs typeface="Montserrat"/>
                <a:sym typeface="Montserrat"/>
              </a:rPr>
              <a:t>Registry pod</a:t>
            </a:r>
            <a:endParaRPr sz="667" kern="0">
              <a:solidFill>
                <a:srgbClr val="000000"/>
              </a:solidFill>
              <a:latin typeface="Montserrat"/>
              <a:ea typeface="Montserrat"/>
              <a:cs typeface="Montserrat"/>
              <a:sym typeface="Montserrat"/>
            </a:endParaRPr>
          </a:p>
        </p:txBody>
      </p:sp>
      <p:sp>
        <p:nvSpPr>
          <p:cNvPr id="56" name="Google Shape;7156;p222">
            <a:extLst>
              <a:ext uri="{FF2B5EF4-FFF2-40B4-BE49-F238E27FC236}">
                <a16:creationId xmlns:a16="http://schemas.microsoft.com/office/drawing/2014/main" id="{4D690BAD-FCC6-09B3-CAA5-FFF09E3AFB42}"/>
              </a:ext>
            </a:extLst>
          </p:cNvPr>
          <p:cNvSpPr/>
          <p:nvPr/>
        </p:nvSpPr>
        <p:spPr>
          <a:xfrm>
            <a:off x="7474383" y="2264073"/>
            <a:ext cx="510532" cy="222974"/>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131313"/>
                </a:solidFill>
                <a:latin typeface="Montserrat"/>
                <a:ea typeface="Montserrat"/>
                <a:cs typeface="Montserrat"/>
                <a:sym typeface="Montserrat"/>
              </a:rPr>
              <a:t>Worker</a:t>
            </a:r>
            <a:endParaRPr sz="1100"/>
          </a:p>
        </p:txBody>
      </p:sp>
      <p:sp>
        <p:nvSpPr>
          <p:cNvPr id="57" name="Google Shape;7156;p222">
            <a:extLst>
              <a:ext uri="{FF2B5EF4-FFF2-40B4-BE49-F238E27FC236}">
                <a16:creationId xmlns:a16="http://schemas.microsoft.com/office/drawing/2014/main" id="{DF64DCC5-85F3-5A59-1617-1CD6D977DDF9}"/>
              </a:ext>
            </a:extLst>
          </p:cNvPr>
          <p:cNvSpPr/>
          <p:nvPr/>
        </p:nvSpPr>
        <p:spPr>
          <a:xfrm>
            <a:off x="8039099" y="2264073"/>
            <a:ext cx="510532" cy="222974"/>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131313"/>
                </a:solidFill>
                <a:latin typeface="Montserrat"/>
                <a:ea typeface="Montserrat"/>
                <a:cs typeface="Montserrat"/>
                <a:sym typeface="Montserrat"/>
              </a:rPr>
              <a:t>Worker</a:t>
            </a:r>
            <a:endParaRPr sz="1100"/>
          </a:p>
        </p:txBody>
      </p:sp>
      <p:sp>
        <p:nvSpPr>
          <p:cNvPr id="58" name="Google Shape;6688;p207">
            <a:extLst>
              <a:ext uri="{FF2B5EF4-FFF2-40B4-BE49-F238E27FC236}">
                <a16:creationId xmlns:a16="http://schemas.microsoft.com/office/drawing/2014/main" id="{28EDA9BA-3023-ADD4-FDE1-290891C8309F}"/>
              </a:ext>
            </a:extLst>
          </p:cNvPr>
          <p:cNvSpPr/>
          <p:nvPr/>
        </p:nvSpPr>
        <p:spPr>
          <a:xfrm>
            <a:off x="5006000" y="1594679"/>
            <a:ext cx="857413" cy="361037"/>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72000" tIns="36000" rIns="0" bIns="0" anchor="t" anchorCtr="0">
            <a:noAutofit/>
          </a:bodyPr>
          <a:lstStyle/>
          <a:p>
            <a:pPr defTabSz="1219170">
              <a:buClr>
                <a:srgbClr val="000000"/>
              </a:buClr>
              <a:buSzPts val="900"/>
              <a:defRPr/>
            </a:pPr>
            <a:r>
              <a:rPr lang="en-US" sz="900" kern="0">
                <a:solidFill>
                  <a:srgbClr val="131313"/>
                </a:solidFill>
                <a:latin typeface="Montserrat"/>
                <a:ea typeface="Montserrat"/>
                <a:cs typeface="Montserrat"/>
                <a:sym typeface="Montserrat"/>
              </a:rPr>
              <a:t>Bootstrap kind cluster</a:t>
            </a:r>
            <a:endParaRPr sz="900" kern="0">
              <a:solidFill>
                <a:srgbClr val="131313"/>
              </a:solidFill>
              <a:latin typeface="Montserrat"/>
              <a:ea typeface="Montserrat"/>
              <a:cs typeface="Montserrat"/>
              <a:sym typeface="Montserrat"/>
            </a:endParaRPr>
          </a:p>
        </p:txBody>
      </p:sp>
      <p:cxnSp>
        <p:nvCxnSpPr>
          <p:cNvPr id="59" name="Google Shape;6703;p208">
            <a:extLst>
              <a:ext uri="{FF2B5EF4-FFF2-40B4-BE49-F238E27FC236}">
                <a16:creationId xmlns:a16="http://schemas.microsoft.com/office/drawing/2014/main" id="{7459F9AB-71AD-25DA-620C-4EB156DE1973}"/>
              </a:ext>
            </a:extLst>
          </p:cNvPr>
          <p:cNvCxnSpPr>
            <a:cxnSpLocks/>
            <a:stCxn id="58" idx="3"/>
            <a:endCxn id="55" idx="1"/>
          </p:cNvCxnSpPr>
          <p:nvPr/>
        </p:nvCxnSpPr>
        <p:spPr>
          <a:xfrm flipV="1">
            <a:off x="5863413" y="1767947"/>
            <a:ext cx="1803259" cy="7251"/>
          </a:xfrm>
          <a:prstGeom prst="straightConnector1">
            <a:avLst/>
          </a:prstGeom>
          <a:noFill/>
          <a:ln w="19050" cap="flat" cmpd="sng">
            <a:solidFill>
              <a:srgbClr val="131313"/>
            </a:solidFill>
            <a:prstDash val="solid"/>
            <a:round/>
            <a:headEnd type="none" w="sm" len="sm"/>
            <a:tailEnd type="triangle" w="med" len="med"/>
          </a:ln>
        </p:spPr>
      </p:cxnSp>
      <p:sp>
        <p:nvSpPr>
          <p:cNvPr id="63" name="Google Shape;6601;p202">
            <a:extLst>
              <a:ext uri="{FF2B5EF4-FFF2-40B4-BE49-F238E27FC236}">
                <a16:creationId xmlns:a16="http://schemas.microsoft.com/office/drawing/2014/main" id="{B5A669F7-E3B0-3884-C952-11C87A9AFBA9}"/>
              </a:ext>
            </a:extLst>
          </p:cNvPr>
          <p:cNvSpPr txBox="1"/>
          <p:nvPr/>
        </p:nvSpPr>
        <p:spPr>
          <a:xfrm>
            <a:off x="4765863" y="2376135"/>
            <a:ext cx="1561190" cy="300749"/>
          </a:xfrm>
          <a:prstGeom prst="rect">
            <a:avLst/>
          </a:prstGeom>
          <a:noFill/>
          <a:ln>
            <a:noFill/>
          </a:ln>
        </p:spPr>
        <p:txBody>
          <a:bodyPr spcFirstLastPara="1" wrap="square" lIns="54000" tIns="27000" rIns="54000" bIns="27000" anchor="t" anchorCtr="0">
            <a:spAutoFit/>
          </a:bodyPr>
          <a:lstStyle/>
          <a:p>
            <a:pPr algn="ctr">
              <a:buSzPts val="800"/>
              <a:defRPr/>
            </a:pPr>
            <a:r>
              <a:rPr lang="en-US" sz="800" i="1" err="1">
                <a:latin typeface="Montserrat"/>
                <a:ea typeface="Montserrat"/>
                <a:cs typeface="Montserrat"/>
                <a:sym typeface="Montserrat"/>
              </a:rPr>
              <a:t>nkp</a:t>
            </a:r>
            <a:r>
              <a:rPr lang="en-US" sz="800" i="1">
                <a:latin typeface="Montserrat"/>
                <a:ea typeface="Montserrat"/>
                <a:cs typeface="Montserrat"/>
                <a:sym typeface="Montserrat"/>
              </a:rPr>
              <a:t> create cluster </a:t>
            </a:r>
            <a:r>
              <a:rPr lang="en-US" sz="800" i="1" err="1">
                <a:latin typeface="Montserrat"/>
                <a:ea typeface="Montserrat"/>
                <a:cs typeface="Montserrat"/>
                <a:sym typeface="Montserrat"/>
              </a:rPr>
              <a:t>nutanix</a:t>
            </a:r>
            <a:r>
              <a:rPr lang="en-US" sz="800" i="1">
                <a:latin typeface="Montserrat"/>
                <a:ea typeface="Montserrat"/>
                <a:cs typeface="Montserrat"/>
                <a:sym typeface="Montserrat"/>
              </a:rPr>
              <a:t> \</a:t>
            </a:r>
          </a:p>
          <a:p>
            <a:pPr algn="ctr">
              <a:buSzPts val="800"/>
              <a:defRPr/>
            </a:pPr>
            <a:r>
              <a:rPr lang="en-US" sz="800" i="1">
                <a:latin typeface="Montserrat"/>
                <a:ea typeface="Montserrat"/>
                <a:cs typeface="Montserrat"/>
                <a:sym typeface="Montserrat"/>
              </a:rPr>
              <a:t>--self-managed </a:t>
            </a:r>
            <a:r>
              <a:rPr lang="en-US" sz="800" b="1" i="1">
                <a:latin typeface="Montserrat"/>
                <a:ea typeface="Montserrat"/>
                <a:cs typeface="Montserrat"/>
                <a:sym typeface="Montserrat"/>
              </a:rPr>
              <a:t>--bundle …</a:t>
            </a:r>
            <a:endParaRPr kumimoji="0" sz="800" b="1"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4" name="Google Shape;6601;p202">
            <a:extLst>
              <a:ext uri="{FF2B5EF4-FFF2-40B4-BE49-F238E27FC236}">
                <a16:creationId xmlns:a16="http://schemas.microsoft.com/office/drawing/2014/main" id="{DAA07C2E-2A62-5706-E3FF-F81EB44AAF86}"/>
              </a:ext>
            </a:extLst>
          </p:cNvPr>
          <p:cNvSpPr txBox="1"/>
          <p:nvPr/>
        </p:nvSpPr>
        <p:spPr>
          <a:xfrm>
            <a:off x="5419259" y="2030599"/>
            <a:ext cx="746995" cy="269971"/>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700" b="0" i="1" u="none" strike="noStrike" kern="0" cap="none" spc="0" normalizeH="0" baseline="0" noProof="0">
                <a:ln>
                  <a:noFill/>
                </a:ln>
                <a:solidFill>
                  <a:srgbClr val="000000"/>
                </a:solidFill>
                <a:effectLst/>
                <a:uLnTx/>
                <a:uFillTx/>
                <a:latin typeface="Montserrat"/>
                <a:ea typeface="Montserrat"/>
                <a:cs typeface="Montserrat"/>
                <a:sym typeface="Montserrat"/>
              </a:rPr>
              <a:t>Mounts </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700" b="0" i="1" u="none" strike="noStrike" kern="0" cap="none" spc="0" normalizeH="0" baseline="0" noProof="0">
                <a:ln>
                  <a:noFill/>
                </a:ln>
                <a:solidFill>
                  <a:srgbClr val="000000"/>
                </a:solidFill>
                <a:effectLst/>
                <a:uLnTx/>
                <a:uFillTx/>
                <a:latin typeface="Montserrat"/>
                <a:ea typeface="Montserrat"/>
                <a:cs typeface="Montserrat"/>
                <a:sym typeface="Montserrat"/>
              </a:rPr>
              <a:t>image bundle</a:t>
            </a:r>
            <a:endParaRPr kumimoji="0" sz="7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65" name="Google Shape;6703;p208">
            <a:extLst>
              <a:ext uri="{FF2B5EF4-FFF2-40B4-BE49-F238E27FC236}">
                <a16:creationId xmlns:a16="http://schemas.microsoft.com/office/drawing/2014/main" id="{8C6AC80E-AA6E-D81C-67CC-F65DA6CE8D2E}"/>
              </a:ext>
            </a:extLst>
          </p:cNvPr>
          <p:cNvCxnSpPr>
            <a:cxnSpLocks/>
          </p:cNvCxnSpPr>
          <p:nvPr/>
        </p:nvCxnSpPr>
        <p:spPr>
          <a:xfrm flipV="1">
            <a:off x="5423860" y="1955716"/>
            <a:ext cx="0" cy="418891"/>
          </a:xfrm>
          <a:prstGeom prst="straightConnector1">
            <a:avLst/>
          </a:prstGeom>
          <a:noFill/>
          <a:ln w="19050" cap="flat" cmpd="sng">
            <a:solidFill>
              <a:srgbClr val="131313"/>
            </a:solidFill>
            <a:prstDash val="solid"/>
            <a:round/>
            <a:headEnd type="none" w="sm" len="sm"/>
            <a:tailEnd type="triangle" w="med" len="med"/>
          </a:ln>
        </p:spPr>
      </p:cxnSp>
      <p:sp>
        <p:nvSpPr>
          <p:cNvPr id="66" name="Google Shape;6618;p202">
            <a:extLst>
              <a:ext uri="{FF2B5EF4-FFF2-40B4-BE49-F238E27FC236}">
                <a16:creationId xmlns:a16="http://schemas.microsoft.com/office/drawing/2014/main" id="{E7A8BF44-FE0B-67F7-F890-889301D9743E}"/>
              </a:ext>
            </a:extLst>
          </p:cNvPr>
          <p:cNvSpPr/>
          <p:nvPr/>
        </p:nvSpPr>
        <p:spPr>
          <a:xfrm>
            <a:off x="4991899" y="2236136"/>
            <a:ext cx="148371" cy="148074"/>
          </a:xfrm>
          <a:prstGeom prst="ellipse">
            <a:avLst/>
          </a:prstGeom>
          <a:solidFill>
            <a:srgbClr val="131313"/>
          </a:solidFill>
          <a:ln>
            <a:noFill/>
          </a:ln>
        </p:spPr>
        <p:txBody>
          <a:bodyPr spcFirstLastPara="1" wrap="square" lIns="0" tIns="0" rIns="0" bIns="0" anchor="ctr" anchorCtr="1">
            <a:noAutofit/>
          </a:bodyPr>
          <a:lstStyle/>
          <a:p>
            <a:pPr algn="ctr">
              <a:buClr>
                <a:srgbClr val="000000"/>
              </a:buClr>
              <a:buSzPts val="800"/>
            </a:pPr>
            <a:r>
              <a:rPr lang="en" sz="933">
                <a:solidFill>
                  <a:schemeClr val="lt1"/>
                </a:solidFill>
                <a:latin typeface="Montserrat"/>
                <a:ea typeface="Montserrat"/>
                <a:cs typeface="Montserrat"/>
                <a:sym typeface="Montserrat"/>
              </a:rPr>
              <a:t>1</a:t>
            </a:r>
            <a:endParaRPr sz="933">
              <a:solidFill>
                <a:srgbClr val="000000"/>
              </a:solidFill>
              <a:latin typeface="Montserrat"/>
              <a:ea typeface="Montserrat"/>
              <a:cs typeface="Montserrat"/>
              <a:sym typeface="Montserrat"/>
            </a:endParaRPr>
          </a:p>
        </p:txBody>
      </p:sp>
      <p:cxnSp>
        <p:nvCxnSpPr>
          <p:cNvPr id="71" name="Google Shape;6703;p208">
            <a:extLst>
              <a:ext uri="{FF2B5EF4-FFF2-40B4-BE49-F238E27FC236}">
                <a16:creationId xmlns:a16="http://schemas.microsoft.com/office/drawing/2014/main" id="{6DC84725-43D5-8854-C14E-27CC0F66D0F5}"/>
              </a:ext>
            </a:extLst>
          </p:cNvPr>
          <p:cNvCxnSpPr>
            <a:cxnSpLocks/>
          </p:cNvCxnSpPr>
          <p:nvPr/>
        </p:nvCxnSpPr>
        <p:spPr>
          <a:xfrm flipV="1">
            <a:off x="7729649" y="2147745"/>
            <a:ext cx="0" cy="108000"/>
          </a:xfrm>
          <a:prstGeom prst="straightConnector1">
            <a:avLst/>
          </a:prstGeom>
          <a:noFill/>
          <a:ln w="19050" cap="flat" cmpd="sng">
            <a:solidFill>
              <a:srgbClr val="131313"/>
            </a:solidFill>
            <a:prstDash val="solid"/>
            <a:round/>
            <a:headEnd type="none" w="sm" len="sm"/>
            <a:tailEnd type="none" w="med" len="med"/>
          </a:ln>
        </p:spPr>
      </p:cxnSp>
      <p:cxnSp>
        <p:nvCxnSpPr>
          <p:cNvPr id="74" name="Google Shape;6703;p208">
            <a:extLst>
              <a:ext uri="{FF2B5EF4-FFF2-40B4-BE49-F238E27FC236}">
                <a16:creationId xmlns:a16="http://schemas.microsoft.com/office/drawing/2014/main" id="{1956940A-8D30-5AA5-AF43-5D2AB6D070EB}"/>
              </a:ext>
            </a:extLst>
          </p:cNvPr>
          <p:cNvCxnSpPr>
            <a:cxnSpLocks/>
          </p:cNvCxnSpPr>
          <p:nvPr/>
        </p:nvCxnSpPr>
        <p:spPr>
          <a:xfrm flipV="1">
            <a:off x="8294365" y="2147746"/>
            <a:ext cx="0" cy="108000"/>
          </a:xfrm>
          <a:prstGeom prst="straightConnector1">
            <a:avLst/>
          </a:prstGeom>
          <a:noFill/>
          <a:ln w="19050" cap="flat" cmpd="sng">
            <a:solidFill>
              <a:srgbClr val="131313"/>
            </a:solidFill>
            <a:prstDash val="solid"/>
            <a:round/>
            <a:headEnd type="none" w="sm" len="sm"/>
            <a:tailEnd type="none" w="med" len="med"/>
          </a:ln>
        </p:spPr>
      </p:cxnSp>
      <p:cxnSp>
        <p:nvCxnSpPr>
          <p:cNvPr id="76" name="Google Shape;6703;p208">
            <a:extLst>
              <a:ext uri="{FF2B5EF4-FFF2-40B4-BE49-F238E27FC236}">
                <a16:creationId xmlns:a16="http://schemas.microsoft.com/office/drawing/2014/main" id="{106DD978-C4E2-C325-5A04-F943EDE70AAC}"/>
              </a:ext>
            </a:extLst>
          </p:cNvPr>
          <p:cNvCxnSpPr>
            <a:cxnSpLocks/>
          </p:cNvCxnSpPr>
          <p:nvPr/>
        </p:nvCxnSpPr>
        <p:spPr>
          <a:xfrm flipV="1">
            <a:off x="7998502" y="1887947"/>
            <a:ext cx="0" cy="266149"/>
          </a:xfrm>
          <a:prstGeom prst="straightConnector1">
            <a:avLst/>
          </a:prstGeom>
          <a:noFill/>
          <a:ln w="19050" cap="flat" cmpd="sng">
            <a:solidFill>
              <a:srgbClr val="131313"/>
            </a:solidFill>
            <a:prstDash val="solid"/>
            <a:round/>
            <a:headEnd type="none" w="sm" len="sm"/>
            <a:tailEnd type="triangle" w="med" len="med"/>
          </a:ln>
        </p:spPr>
      </p:cxnSp>
      <p:cxnSp>
        <p:nvCxnSpPr>
          <p:cNvPr id="78" name="Google Shape;6703;p208">
            <a:extLst>
              <a:ext uri="{FF2B5EF4-FFF2-40B4-BE49-F238E27FC236}">
                <a16:creationId xmlns:a16="http://schemas.microsoft.com/office/drawing/2014/main" id="{AFC35EF2-40D5-17A1-1932-0E402877DA3F}"/>
              </a:ext>
            </a:extLst>
          </p:cNvPr>
          <p:cNvCxnSpPr>
            <a:cxnSpLocks/>
          </p:cNvCxnSpPr>
          <p:nvPr/>
        </p:nvCxnSpPr>
        <p:spPr>
          <a:xfrm flipH="1">
            <a:off x="7729649" y="2154096"/>
            <a:ext cx="564716" cy="0"/>
          </a:xfrm>
          <a:prstGeom prst="straightConnector1">
            <a:avLst/>
          </a:prstGeom>
          <a:noFill/>
          <a:ln w="19050" cap="flat" cmpd="sng">
            <a:solidFill>
              <a:srgbClr val="131313"/>
            </a:solidFill>
            <a:prstDash val="solid"/>
            <a:round/>
            <a:headEnd type="none" w="sm" len="sm"/>
            <a:tailEnd type="none" w="med" len="med"/>
          </a:ln>
        </p:spPr>
      </p:cxnSp>
      <p:sp>
        <p:nvSpPr>
          <p:cNvPr id="85" name="Rectangle 84">
            <a:extLst>
              <a:ext uri="{FF2B5EF4-FFF2-40B4-BE49-F238E27FC236}">
                <a16:creationId xmlns:a16="http://schemas.microsoft.com/office/drawing/2014/main" id="{19038BCD-154B-43AF-2682-F963CE085CD6}"/>
              </a:ext>
            </a:extLst>
          </p:cNvPr>
          <p:cNvSpPr/>
          <p:nvPr/>
        </p:nvSpPr>
        <p:spPr>
          <a:xfrm>
            <a:off x="4793330" y="2948991"/>
            <a:ext cx="3980713" cy="177640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Google Shape;6688;p207">
            <a:extLst>
              <a:ext uri="{FF2B5EF4-FFF2-40B4-BE49-F238E27FC236}">
                <a16:creationId xmlns:a16="http://schemas.microsoft.com/office/drawing/2014/main" id="{3B774EEC-C650-A23C-EBF0-3FA60226F6E1}"/>
              </a:ext>
            </a:extLst>
          </p:cNvPr>
          <p:cNvSpPr/>
          <p:nvPr/>
        </p:nvSpPr>
        <p:spPr>
          <a:xfrm>
            <a:off x="7395678" y="3093461"/>
            <a:ext cx="1234770" cy="1542387"/>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72000" tIns="36000" rIns="0" bIns="0" anchor="t" anchorCtr="0">
            <a:noAutofit/>
          </a:bodyPr>
          <a:lstStyle/>
          <a:p>
            <a:pPr defTabSz="1219170">
              <a:buClr>
                <a:srgbClr val="000000"/>
              </a:buClr>
              <a:buSzPts val="900"/>
              <a:defRPr/>
            </a:pPr>
            <a:r>
              <a:rPr lang="en-US" sz="1000" kern="0">
                <a:solidFill>
                  <a:srgbClr val="131313"/>
                </a:solidFill>
                <a:latin typeface="Montserrat"/>
                <a:ea typeface="Montserrat"/>
                <a:cs typeface="Montserrat"/>
                <a:sym typeface="Montserrat"/>
              </a:rPr>
              <a:t>NKP managed</a:t>
            </a:r>
            <a:endParaRPr sz="1000" kern="0">
              <a:solidFill>
                <a:srgbClr val="131313"/>
              </a:solidFill>
              <a:latin typeface="Montserrat"/>
              <a:ea typeface="Montserrat"/>
              <a:cs typeface="Montserrat"/>
              <a:sym typeface="Montserrat"/>
            </a:endParaRPr>
          </a:p>
        </p:txBody>
      </p:sp>
      <p:sp>
        <p:nvSpPr>
          <p:cNvPr id="87" name="Google Shape;7156;p222">
            <a:extLst>
              <a:ext uri="{FF2B5EF4-FFF2-40B4-BE49-F238E27FC236}">
                <a16:creationId xmlns:a16="http://schemas.microsoft.com/office/drawing/2014/main" id="{7857D357-AE06-B3FF-D431-A66397BCFC0D}"/>
              </a:ext>
            </a:extLst>
          </p:cNvPr>
          <p:cNvSpPr/>
          <p:nvPr/>
        </p:nvSpPr>
        <p:spPr>
          <a:xfrm>
            <a:off x="7584274" y="3366379"/>
            <a:ext cx="862797" cy="594765"/>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131313"/>
                </a:solidFill>
                <a:latin typeface="Montserrat"/>
                <a:ea typeface="Montserrat"/>
                <a:cs typeface="Montserrat"/>
                <a:sym typeface="Montserrat"/>
              </a:rPr>
              <a:t>Control Plane</a:t>
            </a:r>
            <a:endParaRPr sz="1100"/>
          </a:p>
        </p:txBody>
      </p:sp>
      <p:sp>
        <p:nvSpPr>
          <p:cNvPr id="88" name="Google Shape;6609;p202">
            <a:extLst>
              <a:ext uri="{FF2B5EF4-FFF2-40B4-BE49-F238E27FC236}">
                <a16:creationId xmlns:a16="http://schemas.microsoft.com/office/drawing/2014/main" id="{C48F4E00-0BC7-6139-6E60-57F89166DFAE}"/>
              </a:ext>
            </a:extLst>
          </p:cNvPr>
          <p:cNvSpPr/>
          <p:nvPr/>
        </p:nvSpPr>
        <p:spPr>
          <a:xfrm>
            <a:off x="7666672" y="3606898"/>
            <a:ext cx="689754" cy="24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72000" tIns="0" rIns="72000" bIns="0" anchor="ctr" anchorCtr="1">
            <a:noAutofit/>
          </a:bodyPr>
          <a:lstStyle/>
          <a:p>
            <a:pPr algn="ctr" defTabSz="1219170">
              <a:buClr>
                <a:srgbClr val="000000"/>
              </a:buClr>
              <a:buSzPts val="800"/>
              <a:defRPr/>
            </a:pPr>
            <a:r>
              <a:rPr lang="en-US" sz="667">
                <a:solidFill>
                  <a:srgbClr val="131313"/>
                </a:solidFill>
                <a:latin typeface="Montserrat"/>
                <a:ea typeface="Montserrat"/>
                <a:cs typeface="Montserrat"/>
                <a:sym typeface="Montserrat"/>
              </a:rPr>
              <a:t>Registry pod</a:t>
            </a:r>
            <a:endParaRPr sz="667" kern="0">
              <a:solidFill>
                <a:srgbClr val="000000"/>
              </a:solidFill>
              <a:latin typeface="Montserrat"/>
              <a:ea typeface="Montserrat"/>
              <a:cs typeface="Montserrat"/>
              <a:sym typeface="Montserrat"/>
            </a:endParaRPr>
          </a:p>
        </p:txBody>
      </p:sp>
      <p:sp>
        <p:nvSpPr>
          <p:cNvPr id="89" name="Google Shape;7156;p222">
            <a:extLst>
              <a:ext uri="{FF2B5EF4-FFF2-40B4-BE49-F238E27FC236}">
                <a16:creationId xmlns:a16="http://schemas.microsoft.com/office/drawing/2014/main" id="{E32A42F9-C8A0-8C88-1873-B5B21E877AE8}"/>
              </a:ext>
            </a:extLst>
          </p:cNvPr>
          <p:cNvSpPr/>
          <p:nvPr/>
        </p:nvSpPr>
        <p:spPr>
          <a:xfrm>
            <a:off x="7474383" y="4223024"/>
            <a:ext cx="510532" cy="222974"/>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131313"/>
                </a:solidFill>
                <a:latin typeface="Montserrat"/>
                <a:ea typeface="Montserrat"/>
                <a:cs typeface="Montserrat"/>
                <a:sym typeface="Montserrat"/>
              </a:rPr>
              <a:t>Worker</a:t>
            </a:r>
            <a:endParaRPr sz="1100"/>
          </a:p>
        </p:txBody>
      </p:sp>
      <p:sp>
        <p:nvSpPr>
          <p:cNvPr id="90" name="Google Shape;7156;p222">
            <a:extLst>
              <a:ext uri="{FF2B5EF4-FFF2-40B4-BE49-F238E27FC236}">
                <a16:creationId xmlns:a16="http://schemas.microsoft.com/office/drawing/2014/main" id="{4E94C140-28A2-57E0-B4D5-F5F5C30265F2}"/>
              </a:ext>
            </a:extLst>
          </p:cNvPr>
          <p:cNvSpPr/>
          <p:nvPr/>
        </p:nvSpPr>
        <p:spPr>
          <a:xfrm>
            <a:off x="8039099" y="4223024"/>
            <a:ext cx="510532" cy="222974"/>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131313"/>
                </a:solidFill>
                <a:latin typeface="Montserrat"/>
                <a:ea typeface="Montserrat"/>
                <a:cs typeface="Montserrat"/>
                <a:sym typeface="Montserrat"/>
              </a:rPr>
              <a:t>Worker</a:t>
            </a:r>
            <a:endParaRPr sz="1100"/>
          </a:p>
        </p:txBody>
      </p:sp>
      <p:sp>
        <p:nvSpPr>
          <p:cNvPr id="97" name="Google Shape;6618;p202">
            <a:extLst>
              <a:ext uri="{FF2B5EF4-FFF2-40B4-BE49-F238E27FC236}">
                <a16:creationId xmlns:a16="http://schemas.microsoft.com/office/drawing/2014/main" id="{4D414892-F67D-9E51-026A-477D8167B28D}"/>
              </a:ext>
            </a:extLst>
          </p:cNvPr>
          <p:cNvSpPr/>
          <p:nvPr/>
        </p:nvSpPr>
        <p:spPr>
          <a:xfrm>
            <a:off x="6685704" y="3258904"/>
            <a:ext cx="148371" cy="148074"/>
          </a:xfrm>
          <a:prstGeom prst="ellipse">
            <a:avLst/>
          </a:prstGeom>
          <a:solidFill>
            <a:srgbClr val="131313"/>
          </a:solidFill>
          <a:ln>
            <a:noFill/>
          </a:ln>
        </p:spPr>
        <p:txBody>
          <a:bodyPr spcFirstLastPara="1" wrap="square" lIns="0" tIns="0" rIns="0" bIns="0" anchor="ctr" anchorCtr="1">
            <a:noAutofit/>
          </a:bodyPr>
          <a:lstStyle/>
          <a:p>
            <a:pPr algn="ctr">
              <a:buClr>
                <a:srgbClr val="000000"/>
              </a:buClr>
              <a:buSzPts val="800"/>
            </a:pPr>
            <a:r>
              <a:rPr lang="en" sz="933">
                <a:solidFill>
                  <a:schemeClr val="lt1"/>
                </a:solidFill>
                <a:latin typeface="Montserrat"/>
                <a:ea typeface="Montserrat"/>
                <a:cs typeface="Montserrat"/>
                <a:sym typeface="Montserrat"/>
              </a:rPr>
              <a:t>1</a:t>
            </a:r>
            <a:endParaRPr sz="933">
              <a:solidFill>
                <a:srgbClr val="000000"/>
              </a:solidFill>
              <a:latin typeface="Montserrat"/>
              <a:ea typeface="Montserrat"/>
              <a:cs typeface="Montserrat"/>
              <a:sym typeface="Montserrat"/>
            </a:endParaRPr>
          </a:p>
        </p:txBody>
      </p:sp>
      <p:cxnSp>
        <p:nvCxnSpPr>
          <p:cNvPr id="99" name="Google Shape;6703;p208">
            <a:extLst>
              <a:ext uri="{FF2B5EF4-FFF2-40B4-BE49-F238E27FC236}">
                <a16:creationId xmlns:a16="http://schemas.microsoft.com/office/drawing/2014/main" id="{699E7B7C-FD62-ACCB-0648-768084F22BD1}"/>
              </a:ext>
            </a:extLst>
          </p:cNvPr>
          <p:cNvCxnSpPr>
            <a:cxnSpLocks/>
          </p:cNvCxnSpPr>
          <p:nvPr/>
        </p:nvCxnSpPr>
        <p:spPr>
          <a:xfrm flipV="1">
            <a:off x="7729649" y="4106696"/>
            <a:ext cx="0" cy="108000"/>
          </a:xfrm>
          <a:prstGeom prst="straightConnector1">
            <a:avLst/>
          </a:prstGeom>
          <a:noFill/>
          <a:ln w="19050" cap="flat" cmpd="sng">
            <a:solidFill>
              <a:srgbClr val="131313"/>
            </a:solidFill>
            <a:prstDash val="solid"/>
            <a:round/>
            <a:headEnd type="none" w="sm" len="sm"/>
            <a:tailEnd type="none" w="med" len="med"/>
          </a:ln>
        </p:spPr>
      </p:cxnSp>
      <p:cxnSp>
        <p:nvCxnSpPr>
          <p:cNvPr id="100" name="Google Shape;6703;p208">
            <a:extLst>
              <a:ext uri="{FF2B5EF4-FFF2-40B4-BE49-F238E27FC236}">
                <a16:creationId xmlns:a16="http://schemas.microsoft.com/office/drawing/2014/main" id="{5AC866C1-C9C3-D8D3-DC17-607F2E5F4280}"/>
              </a:ext>
            </a:extLst>
          </p:cNvPr>
          <p:cNvCxnSpPr>
            <a:cxnSpLocks/>
          </p:cNvCxnSpPr>
          <p:nvPr/>
        </p:nvCxnSpPr>
        <p:spPr>
          <a:xfrm flipV="1">
            <a:off x="8294365" y="4106697"/>
            <a:ext cx="0" cy="108000"/>
          </a:xfrm>
          <a:prstGeom prst="straightConnector1">
            <a:avLst/>
          </a:prstGeom>
          <a:noFill/>
          <a:ln w="19050" cap="flat" cmpd="sng">
            <a:solidFill>
              <a:srgbClr val="131313"/>
            </a:solidFill>
            <a:prstDash val="solid"/>
            <a:round/>
            <a:headEnd type="none" w="sm" len="sm"/>
            <a:tailEnd type="none" w="med" len="med"/>
          </a:ln>
        </p:spPr>
      </p:cxnSp>
      <p:cxnSp>
        <p:nvCxnSpPr>
          <p:cNvPr id="101" name="Google Shape;6703;p208">
            <a:extLst>
              <a:ext uri="{FF2B5EF4-FFF2-40B4-BE49-F238E27FC236}">
                <a16:creationId xmlns:a16="http://schemas.microsoft.com/office/drawing/2014/main" id="{871F441E-61C0-E637-E28D-FDC20A1E0894}"/>
              </a:ext>
            </a:extLst>
          </p:cNvPr>
          <p:cNvCxnSpPr>
            <a:cxnSpLocks/>
          </p:cNvCxnSpPr>
          <p:nvPr/>
        </p:nvCxnSpPr>
        <p:spPr>
          <a:xfrm flipV="1">
            <a:off x="7998502" y="3846898"/>
            <a:ext cx="0" cy="266149"/>
          </a:xfrm>
          <a:prstGeom prst="straightConnector1">
            <a:avLst/>
          </a:prstGeom>
          <a:noFill/>
          <a:ln w="19050" cap="flat" cmpd="sng">
            <a:solidFill>
              <a:srgbClr val="131313"/>
            </a:solidFill>
            <a:prstDash val="solid"/>
            <a:round/>
            <a:headEnd type="none" w="sm" len="sm"/>
            <a:tailEnd type="triangle" w="med" len="med"/>
          </a:ln>
        </p:spPr>
      </p:cxnSp>
      <p:cxnSp>
        <p:nvCxnSpPr>
          <p:cNvPr id="102" name="Google Shape;6703;p208">
            <a:extLst>
              <a:ext uri="{FF2B5EF4-FFF2-40B4-BE49-F238E27FC236}">
                <a16:creationId xmlns:a16="http://schemas.microsoft.com/office/drawing/2014/main" id="{116C6C0D-4933-D1D1-7EBF-89A9F65EDC03}"/>
              </a:ext>
            </a:extLst>
          </p:cNvPr>
          <p:cNvCxnSpPr>
            <a:cxnSpLocks/>
          </p:cNvCxnSpPr>
          <p:nvPr/>
        </p:nvCxnSpPr>
        <p:spPr>
          <a:xfrm flipH="1">
            <a:off x="7729649" y="4113047"/>
            <a:ext cx="564716" cy="0"/>
          </a:xfrm>
          <a:prstGeom prst="straightConnector1">
            <a:avLst/>
          </a:prstGeom>
          <a:noFill/>
          <a:ln w="19050" cap="flat" cmpd="sng">
            <a:solidFill>
              <a:srgbClr val="131313"/>
            </a:solidFill>
            <a:prstDash val="solid"/>
            <a:round/>
            <a:headEnd type="none" w="sm" len="sm"/>
            <a:tailEnd type="none" w="med" len="med"/>
          </a:ln>
        </p:spPr>
      </p:cxnSp>
      <p:sp>
        <p:nvSpPr>
          <p:cNvPr id="103" name="Google Shape;6601;p202">
            <a:extLst>
              <a:ext uri="{FF2B5EF4-FFF2-40B4-BE49-F238E27FC236}">
                <a16:creationId xmlns:a16="http://schemas.microsoft.com/office/drawing/2014/main" id="{3371299D-E643-4C51-A653-EE79F27065C8}"/>
              </a:ext>
            </a:extLst>
          </p:cNvPr>
          <p:cNvSpPr txBox="1"/>
          <p:nvPr/>
        </p:nvSpPr>
        <p:spPr>
          <a:xfrm>
            <a:off x="6283488" y="1770279"/>
            <a:ext cx="854875" cy="269971"/>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700" b="0" i="1" u="none" strike="noStrike" kern="0" cap="none" spc="0" normalizeH="0" baseline="0" noProof="0">
                <a:ln>
                  <a:noFill/>
                </a:ln>
                <a:solidFill>
                  <a:srgbClr val="000000"/>
                </a:solidFill>
                <a:effectLst/>
                <a:uLnTx/>
                <a:uFillTx/>
                <a:latin typeface="Montserrat"/>
                <a:ea typeface="Montserrat"/>
                <a:cs typeface="Montserrat"/>
                <a:sym typeface="Montserrat"/>
              </a:rPr>
              <a:t>Copies </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700" b="0" i="1" u="none" strike="noStrike" kern="0" cap="none" spc="0" normalizeH="0" baseline="0" noProof="0">
                <a:ln>
                  <a:noFill/>
                </a:ln>
                <a:solidFill>
                  <a:srgbClr val="000000"/>
                </a:solidFill>
                <a:effectLst/>
                <a:uLnTx/>
                <a:uFillTx/>
                <a:latin typeface="Montserrat"/>
                <a:ea typeface="Montserrat"/>
                <a:cs typeface="Montserrat"/>
                <a:sym typeface="Montserrat"/>
              </a:rPr>
              <a:t>image bundle</a:t>
            </a:r>
            <a:endParaRPr kumimoji="0" sz="7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04" name="Google Shape;6601;p202">
            <a:extLst>
              <a:ext uri="{FF2B5EF4-FFF2-40B4-BE49-F238E27FC236}">
                <a16:creationId xmlns:a16="http://schemas.microsoft.com/office/drawing/2014/main" id="{C4574F87-C60E-8562-DE71-2E65E386EBC1}"/>
              </a:ext>
            </a:extLst>
          </p:cNvPr>
          <p:cNvSpPr txBox="1"/>
          <p:nvPr/>
        </p:nvSpPr>
        <p:spPr>
          <a:xfrm>
            <a:off x="6457326" y="3750029"/>
            <a:ext cx="834961" cy="269971"/>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700" b="0" i="1" u="none" strike="noStrike" kern="0" cap="none" spc="0" normalizeH="0" baseline="0" noProof="0">
                <a:ln>
                  <a:noFill/>
                </a:ln>
                <a:solidFill>
                  <a:srgbClr val="000000"/>
                </a:solidFill>
                <a:effectLst/>
                <a:uLnTx/>
                <a:uFillTx/>
                <a:latin typeface="Montserrat"/>
                <a:ea typeface="Montserrat"/>
                <a:cs typeface="Montserrat"/>
                <a:sym typeface="Montserrat"/>
              </a:rPr>
              <a:t>Syncs </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700" b="0" i="1" u="none" strike="noStrike" kern="0" cap="none" spc="0" normalizeH="0" baseline="0" noProof="0">
                <a:ln>
                  <a:noFill/>
                </a:ln>
                <a:solidFill>
                  <a:srgbClr val="000000"/>
                </a:solidFill>
                <a:effectLst/>
                <a:uLnTx/>
                <a:uFillTx/>
                <a:latin typeface="Montserrat"/>
                <a:ea typeface="Montserrat"/>
                <a:cs typeface="Montserrat"/>
                <a:sym typeface="Montserrat"/>
              </a:rPr>
              <a:t>image bundle</a:t>
            </a:r>
            <a:endParaRPr kumimoji="0" sz="7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08" name="Google Shape;6688;p207">
            <a:extLst>
              <a:ext uri="{FF2B5EF4-FFF2-40B4-BE49-F238E27FC236}">
                <a16:creationId xmlns:a16="http://schemas.microsoft.com/office/drawing/2014/main" id="{245E1EDD-76F5-E004-1774-7C2B43E4DA14}"/>
              </a:ext>
            </a:extLst>
          </p:cNvPr>
          <p:cNvSpPr/>
          <p:nvPr/>
        </p:nvSpPr>
        <p:spPr>
          <a:xfrm>
            <a:off x="4930587" y="3093461"/>
            <a:ext cx="1234770" cy="1542387"/>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72000" tIns="36000" rIns="0" bIns="0" anchor="t" anchorCtr="0">
            <a:noAutofit/>
          </a:bodyPr>
          <a:lstStyle/>
          <a:p>
            <a:pPr defTabSz="1219170">
              <a:buClr>
                <a:srgbClr val="000000"/>
              </a:buClr>
              <a:buSzPts val="900"/>
              <a:defRPr/>
            </a:pPr>
            <a:r>
              <a:rPr lang="en-US" sz="1000" kern="0">
                <a:solidFill>
                  <a:srgbClr val="131313"/>
                </a:solidFill>
                <a:latin typeface="Montserrat"/>
                <a:ea typeface="Montserrat"/>
                <a:cs typeface="Montserrat"/>
                <a:sym typeface="Montserrat"/>
              </a:rPr>
              <a:t>NKP </a:t>
            </a:r>
            <a:r>
              <a:rPr lang="en-US" sz="1000" kern="0" err="1">
                <a:solidFill>
                  <a:srgbClr val="131313"/>
                </a:solidFill>
                <a:latin typeface="Montserrat"/>
                <a:ea typeface="Montserrat"/>
                <a:cs typeface="Montserrat"/>
                <a:sym typeface="Montserrat"/>
              </a:rPr>
              <a:t>mgmt</a:t>
            </a:r>
            <a:endParaRPr sz="1000" kern="0">
              <a:solidFill>
                <a:srgbClr val="131313"/>
              </a:solidFill>
              <a:latin typeface="Montserrat"/>
              <a:ea typeface="Montserrat"/>
              <a:cs typeface="Montserrat"/>
              <a:sym typeface="Montserrat"/>
            </a:endParaRPr>
          </a:p>
        </p:txBody>
      </p:sp>
      <p:sp>
        <p:nvSpPr>
          <p:cNvPr id="109" name="Google Shape;7156;p222">
            <a:extLst>
              <a:ext uri="{FF2B5EF4-FFF2-40B4-BE49-F238E27FC236}">
                <a16:creationId xmlns:a16="http://schemas.microsoft.com/office/drawing/2014/main" id="{73C414D7-3E1E-02A0-A7ED-4A37AB6AB499}"/>
              </a:ext>
            </a:extLst>
          </p:cNvPr>
          <p:cNvSpPr/>
          <p:nvPr/>
        </p:nvSpPr>
        <p:spPr>
          <a:xfrm>
            <a:off x="5119183" y="3366379"/>
            <a:ext cx="862797" cy="594765"/>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131313"/>
                </a:solidFill>
                <a:latin typeface="Montserrat"/>
                <a:ea typeface="Montserrat"/>
                <a:cs typeface="Montserrat"/>
                <a:sym typeface="Montserrat"/>
              </a:rPr>
              <a:t>Control Plane</a:t>
            </a:r>
            <a:endParaRPr sz="1100"/>
          </a:p>
        </p:txBody>
      </p:sp>
      <p:sp>
        <p:nvSpPr>
          <p:cNvPr id="110" name="Google Shape;6609;p202">
            <a:extLst>
              <a:ext uri="{FF2B5EF4-FFF2-40B4-BE49-F238E27FC236}">
                <a16:creationId xmlns:a16="http://schemas.microsoft.com/office/drawing/2014/main" id="{674F4508-0CD4-CF75-3846-89E377C1D51A}"/>
              </a:ext>
            </a:extLst>
          </p:cNvPr>
          <p:cNvSpPr/>
          <p:nvPr/>
        </p:nvSpPr>
        <p:spPr>
          <a:xfrm>
            <a:off x="5201581" y="3606898"/>
            <a:ext cx="689754" cy="24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72000" tIns="0" rIns="72000" bIns="0" anchor="ctr" anchorCtr="1">
            <a:noAutofit/>
          </a:bodyPr>
          <a:lstStyle/>
          <a:p>
            <a:pPr algn="ctr" defTabSz="1219170">
              <a:buClr>
                <a:srgbClr val="000000"/>
              </a:buClr>
              <a:buSzPts val="800"/>
              <a:defRPr/>
            </a:pPr>
            <a:r>
              <a:rPr lang="en-US" sz="667">
                <a:solidFill>
                  <a:srgbClr val="131313"/>
                </a:solidFill>
                <a:latin typeface="Montserrat"/>
                <a:ea typeface="Montserrat"/>
                <a:cs typeface="Montserrat"/>
                <a:sym typeface="Montserrat"/>
              </a:rPr>
              <a:t>Registry pod</a:t>
            </a:r>
            <a:endParaRPr sz="667" kern="0">
              <a:solidFill>
                <a:srgbClr val="000000"/>
              </a:solidFill>
              <a:latin typeface="Montserrat"/>
              <a:ea typeface="Montserrat"/>
              <a:cs typeface="Montserrat"/>
              <a:sym typeface="Montserrat"/>
            </a:endParaRPr>
          </a:p>
        </p:txBody>
      </p:sp>
      <p:sp>
        <p:nvSpPr>
          <p:cNvPr id="111" name="Google Shape;7156;p222">
            <a:extLst>
              <a:ext uri="{FF2B5EF4-FFF2-40B4-BE49-F238E27FC236}">
                <a16:creationId xmlns:a16="http://schemas.microsoft.com/office/drawing/2014/main" id="{D2E848AC-66BC-F966-039C-AE2F477319A7}"/>
              </a:ext>
            </a:extLst>
          </p:cNvPr>
          <p:cNvSpPr/>
          <p:nvPr/>
        </p:nvSpPr>
        <p:spPr>
          <a:xfrm>
            <a:off x="5009292" y="4223024"/>
            <a:ext cx="510532" cy="222974"/>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131313"/>
                </a:solidFill>
                <a:latin typeface="Montserrat"/>
                <a:ea typeface="Montserrat"/>
                <a:cs typeface="Montserrat"/>
                <a:sym typeface="Montserrat"/>
              </a:rPr>
              <a:t>Worker</a:t>
            </a:r>
            <a:endParaRPr sz="1100"/>
          </a:p>
        </p:txBody>
      </p:sp>
      <p:sp>
        <p:nvSpPr>
          <p:cNvPr id="112" name="Google Shape;7156;p222">
            <a:extLst>
              <a:ext uri="{FF2B5EF4-FFF2-40B4-BE49-F238E27FC236}">
                <a16:creationId xmlns:a16="http://schemas.microsoft.com/office/drawing/2014/main" id="{493FEAF6-1E69-156F-C0BA-43E83D9513DD}"/>
              </a:ext>
            </a:extLst>
          </p:cNvPr>
          <p:cNvSpPr/>
          <p:nvPr/>
        </p:nvSpPr>
        <p:spPr>
          <a:xfrm>
            <a:off x="5574008" y="4223024"/>
            <a:ext cx="510532" cy="222974"/>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800" b="0" i="0" u="none" strike="noStrike" cap="none">
                <a:solidFill>
                  <a:srgbClr val="131313"/>
                </a:solidFill>
                <a:latin typeface="Montserrat"/>
                <a:ea typeface="Montserrat"/>
                <a:cs typeface="Montserrat"/>
                <a:sym typeface="Montserrat"/>
              </a:rPr>
              <a:t>Worker</a:t>
            </a:r>
            <a:endParaRPr sz="1100"/>
          </a:p>
        </p:txBody>
      </p:sp>
      <p:cxnSp>
        <p:nvCxnSpPr>
          <p:cNvPr id="113" name="Google Shape;6703;p208">
            <a:extLst>
              <a:ext uri="{FF2B5EF4-FFF2-40B4-BE49-F238E27FC236}">
                <a16:creationId xmlns:a16="http://schemas.microsoft.com/office/drawing/2014/main" id="{682F70DF-631F-160B-FF42-E945B288946A}"/>
              </a:ext>
            </a:extLst>
          </p:cNvPr>
          <p:cNvCxnSpPr>
            <a:cxnSpLocks/>
          </p:cNvCxnSpPr>
          <p:nvPr/>
        </p:nvCxnSpPr>
        <p:spPr>
          <a:xfrm flipV="1">
            <a:off x="5264558" y="4106696"/>
            <a:ext cx="0" cy="108000"/>
          </a:xfrm>
          <a:prstGeom prst="straightConnector1">
            <a:avLst/>
          </a:prstGeom>
          <a:noFill/>
          <a:ln w="19050" cap="flat" cmpd="sng">
            <a:solidFill>
              <a:srgbClr val="131313"/>
            </a:solidFill>
            <a:prstDash val="solid"/>
            <a:round/>
            <a:headEnd type="none" w="sm" len="sm"/>
            <a:tailEnd type="none" w="med" len="med"/>
          </a:ln>
        </p:spPr>
      </p:cxnSp>
      <p:cxnSp>
        <p:nvCxnSpPr>
          <p:cNvPr id="114" name="Google Shape;6703;p208">
            <a:extLst>
              <a:ext uri="{FF2B5EF4-FFF2-40B4-BE49-F238E27FC236}">
                <a16:creationId xmlns:a16="http://schemas.microsoft.com/office/drawing/2014/main" id="{DD5242C9-E252-4456-BD81-CC251A43DED5}"/>
              </a:ext>
            </a:extLst>
          </p:cNvPr>
          <p:cNvCxnSpPr>
            <a:cxnSpLocks/>
          </p:cNvCxnSpPr>
          <p:nvPr/>
        </p:nvCxnSpPr>
        <p:spPr>
          <a:xfrm flipV="1">
            <a:off x="5829274" y="4106697"/>
            <a:ext cx="0" cy="108000"/>
          </a:xfrm>
          <a:prstGeom prst="straightConnector1">
            <a:avLst/>
          </a:prstGeom>
          <a:noFill/>
          <a:ln w="19050" cap="flat" cmpd="sng">
            <a:solidFill>
              <a:srgbClr val="131313"/>
            </a:solidFill>
            <a:prstDash val="solid"/>
            <a:round/>
            <a:headEnd type="none" w="sm" len="sm"/>
            <a:tailEnd type="none" w="med" len="med"/>
          </a:ln>
        </p:spPr>
      </p:cxnSp>
      <p:cxnSp>
        <p:nvCxnSpPr>
          <p:cNvPr id="115" name="Google Shape;6703;p208">
            <a:extLst>
              <a:ext uri="{FF2B5EF4-FFF2-40B4-BE49-F238E27FC236}">
                <a16:creationId xmlns:a16="http://schemas.microsoft.com/office/drawing/2014/main" id="{5019C4CF-21F0-1D9F-7633-B02F40244A60}"/>
              </a:ext>
            </a:extLst>
          </p:cNvPr>
          <p:cNvCxnSpPr>
            <a:cxnSpLocks/>
          </p:cNvCxnSpPr>
          <p:nvPr/>
        </p:nvCxnSpPr>
        <p:spPr>
          <a:xfrm flipV="1">
            <a:off x="5533411" y="3846898"/>
            <a:ext cx="0" cy="266149"/>
          </a:xfrm>
          <a:prstGeom prst="straightConnector1">
            <a:avLst/>
          </a:prstGeom>
          <a:noFill/>
          <a:ln w="19050" cap="flat" cmpd="sng">
            <a:solidFill>
              <a:srgbClr val="131313"/>
            </a:solidFill>
            <a:prstDash val="solid"/>
            <a:round/>
            <a:headEnd type="none" w="sm" len="sm"/>
            <a:tailEnd type="triangle" w="med" len="med"/>
          </a:ln>
        </p:spPr>
      </p:cxnSp>
      <p:cxnSp>
        <p:nvCxnSpPr>
          <p:cNvPr id="116" name="Google Shape;6703;p208">
            <a:extLst>
              <a:ext uri="{FF2B5EF4-FFF2-40B4-BE49-F238E27FC236}">
                <a16:creationId xmlns:a16="http://schemas.microsoft.com/office/drawing/2014/main" id="{5E817771-C297-0575-3C7F-AB89765BDAD1}"/>
              </a:ext>
            </a:extLst>
          </p:cNvPr>
          <p:cNvCxnSpPr>
            <a:cxnSpLocks/>
          </p:cNvCxnSpPr>
          <p:nvPr/>
        </p:nvCxnSpPr>
        <p:spPr>
          <a:xfrm flipH="1">
            <a:off x="5264558" y="4113047"/>
            <a:ext cx="564716" cy="0"/>
          </a:xfrm>
          <a:prstGeom prst="straightConnector1">
            <a:avLst/>
          </a:prstGeom>
          <a:noFill/>
          <a:ln w="19050" cap="flat" cmpd="sng">
            <a:solidFill>
              <a:srgbClr val="131313"/>
            </a:solidFill>
            <a:prstDash val="solid"/>
            <a:round/>
            <a:headEnd type="none" w="sm" len="sm"/>
            <a:tailEnd type="none" w="med" len="med"/>
          </a:ln>
        </p:spPr>
      </p:cxnSp>
      <p:cxnSp>
        <p:nvCxnSpPr>
          <p:cNvPr id="92" name="Google Shape;6703;p208">
            <a:extLst>
              <a:ext uri="{FF2B5EF4-FFF2-40B4-BE49-F238E27FC236}">
                <a16:creationId xmlns:a16="http://schemas.microsoft.com/office/drawing/2014/main" id="{DB4DB7BA-75A6-AB51-327B-83641A7BE953}"/>
              </a:ext>
            </a:extLst>
          </p:cNvPr>
          <p:cNvCxnSpPr>
            <a:cxnSpLocks/>
            <a:stCxn id="110" idx="3"/>
            <a:endCxn id="88" idx="1"/>
          </p:cNvCxnSpPr>
          <p:nvPr/>
        </p:nvCxnSpPr>
        <p:spPr>
          <a:xfrm>
            <a:off x="5891335" y="3726898"/>
            <a:ext cx="1775337" cy="0"/>
          </a:xfrm>
          <a:prstGeom prst="straightConnector1">
            <a:avLst/>
          </a:prstGeom>
          <a:noFill/>
          <a:ln w="19050" cap="flat" cmpd="sng">
            <a:solidFill>
              <a:srgbClr val="131313"/>
            </a:solidFill>
            <a:prstDash val="solid"/>
            <a:round/>
            <a:headEnd type="none" w="sm" len="sm"/>
            <a:tailEnd type="triangle" w="med" len="med"/>
          </a:ln>
        </p:spPr>
      </p:cxnSp>
      <p:sp>
        <p:nvSpPr>
          <p:cNvPr id="98" name="Google Shape;6601;p202">
            <a:extLst>
              <a:ext uri="{FF2B5EF4-FFF2-40B4-BE49-F238E27FC236}">
                <a16:creationId xmlns:a16="http://schemas.microsoft.com/office/drawing/2014/main" id="{A8A21A8E-321F-FB98-D890-82BDD80B8DD2}"/>
              </a:ext>
            </a:extLst>
          </p:cNvPr>
          <p:cNvSpPr txBox="1"/>
          <p:nvPr/>
        </p:nvSpPr>
        <p:spPr>
          <a:xfrm>
            <a:off x="6255671" y="3416603"/>
            <a:ext cx="1075304" cy="300749"/>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800" i="1">
                <a:latin typeface="Montserrat"/>
                <a:ea typeface="Montserrat"/>
                <a:cs typeface="Montserrat"/>
                <a:sym typeface="Montserrat"/>
              </a:rPr>
              <a:t>nkp create cluster </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800" i="1">
                <a:latin typeface="Montserrat"/>
                <a:ea typeface="Montserrat"/>
                <a:cs typeface="Montserrat"/>
                <a:sym typeface="Montserrat"/>
              </a:rPr>
              <a:t>nutanix</a:t>
            </a:r>
          </a:p>
        </p:txBody>
      </p:sp>
      <p:cxnSp>
        <p:nvCxnSpPr>
          <p:cNvPr id="5" name="Google Shape;1011;p76">
            <a:extLst>
              <a:ext uri="{FF2B5EF4-FFF2-40B4-BE49-F238E27FC236}">
                <a16:creationId xmlns:a16="http://schemas.microsoft.com/office/drawing/2014/main" id="{1550EEED-4E04-DECD-B796-41DCD9D63972}"/>
              </a:ext>
            </a:extLst>
          </p:cNvPr>
          <p:cNvCxnSpPr>
            <a:cxnSpLocks/>
          </p:cNvCxnSpPr>
          <p:nvPr/>
        </p:nvCxnSpPr>
        <p:spPr>
          <a:xfrm>
            <a:off x="4417757" y="927249"/>
            <a:ext cx="0" cy="3899275"/>
          </a:xfrm>
          <a:prstGeom prst="straightConnector1">
            <a:avLst/>
          </a:prstGeom>
          <a:noFill/>
          <a:ln w="9525" cap="flat" cmpd="sng">
            <a:solidFill>
              <a:srgbClr val="DADADA"/>
            </a:solidFill>
            <a:prstDash val="solid"/>
            <a:miter lim="800000"/>
            <a:headEnd type="none" w="sm" len="sm"/>
            <a:tailEnd type="none" w="sm" len="sm"/>
          </a:ln>
        </p:spPr>
      </p:cxnSp>
      <p:cxnSp>
        <p:nvCxnSpPr>
          <p:cNvPr id="7" name="Google Shape;1011;p76">
            <a:extLst>
              <a:ext uri="{FF2B5EF4-FFF2-40B4-BE49-F238E27FC236}">
                <a16:creationId xmlns:a16="http://schemas.microsoft.com/office/drawing/2014/main" id="{94BF2FD9-07C5-25A7-69CB-7431F6C00FB9}"/>
              </a:ext>
            </a:extLst>
          </p:cNvPr>
          <p:cNvCxnSpPr>
            <a:cxnSpLocks/>
          </p:cNvCxnSpPr>
          <p:nvPr/>
        </p:nvCxnSpPr>
        <p:spPr>
          <a:xfrm flipH="1">
            <a:off x="4702629" y="2861784"/>
            <a:ext cx="4126326" cy="0"/>
          </a:xfrm>
          <a:prstGeom prst="straightConnector1">
            <a:avLst/>
          </a:prstGeom>
          <a:noFill/>
          <a:ln w="9525" cap="flat" cmpd="sng">
            <a:solidFill>
              <a:srgbClr val="DADADA"/>
            </a:solidFill>
            <a:prstDash val="solid"/>
            <a:miter lim="800000"/>
            <a:headEnd type="none" w="sm" len="sm"/>
            <a:tailEnd type="none" w="sm" len="sm"/>
          </a:ln>
        </p:spPr>
      </p:cxnSp>
      <p:sp>
        <p:nvSpPr>
          <p:cNvPr id="13" name="Rectangle: Rounded Corners 98">
            <a:extLst>
              <a:ext uri="{FF2B5EF4-FFF2-40B4-BE49-F238E27FC236}">
                <a16:creationId xmlns:a16="http://schemas.microsoft.com/office/drawing/2014/main" id="{D5BAC3E4-3918-766D-4F05-8ACD72F68E3A}"/>
              </a:ext>
            </a:extLst>
          </p:cNvPr>
          <p:cNvSpPr/>
          <p:nvPr/>
        </p:nvSpPr>
        <p:spPr>
          <a:xfrm>
            <a:off x="794420" y="2268000"/>
            <a:ext cx="1405786" cy="1127986"/>
          </a:xfrm>
          <a:prstGeom prst="roundRect">
            <a:avLst>
              <a:gd name="adj" fmla="val 6044"/>
            </a:avLst>
          </a:prstGeom>
          <a:gradFill>
            <a:gsLst>
              <a:gs pos="0">
                <a:schemeClr val="bg2">
                  <a:lumMod val="20000"/>
                  <a:lumOff val="80000"/>
                </a:schemeClr>
              </a:gs>
              <a:gs pos="85000">
                <a:schemeClr val="bg1"/>
              </a:gs>
            </a:gsLst>
            <a:lin ang="16200000" scaled="1"/>
          </a:gradFill>
          <a:ln w="25400" cap="flat" cmpd="sng" algn="ctr">
            <a:noFill/>
            <a:prstDash val="solid"/>
          </a:ln>
          <a:effectLst/>
        </p:spPr>
        <p:txBody>
          <a:bodyPr/>
          <a:lstStyle/>
          <a:p>
            <a:pPr algn="ctr"/>
            <a:r>
              <a:rPr lang="en-US" b="1">
                <a:solidFill>
                  <a:schemeClr val="tx1"/>
                </a:solidFill>
                <a:latin typeface="Montserrat" pitchFamily="2" charset="0"/>
              </a:rPr>
              <a:t>Simplicity</a:t>
            </a:r>
          </a:p>
          <a:p>
            <a:pPr algn="ctr"/>
            <a:endParaRPr lang="en-US" sz="800" b="1">
              <a:solidFill>
                <a:schemeClr val="tx1"/>
              </a:solidFill>
              <a:latin typeface="Montserrat" pitchFamily="2" charset="0"/>
            </a:endParaRPr>
          </a:p>
          <a:p>
            <a:r>
              <a:rPr lang="en-US" sz="1000">
                <a:solidFill>
                  <a:schemeClr val="tx1"/>
                </a:solidFill>
                <a:latin typeface="Montserrat" pitchFamily="2" charset="0"/>
              </a:rPr>
              <a:t>Reduces setup complexity with fewer moving parts to manage</a:t>
            </a:r>
          </a:p>
        </p:txBody>
      </p:sp>
      <p:sp>
        <p:nvSpPr>
          <p:cNvPr id="18" name="TextBox 17">
            <a:extLst>
              <a:ext uri="{FF2B5EF4-FFF2-40B4-BE49-F238E27FC236}">
                <a16:creationId xmlns:a16="http://schemas.microsoft.com/office/drawing/2014/main" id="{9B697318-74A2-A576-C563-B776157EEFA2}"/>
              </a:ext>
            </a:extLst>
          </p:cNvPr>
          <p:cNvSpPr txBox="1"/>
          <p:nvPr/>
        </p:nvSpPr>
        <p:spPr>
          <a:xfrm>
            <a:off x="650420" y="1113871"/>
            <a:ext cx="3274773" cy="338554"/>
          </a:xfrm>
          <a:prstGeom prst="rect">
            <a:avLst/>
          </a:prstGeom>
          <a:noFill/>
        </p:spPr>
        <p:txBody>
          <a:bodyPr wrap="square">
            <a:spAutoFit/>
          </a:bodyPr>
          <a:lstStyle/>
          <a:p>
            <a:pPr algn="ctr" defTabSz="914378"/>
            <a:r>
              <a:rPr lang="en-GB" sz="1600" b="1">
                <a:solidFill>
                  <a:srgbClr val="7855FA"/>
                </a:solidFill>
                <a:latin typeface="Montserrat" pitchFamily="2" charset="77"/>
                <a:ea typeface="Montserrat"/>
                <a:cs typeface="Montserrat"/>
                <a:sym typeface="Montserrat"/>
              </a:rPr>
              <a:t>No External Registry Needed</a:t>
            </a:r>
          </a:p>
        </p:txBody>
      </p:sp>
      <p:sp>
        <p:nvSpPr>
          <p:cNvPr id="19" name="Arc 18">
            <a:extLst>
              <a:ext uri="{FF2B5EF4-FFF2-40B4-BE49-F238E27FC236}">
                <a16:creationId xmlns:a16="http://schemas.microsoft.com/office/drawing/2014/main" id="{28558664-430C-FED2-B9C4-BA613559FDE1}"/>
              </a:ext>
            </a:extLst>
          </p:cNvPr>
          <p:cNvSpPr/>
          <p:nvPr/>
        </p:nvSpPr>
        <p:spPr>
          <a:xfrm rot="16359053" flipH="1">
            <a:off x="2029440" y="626967"/>
            <a:ext cx="1814218" cy="1373814"/>
          </a:xfrm>
          <a:prstGeom prst="arc">
            <a:avLst>
              <a:gd name="adj1" fmla="val 17321114"/>
              <a:gd name="adj2" fmla="val 21329095"/>
            </a:avLst>
          </a:prstGeom>
          <a:noFill/>
          <a:ln w="25400" cap="flat" cmpd="sng">
            <a:solidFill>
              <a:srgbClr val="D7BBFF"/>
            </a:solidFill>
            <a:prstDash val="solid"/>
            <a:round/>
            <a:headEnd type="none" w="sm" len="sm"/>
            <a:tailEnd type="none" w="sm" len="sm"/>
          </a:ln>
        </p:spPr>
        <p:txBody>
          <a:bodyPr spcFirstLastPara="1" wrap="square" lIns="87071" tIns="43524" rIns="87071" bIns="43524" anchor="ctr" anchorCtr="0">
            <a:noAutofit/>
          </a:bodyPr>
          <a:lstStyle/>
          <a:p>
            <a:pPr algn="ctr" defTabSz="914378"/>
            <a:endParaRPr lang="en-US" sz="1050">
              <a:solidFill>
                <a:srgbClr val="FFFFFF"/>
              </a:solidFill>
              <a:latin typeface="Montserrat" panose="00000500000000000000" pitchFamily="2" charset="0"/>
              <a:cs typeface="Arial"/>
            </a:endParaRPr>
          </a:p>
        </p:txBody>
      </p:sp>
      <p:sp>
        <p:nvSpPr>
          <p:cNvPr id="20" name="Arc 19">
            <a:extLst>
              <a:ext uri="{FF2B5EF4-FFF2-40B4-BE49-F238E27FC236}">
                <a16:creationId xmlns:a16="http://schemas.microsoft.com/office/drawing/2014/main" id="{D575C075-6127-96AE-41FC-BBD968DB6217}"/>
              </a:ext>
            </a:extLst>
          </p:cNvPr>
          <p:cNvSpPr/>
          <p:nvPr/>
        </p:nvSpPr>
        <p:spPr>
          <a:xfrm rot="5233857">
            <a:off x="672671" y="671457"/>
            <a:ext cx="1753142" cy="1306688"/>
          </a:xfrm>
          <a:prstGeom prst="arc">
            <a:avLst>
              <a:gd name="adj1" fmla="val 17321114"/>
              <a:gd name="adj2" fmla="val 21329095"/>
            </a:avLst>
          </a:prstGeom>
          <a:noFill/>
          <a:ln w="25400" cap="flat" cmpd="sng">
            <a:solidFill>
              <a:srgbClr val="D7BBFF"/>
            </a:solidFill>
            <a:prstDash val="solid"/>
            <a:round/>
            <a:headEnd type="none" w="sm" len="sm"/>
            <a:tailEnd type="none" w="sm" len="sm"/>
          </a:ln>
        </p:spPr>
        <p:txBody>
          <a:bodyPr spcFirstLastPara="1" wrap="square" lIns="87071" tIns="43524" rIns="87071" bIns="43524" anchor="ctr" anchorCtr="0">
            <a:noAutofit/>
          </a:bodyPr>
          <a:lstStyle/>
          <a:p>
            <a:pPr algn="ctr" defTabSz="914378"/>
            <a:endParaRPr lang="en-US" sz="1050">
              <a:solidFill>
                <a:srgbClr val="FFFFFF"/>
              </a:solidFill>
              <a:latin typeface="Montserrat" panose="00000500000000000000" pitchFamily="2" charset="0"/>
              <a:cs typeface="Arial"/>
            </a:endParaRPr>
          </a:p>
        </p:txBody>
      </p:sp>
      <p:sp>
        <p:nvSpPr>
          <p:cNvPr id="24" name="Rectangle: Rounded Corners 98">
            <a:extLst>
              <a:ext uri="{FF2B5EF4-FFF2-40B4-BE49-F238E27FC236}">
                <a16:creationId xmlns:a16="http://schemas.microsoft.com/office/drawing/2014/main" id="{2B9FF431-F68D-47D2-776C-4ED7C528D7BE}"/>
              </a:ext>
            </a:extLst>
          </p:cNvPr>
          <p:cNvSpPr/>
          <p:nvPr/>
        </p:nvSpPr>
        <p:spPr>
          <a:xfrm>
            <a:off x="2487968" y="2268000"/>
            <a:ext cx="1405786" cy="1127986"/>
          </a:xfrm>
          <a:prstGeom prst="roundRect">
            <a:avLst>
              <a:gd name="adj" fmla="val 6044"/>
            </a:avLst>
          </a:prstGeom>
          <a:gradFill>
            <a:gsLst>
              <a:gs pos="0">
                <a:schemeClr val="bg2">
                  <a:lumMod val="20000"/>
                  <a:lumOff val="80000"/>
                </a:schemeClr>
              </a:gs>
              <a:gs pos="85000">
                <a:schemeClr val="bg1"/>
              </a:gs>
            </a:gsLst>
            <a:lin ang="16200000" scaled="1"/>
          </a:gradFill>
          <a:ln w="25400" cap="flat" cmpd="sng" algn="ctr">
            <a:noFill/>
            <a:prstDash val="solid"/>
          </a:ln>
          <a:effectLst/>
        </p:spPr>
        <p:txBody>
          <a:bodyPr/>
          <a:lstStyle/>
          <a:p>
            <a:pPr algn="ctr"/>
            <a:r>
              <a:rPr lang="en-US" b="1">
                <a:solidFill>
                  <a:schemeClr val="tx1"/>
                </a:solidFill>
                <a:latin typeface="Montserrat" pitchFamily="2" charset="0"/>
              </a:rPr>
              <a:t>Time</a:t>
            </a:r>
          </a:p>
          <a:p>
            <a:pPr algn="ctr"/>
            <a:endParaRPr lang="en-US" sz="800" b="1">
              <a:solidFill>
                <a:schemeClr val="tx1"/>
              </a:solidFill>
              <a:latin typeface="Montserrat" pitchFamily="2" charset="0"/>
            </a:endParaRPr>
          </a:p>
          <a:p>
            <a:r>
              <a:rPr lang="en-US" sz="1000">
                <a:solidFill>
                  <a:schemeClr val="tx1"/>
                </a:solidFill>
                <a:latin typeface="Montserrat" pitchFamily="2" charset="0"/>
              </a:rPr>
              <a:t>Faster deployment time in greenfield environments</a:t>
            </a:r>
          </a:p>
        </p:txBody>
      </p:sp>
      <p:sp>
        <p:nvSpPr>
          <p:cNvPr id="25" name="Rectangle: Rounded Corners 98">
            <a:extLst>
              <a:ext uri="{FF2B5EF4-FFF2-40B4-BE49-F238E27FC236}">
                <a16:creationId xmlns:a16="http://schemas.microsoft.com/office/drawing/2014/main" id="{10F7E3E8-7957-2C0D-D8E3-47E4FD530ED2}"/>
              </a:ext>
            </a:extLst>
          </p:cNvPr>
          <p:cNvSpPr/>
          <p:nvPr/>
        </p:nvSpPr>
        <p:spPr>
          <a:xfrm>
            <a:off x="650420" y="3492000"/>
            <a:ext cx="1405786" cy="1127986"/>
          </a:xfrm>
          <a:prstGeom prst="roundRect">
            <a:avLst>
              <a:gd name="adj" fmla="val 6044"/>
            </a:avLst>
          </a:prstGeom>
          <a:gradFill>
            <a:gsLst>
              <a:gs pos="0">
                <a:schemeClr val="bg2">
                  <a:lumMod val="20000"/>
                  <a:lumOff val="80000"/>
                </a:schemeClr>
              </a:gs>
              <a:gs pos="85000">
                <a:schemeClr val="bg1"/>
              </a:gs>
            </a:gsLst>
            <a:lin ang="16200000" scaled="1"/>
          </a:gradFill>
          <a:ln w="25400" cap="flat" cmpd="sng" algn="ctr">
            <a:noFill/>
            <a:prstDash val="solid"/>
          </a:ln>
          <a:effectLst/>
        </p:spPr>
        <p:txBody>
          <a:bodyPr/>
          <a:lstStyle/>
          <a:p>
            <a:pPr algn="ctr"/>
            <a:r>
              <a:rPr lang="en-US" b="1">
                <a:solidFill>
                  <a:schemeClr val="tx1"/>
                </a:solidFill>
                <a:latin typeface="Montserrat" pitchFamily="2" charset="0"/>
              </a:rPr>
              <a:t>Secure</a:t>
            </a:r>
          </a:p>
          <a:p>
            <a:pPr algn="ctr"/>
            <a:endParaRPr lang="en-US" sz="800" b="1">
              <a:solidFill>
                <a:schemeClr val="tx1"/>
              </a:solidFill>
              <a:latin typeface="Montserrat" pitchFamily="2" charset="0"/>
            </a:endParaRPr>
          </a:p>
          <a:p>
            <a:r>
              <a:rPr lang="en-US" sz="1000">
                <a:solidFill>
                  <a:schemeClr val="tx1"/>
                </a:solidFill>
                <a:latin typeface="Montserrat" pitchFamily="2" charset="0"/>
              </a:rPr>
              <a:t>Avoid exposure to the internet or public registries</a:t>
            </a:r>
          </a:p>
        </p:txBody>
      </p:sp>
      <p:sp>
        <p:nvSpPr>
          <p:cNvPr id="26" name="Rectangle: Rounded Corners 98">
            <a:extLst>
              <a:ext uri="{FF2B5EF4-FFF2-40B4-BE49-F238E27FC236}">
                <a16:creationId xmlns:a16="http://schemas.microsoft.com/office/drawing/2014/main" id="{B984744B-4C93-AA04-2CEA-AA8D42932FC0}"/>
              </a:ext>
            </a:extLst>
          </p:cNvPr>
          <p:cNvSpPr/>
          <p:nvPr/>
        </p:nvSpPr>
        <p:spPr>
          <a:xfrm>
            <a:off x="2628000" y="3492000"/>
            <a:ext cx="1405786" cy="1127986"/>
          </a:xfrm>
          <a:prstGeom prst="roundRect">
            <a:avLst>
              <a:gd name="adj" fmla="val 6044"/>
            </a:avLst>
          </a:prstGeom>
          <a:gradFill>
            <a:gsLst>
              <a:gs pos="0">
                <a:schemeClr val="bg2">
                  <a:lumMod val="20000"/>
                  <a:lumOff val="80000"/>
                </a:schemeClr>
              </a:gs>
              <a:gs pos="85000">
                <a:schemeClr val="bg1"/>
              </a:gs>
            </a:gsLst>
            <a:lin ang="16200000" scaled="1"/>
          </a:gradFill>
          <a:ln w="25400" cap="flat" cmpd="sng" algn="ctr">
            <a:noFill/>
            <a:prstDash val="solid"/>
          </a:ln>
          <a:effectLst/>
        </p:spPr>
        <p:txBody>
          <a:bodyPr/>
          <a:lstStyle/>
          <a:p>
            <a:pPr algn="ctr"/>
            <a:r>
              <a:rPr lang="en-US" b="1">
                <a:solidFill>
                  <a:schemeClr val="tx1"/>
                </a:solidFill>
                <a:latin typeface="Montserrat" pitchFamily="2" charset="0"/>
              </a:rPr>
              <a:t>Flexible</a:t>
            </a:r>
          </a:p>
          <a:p>
            <a:pPr algn="ctr"/>
            <a:endParaRPr lang="en-US" sz="800" b="1">
              <a:solidFill>
                <a:schemeClr val="tx1"/>
              </a:solidFill>
              <a:latin typeface="Montserrat" pitchFamily="2" charset="0"/>
            </a:endParaRPr>
          </a:p>
          <a:p>
            <a:r>
              <a:rPr lang="en-US" sz="1000">
                <a:solidFill>
                  <a:schemeClr val="tx1"/>
                </a:solidFill>
                <a:latin typeface="Montserrat" pitchFamily="2" charset="0"/>
              </a:rPr>
              <a:t>Works seamlessly whether you are connected or fully isolated</a:t>
            </a:r>
          </a:p>
        </p:txBody>
      </p:sp>
      <p:sp>
        <p:nvSpPr>
          <p:cNvPr id="6" name="TextBox 5">
            <a:extLst>
              <a:ext uri="{FF2B5EF4-FFF2-40B4-BE49-F238E27FC236}">
                <a16:creationId xmlns:a16="http://schemas.microsoft.com/office/drawing/2014/main" id="{81208BC3-107A-ECA7-39E7-E4771A2D33BB}"/>
              </a:ext>
            </a:extLst>
          </p:cNvPr>
          <p:cNvSpPr txBox="1"/>
          <p:nvPr/>
        </p:nvSpPr>
        <p:spPr>
          <a:xfrm rot="2729208">
            <a:off x="8230204" y="226532"/>
            <a:ext cx="1177841" cy="215444"/>
          </a:xfrm>
          <a:prstGeom prst="rect">
            <a:avLst/>
          </a:prstGeom>
          <a:solidFill>
            <a:srgbClr val="7855FA"/>
          </a:solidFill>
        </p:spPr>
        <p:txBody>
          <a:bodyPr wrap="none" lIns="180000" tIns="0" rIns="180000" bIns="0" rtlCol="0">
            <a:spAutoFit/>
          </a:bodyPr>
          <a:lstStyle/>
          <a:p>
            <a:r>
              <a:rPr lang="en-US" b="1">
                <a:solidFill>
                  <a:schemeClr val="bg1"/>
                </a:solidFill>
                <a:latin typeface="Montserrat" pitchFamily="2" charset="77"/>
              </a:rPr>
              <a:t>New 2.16</a:t>
            </a:r>
          </a:p>
        </p:txBody>
      </p:sp>
      <p:sp>
        <p:nvSpPr>
          <p:cNvPr id="11" name="Google Shape;6618;p202">
            <a:extLst>
              <a:ext uri="{FF2B5EF4-FFF2-40B4-BE49-F238E27FC236}">
                <a16:creationId xmlns:a16="http://schemas.microsoft.com/office/drawing/2014/main" id="{1391506B-139D-F546-099B-504852A77A10}"/>
              </a:ext>
            </a:extLst>
          </p:cNvPr>
          <p:cNvSpPr/>
          <p:nvPr/>
        </p:nvSpPr>
        <p:spPr>
          <a:xfrm>
            <a:off x="6209852" y="1822912"/>
            <a:ext cx="148371" cy="148074"/>
          </a:xfrm>
          <a:prstGeom prst="ellipse">
            <a:avLst/>
          </a:prstGeom>
          <a:solidFill>
            <a:srgbClr val="131313"/>
          </a:solidFill>
          <a:ln>
            <a:noFill/>
          </a:ln>
        </p:spPr>
        <p:txBody>
          <a:bodyPr spcFirstLastPara="1" wrap="square" lIns="0" tIns="0" rIns="0" bIns="0" anchor="ctr" anchorCtr="1">
            <a:noAutofit/>
          </a:bodyPr>
          <a:lstStyle/>
          <a:p>
            <a:pPr algn="ctr">
              <a:buClr>
                <a:srgbClr val="000000"/>
              </a:buClr>
              <a:buSzPts val="800"/>
            </a:pPr>
            <a:r>
              <a:rPr lang="en" sz="933">
                <a:solidFill>
                  <a:schemeClr val="lt1"/>
                </a:solidFill>
                <a:latin typeface="Montserrat"/>
                <a:ea typeface="Montserrat"/>
                <a:cs typeface="Montserrat"/>
                <a:sym typeface="Montserrat"/>
              </a:rPr>
              <a:t>2</a:t>
            </a:r>
            <a:endParaRPr sz="933">
              <a:solidFill>
                <a:srgbClr val="000000"/>
              </a:solidFill>
              <a:latin typeface="Montserrat"/>
              <a:ea typeface="Montserrat"/>
              <a:cs typeface="Montserrat"/>
              <a:sym typeface="Montserrat"/>
            </a:endParaRPr>
          </a:p>
        </p:txBody>
      </p:sp>
      <p:sp>
        <p:nvSpPr>
          <p:cNvPr id="12" name="Google Shape;6618;p202">
            <a:extLst>
              <a:ext uri="{FF2B5EF4-FFF2-40B4-BE49-F238E27FC236}">
                <a16:creationId xmlns:a16="http://schemas.microsoft.com/office/drawing/2014/main" id="{0CBCA866-AC1A-928F-4B6A-4187A13389CB}"/>
              </a:ext>
            </a:extLst>
          </p:cNvPr>
          <p:cNvSpPr/>
          <p:nvPr/>
        </p:nvSpPr>
        <p:spPr>
          <a:xfrm>
            <a:off x="6378005" y="3790617"/>
            <a:ext cx="148371" cy="148074"/>
          </a:xfrm>
          <a:prstGeom prst="ellipse">
            <a:avLst/>
          </a:prstGeom>
          <a:solidFill>
            <a:srgbClr val="131313"/>
          </a:solidFill>
          <a:ln>
            <a:noFill/>
          </a:ln>
        </p:spPr>
        <p:txBody>
          <a:bodyPr spcFirstLastPara="1" wrap="square" lIns="0" tIns="0" rIns="0" bIns="0" anchor="ctr" anchorCtr="1">
            <a:noAutofit/>
          </a:bodyPr>
          <a:lstStyle/>
          <a:p>
            <a:pPr algn="ctr">
              <a:buClr>
                <a:srgbClr val="000000"/>
              </a:buClr>
              <a:buSzPts val="800"/>
            </a:pPr>
            <a:r>
              <a:rPr lang="en" sz="933">
                <a:solidFill>
                  <a:schemeClr val="lt1"/>
                </a:solidFill>
                <a:latin typeface="Montserrat"/>
                <a:ea typeface="Montserrat"/>
                <a:cs typeface="Montserrat"/>
                <a:sym typeface="Montserrat"/>
              </a:rPr>
              <a:t>2</a:t>
            </a:r>
            <a:endParaRPr sz="933">
              <a:solidFill>
                <a:srgbClr val="000000"/>
              </a:solidFill>
              <a:latin typeface="Montserrat"/>
              <a:ea typeface="Montserrat"/>
              <a:cs typeface="Montserrat"/>
              <a:sym typeface="Montserrat"/>
            </a:endParaRPr>
          </a:p>
        </p:txBody>
      </p:sp>
    </p:spTree>
    <p:extLst>
      <p:ext uri="{BB962C8B-B14F-4D97-AF65-F5344CB8AC3E}">
        <p14:creationId xmlns:p14="http://schemas.microsoft.com/office/powerpoint/2010/main" val="4621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6D65D-2E03-D9BE-D5D1-5C9FD10A8BDB}"/>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AB99B377-C694-640B-0A3D-6F997301E678}"/>
              </a:ext>
            </a:extLst>
          </p:cNvPr>
          <p:cNvSpPr>
            <a:spLocks noGrp="1"/>
          </p:cNvSpPr>
          <p:nvPr>
            <p:ph type="body" idx="1"/>
          </p:nvPr>
        </p:nvSpPr>
        <p:spPr>
          <a:xfrm>
            <a:off x="4756149" y="1810075"/>
            <a:ext cx="4549215" cy="521100"/>
          </a:xfrm>
        </p:spPr>
        <p:txBody>
          <a:bodyPr/>
          <a:lstStyle/>
          <a:p>
            <a:pPr marL="50800" indent="0">
              <a:buNone/>
            </a:pPr>
            <a:r>
              <a:rPr lang="fr-FR" sz="2400"/>
              <a:t>VPC </a:t>
            </a:r>
            <a:r>
              <a:rPr lang="fr-FR" sz="2400" err="1"/>
              <a:t>install</a:t>
            </a:r>
            <a:endParaRPr lang="en-GB" sz="2400"/>
          </a:p>
        </p:txBody>
      </p:sp>
      <p:pic>
        <p:nvPicPr>
          <p:cNvPr id="5" name="Picture 4">
            <a:extLst>
              <a:ext uri="{FF2B5EF4-FFF2-40B4-BE49-F238E27FC236}">
                <a16:creationId xmlns:a16="http://schemas.microsoft.com/office/drawing/2014/main" id="{07894B07-CF8E-FBFB-7A5C-80469BCC5D29}"/>
              </a:ext>
            </a:extLst>
          </p:cNvPr>
          <p:cNvPicPr>
            <a:picLocks noChangeAspect="1"/>
          </p:cNvPicPr>
          <p:nvPr/>
        </p:nvPicPr>
        <p:blipFill>
          <a:blip r:embed="rId3"/>
          <a:stretch>
            <a:fillRect/>
          </a:stretch>
        </p:blipFill>
        <p:spPr>
          <a:xfrm flipH="1">
            <a:off x="0" y="453600"/>
            <a:ext cx="3429000" cy="5143500"/>
          </a:xfrm>
          <a:prstGeom prst="rect">
            <a:avLst/>
          </a:prstGeom>
        </p:spPr>
      </p:pic>
      <p:pic>
        <p:nvPicPr>
          <p:cNvPr id="6" name="Google Shape;181;p15">
            <a:extLst>
              <a:ext uri="{FF2B5EF4-FFF2-40B4-BE49-F238E27FC236}">
                <a16:creationId xmlns:a16="http://schemas.microsoft.com/office/drawing/2014/main" id="{C069F651-E23E-AE3B-431E-18AB114B5C13}"/>
              </a:ext>
            </a:extLst>
          </p:cNvPr>
          <p:cNvPicPr preferRelativeResize="0"/>
          <p:nvPr/>
        </p:nvPicPr>
        <p:blipFill rotWithShape="1">
          <a:blip r:embed="rId4">
            <a:alphaModFix/>
          </a:blip>
          <a:srcRect l="-1250" t="19" r="-1250" b="28"/>
          <a:stretch/>
        </p:blipFill>
        <p:spPr>
          <a:xfrm>
            <a:off x="-972675" y="0"/>
            <a:ext cx="5272100" cy="5143501"/>
          </a:xfrm>
          <a:prstGeom prst="rect">
            <a:avLst/>
          </a:prstGeom>
          <a:noFill/>
          <a:ln>
            <a:noFill/>
          </a:ln>
        </p:spPr>
      </p:pic>
    </p:spTree>
    <p:extLst>
      <p:ext uri="{BB962C8B-B14F-4D97-AF65-F5344CB8AC3E}">
        <p14:creationId xmlns:p14="http://schemas.microsoft.com/office/powerpoint/2010/main" val="24278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1233-1EE1-40EA-292C-09F7B95F74B7}"/>
              </a:ext>
            </a:extLst>
          </p:cNvPr>
          <p:cNvSpPr>
            <a:spLocks noGrp="1"/>
          </p:cNvSpPr>
          <p:nvPr>
            <p:ph type="ctrTitle"/>
          </p:nvPr>
        </p:nvSpPr>
        <p:spPr/>
        <p:txBody>
          <a:bodyPr/>
          <a:lstStyle/>
          <a:p>
            <a:r>
              <a:rPr lang="fr-FR"/>
              <a:t>Design &amp; </a:t>
            </a:r>
            <a:r>
              <a:rPr lang="fr-FR" err="1"/>
              <a:t>install</a:t>
            </a:r>
            <a:endParaRPr lang="en-GB"/>
          </a:p>
        </p:txBody>
      </p:sp>
      <p:sp>
        <p:nvSpPr>
          <p:cNvPr id="3" name="Subtitle 2">
            <a:extLst>
              <a:ext uri="{FF2B5EF4-FFF2-40B4-BE49-F238E27FC236}">
                <a16:creationId xmlns:a16="http://schemas.microsoft.com/office/drawing/2014/main" id="{EC7CE658-03AE-C5F7-332F-4245DB9BCFFB}"/>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765542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E76DB9-C717-D7A5-8798-36EB3A5B7A3E}"/>
              </a:ext>
            </a:extLst>
          </p:cNvPr>
          <p:cNvSpPr>
            <a:spLocks noGrp="1"/>
          </p:cNvSpPr>
          <p:nvPr>
            <p:ph type="body" idx="1"/>
          </p:nvPr>
        </p:nvSpPr>
        <p:spPr>
          <a:xfrm>
            <a:off x="1199935" y="1100351"/>
            <a:ext cx="4636661" cy="3856519"/>
          </a:xfrm>
        </p:spPr>
        <p:txBody>
          <a:bodyPr/>
          <a:lstStyle/>
          <a:p>
            <a:pPr marL="101600" indent="0">
              <a:buNone/>
            </a:pPr>
            <a:r>
              <a:rPr lang="en-US"/>
              <a:t>	Simplified Networking</a:t>
            </a:r>
          </a:p>
          <a:p>
            <a:pPr lvl="2"/>
            <a:r>
              <a:rPr lang="en-US">
                <a:solidFill>
                  <a:schemeClr val="tx1"/>
                </a:solidFill>
              </a:rPr>
              <a:t>Seamless pod communication</a:t>
            </a:r>
          </a:p>
          <a:p>
            <a:pPr lvl="2"/>
            <a:r>
              <a:rPr lang="en-US">
                <a:solidFill>
                  <a:schemeClr val="tx1"/>
                </a:solidFill>
              </a:rPr>
              <a:t>Reduced management overhead</a:t>
            </a:r>
          </a:p>
          <a:p>
            <a:pPr marL="101600" indent="0">
              <a:buNone/>
            </a:pPr>
            <a:r>
              <a:rPr lang="en-US"/>
              <a:t>	Enhanced Scalability</a:t>
            </a:r>
          </a:p>
          <a:p>
            <a:pPr lvl="2"/>
            <a:r>
              <a:rPr lang="en-US"/>
              <a:t>Large Cluster sizes</a:t>
            </a:r>
          </a:p>
          <a:p>
            <a:pPr lvl="2"/>
            <a:r>
              <a:rPr lang="en-US"/>
              <a:t>Reduced stress on Infrastructures</a:t>
            </a:r>
          </a:p>
          <a:p>
            <a:pPr lvl="2"/>
            <a:r>
              <a:rPr lang="en-US"/>
              <a:t>IP address management</a:t>
            </a:r>
          </a:p>
          <a:p>
            <a:pPr marL="101600" indent="0">
              <a:buNone/>
            </a:pPr>
            <a:r>
              <a:rPr lang="en-US"/>
              <a:t>	Flexibility in Deployment</a:t>
            </a:r>
          </a:p>
          <a:p>
            <a:pPr lvl="2"/>
            <a:r>
              <a:rPr lang="en-US">
                <a:solidFill>
                  <a:schemeClr val="tx1"/>
                </a:solidFill>
              </a:rPr>
              <a:t>Multi-tenancy</a:t>
            </a:r>
          </a:p>
          <a:p>
            <a:pPr lvl="2"/>
            <a:r>
              <a:rPr lang="en-US">
                <a:solidFill>
                  <a:schemeClr val="tx1"/>
                </a:solidFill>
              </a:rPr>
              <a:t>Infrastructure Agnostic</a:t>
            </a:r>
          </a:p>
          <a:p>
            <a:pPr lvl="2"/>
            <a:r>
              <a:rPr lang="en-US">
                <a:solidFill>
                  <a:schemeClr val="tx1"/>
                </a:solidFill>
              </a:rPr>
              <a:t>IP space reuse</a:t>
            </a:r>
          </a:p>
          <a:p>
            <a:pPr lvl="2"/>
            <a:endParaRPr lang="en-US">
              <a:solidFill>
                <a:schemeClr val="tx1"/>
              </a:solidFill>
            </a:endParaRPr>
          </a:p>
          <a:p>
            <a:pPr lvl="2"/>
            <a:endParaRPr lang="en-US">
              <a:solidFill>
                <a:schemeClr val="tx1"/>
              </a:solidFill>
            </a:endParaRPr>
          </a:p>
          <a:p>
            <a:pPr marL="101600" indent="0">
              <a:buNone/>
            </a:pPr>
            <a:endParaRPr lang="en-US"/>
          </a:p>
          <a:p>
            <a:pPr lvl="2"/>
            <a:endParaRPr lang="en-US"/>
          </a:p>
          <a:p>
            <a:pPr lvl="1"/>
            <a:endParaRPr lang="en-US"/>
          </a:p>
          <a:p>
            <a:pPr lvl="1"/>
            <a:endParaRPr lang="en-US"/>
          </a:p>
          <a:p>
            <a:endParaRPr lang="en-US"/>
          </a:p>
        </p:txBody>
      </p:sp>
      <p:sp>
        <p:nvSpPr>
          <p:cNvPr id="3" name="Title 2">
            <a:extLst>
              <a:ext uri="{FF2B5EF4-FFF2-40B4-BE49-F238E27FC236}">
                <a16:creationId xmlns:a16="http://schemas.microsoft.com/office/drawing/2014/main" id="{FB48CA83-C3E1-E8F9-49A3-2402BC3C9296}"/>
              </a:ext>
            </a:extLst>
          </p:cNvPr>
          <p:cNvSpPr>
            <a:spLocks noGrp="1"/>
          </p:cNvSpPr>
          <p:nvPr>
            <p:ph type="title"/>
          </p:nvPr>
        </p:nvSpPr>
        <p:spPr>
          <a:xfrm>
            <a:off x="403650" y="403975"/>
            <a:ext cx="8321400" cy="599100"/>
          </a:xfrm>
        </p:spPr>
        <p:txBody>
          <a:bodyPr/>
          <a:lstStyle/>
          <a:p>
            <a:r>
              <a:rPr lang="en-US"/>
              <a:t>Benefits of deploying NKP in VPCs</a:t>
            </a:r>
            <a:br>
              <a:rPr lang="en-US"/>
            </a:br>
            <a:endParaRPr lang="en-US"/>
          </a:p>
        </p:txBody>
      </p:sp>
      <p:pic>
        <p:nvPicPr>
          <p:cNvPr id="5" name="Google Shape;5965;p180">
            <a:extLst>
              <a:ext uri="{FF2B5EF4-FFF2-40B4-BE49-F238E27FC236}">
                <a16:creationId xmlns:a16="http://schemas.microsoft.com/office/drawing/2014/main" id="{464B5259-D4DD-B90F-36C3-46E503BE2542}"/>
              </a:ext>
            </a:extLst>
          </p:cNvPr>
          <p:cNvPicPr preferRelativeResize="0"/>
          <p:nvPr/>
        </p:nvPicPr>
        <p:blipFill rotWithShape="1">
          <a:blip r:embed="rId4">
            <a:alphaModFix/>
          </a:blip>
          <a:srcRect/>
          <a:stretch/>
        </p:blipFill>
        <p:spPr>
          <a:xfrm>
            <a:off x="1085549" y="1208639"/>
            <a:ext cx="703381" cy="705675"/>
          </a:xfrm>
          <a:prstGeom prst="rect">
            <a:avLst/>
          </a:prstGeom>
          <a:noFill/>
          <a:ln>
            <a:noFill/>
          </a:ln>
        </p:spPr>
      </p:pic>
      <p:pic>
        <p:nvPicPr>
          <p:cNvPr id="7" name="Google Shape;5705;p180">
            <a:extLst>
              <a:ext uri="{FF2B5EF4-FFF2-40B4-BE49-F238E27FC236}">
                <a16:creationId xmlns:a16="http://schemas.microsoft.com/office/drawing/2014/main" id="{4DFC3561-2208-69D6-100A-96199C426331}"/>
              </a:ext>
            </a:extLst>
          </p:cNvPr>
          <p:cNvPicPr preferRelativeResize="0"/>
          <p:nvPr/>
        </p:nvPicPr>
        <p:blipFill rotWithShape="1">
          <a:blip r:embed="rId5">
            <a:alphaModFix/>
          </a:blip>
          <a:srcRect/>
          <a:stretch/>
        </p:blipFill>
        <p:spPr>
          <a:xfrm>
            <a:off x="1136022" y="2322935"/>
            <a:ext cx="705642" cy="705675"/>
          </a:xfrm>
          <a:prstGeom prst="rect">
            <a:avLst/>
          </a:prstGeom>
          <a:noFill/>
          <a:ln>
            <a:noFill/>
          </a:ln>
        </p:spPr>
      </p:pic>
      <p:pic>
        <p:nvPicPr>
          <p:cNvPr id="8" name="Google Shape;5948;p182">
            <a:extLst>
              <a:ext uri="{FF2B5EF4-FFF2-40B4-BE49-F238E27FC236}">
                <a16:creationId xmlns:a16="http://schemas.microsoft.com/office/drawing/2014/main" id="{377BAE7B-3650-580F-345B-7670364F0EDC}"/>
              </a:ext>
            </a:extLst>
          </p:cNvPr>
          <p:cNvPicPr preferRelativeResize="0"/>
          <p:nvPr/>
        </p:nvPicPr>
        <p:blipFill rotWithShape="1">
          <a:blip r:embed="rId6">
            <a:alphaModFix/>
          </a:blip>
          <a:srcRect/>
          <a:stretch/>
        </p:blipFill>
        <p:spPr>
          <a:xfrm>
            <a:off x="1136022" y="3437231"/>
            <a:ext cx="705642" cy="702978"/>
          </a:xfrm>
          <a:prstGeom prst="rect">
            <a:avLst/>
          </a:prstGeom>
          <a:noFill/>
          <a:ln>
            <a:noFill/>
          </a:ln>
        </p:spPr>
      </p:pic>
    </p:spTree>
    <p:custDataLst>
      <p:tags r:id="rId1"/>
    </p:custDataLst>
    <p:extLst>
      <p:ext uri="{BB962C8B-B14F-4D97-AF65-F5344CB8AC3E}">
        <p14:creationId xmlns:p14="http://schemas.microsoft.com/office/powerpoint/2010/main" val="32545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17">
          <a:extLst>
            <a:ext uri="{FF2B5EF4-FFF2-40B4-BE49-F238E27FC236}">
              <a16:creationId xmlns:a16="http://schemas.microsoft.com/office/drawing/2014/main" id="{83F868EE-6D03-FFCC-99A7-165BC3485825}"/>
            </a:ext>
          </a:extLst>
        </p:cNvPr>
        <p:cNvGrpSpPr/>
        <p:nvPr/>
      </p:nvGrpSpPr>
      <p:grpSpPr>
        <a:xfrm>
          <a:off x="0" y="0"/>
          <a:ext cx="0" cy="0"/>
          <a:chOff x="0" y="0"/>
          <a:chExt cx="0" cy="0"/>
        </a:xfrm>
      </p:grpSpPr>
      <p:sp>
        <p:nvSpPr>
          <p:cNvPr id="41" name="Title 2">
            <a:extLst>
              <a:ext uri="{FF2B5EF4-FFF2-40B4-BE49-F238E27FC236}">
                <a16:creationId xmlns:a16="http://schemas.microsoft.com/office/drawing/2014/main" id="{25513454-6836-D241-B365-0E07663E7549}"/>
              </a:ext>
            </a:extLst>
          </p:cNvPr>
          <p:cNvSpPr txBox="1">
            <a:spLocks/>
          </p:cNvSpPr>
          <p:nvPr/>
        </p:nvSpPr>
        <p:spPr>
          <a:xfrm>
            <a:off x="403650" y="403975"/>
            <a:ext cx="8321400" cy="599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accent6"/>
              </a:buClr>
              <a:buSzPts val="2800"/>
              <a:buFont typeface="Montserrat ExtraLight"/>
              <a:buNone/>
              <a:defRPr sz="2800" b="0" i="0" u="none" strike="noStrike" cap="none">
                <a:solidFill>
                  <a:schemeClr val="accent6"/>
                </a:solidFill>
                <a:latin typeface="Montserrat ExtraLight"/>
                <a:ea typeface="Montserrat ExtraLight"/>
                <a:cs typeface="Montserrat ExtraLight"/>
                <a:sym typeface="Montserrat ExtraLight"/>
              </a:defRPr>
            </a:lvl1pPr>
            <a:lvl2pPr marR="0" lvl="1"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2pPr>
            <a:lvl3pPr marR="0" lvl="2"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3pPr>
            <a:lvl4pPr marR="0" lvl="3"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4pPr>
            <a:lvl5pPr marR="0" lvl="4"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5pPr>
            <a:lvl6pPr marR="0" lvl="5"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6pPr>
            <a:lvl7pPr marR="0" lvl="6"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7pPr>
            <a:lvl8pPr marR="0" lvl="7"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8pPr>
            <a:lvl9pPr marR="0" lvl="8" algn="l" rtl="0" eaLnBrk="1" hangingPunct="1">
              <a:lnSpc>
                <a:spcPct val="100000"/>
              </a:lnSpc>
              <a:spcBef>
                <a:spcPts val="0"/>
              </a:spcBef>
              <a:spcAft>
                <a:spcPts val="0"/>
              </a:spcAft>
              <a:buClr>
                <a:srgbClr val="000000"/>
              </a:buClr>
              <a:buSzPts val="1400"/>
              <a:buFont typeface="Montserrat ExtraLight"/>
              <a:buNone/>
              <a:defRPr sz="1800" b="0" i="0" u="none" strike="noStrike" cap="none">
                <a:solidFill>
                  <a:srgbClr val="000000"/>
                </a:solidFill>
                <a:latin typeface="Montserrat ExtraLight"/>
                <a:ea typeface="Montserrat ExtraLight"/>
                <a:cs typeface="Montserrat ExtraLight"/>
                <a:sym typeface="Montserrat ExtraLight"/>
              </a:defRPr>
            </a:lvl9pPr>
          </a:lstStyle>
          <a:p>
            <a:pPr marL="0" marR="0" lvl="0" indent="0" algn="l" defTabSz="914400" rtl="0" eaLnBrk="1" fontAlgn="auto" latinLnBrk="0" hangingPunct="1">
              <a:lnSpc>
                <a:spcPct val="100000"/>
              </a:lnSpc>
              <a:spcBef>
                <a:spcPts val="0"/>
              </a:spcBef>
              <a:spcAft>
                <a:spcPts val="0"/>
              </a:spcAft>
              <a:buClr>
                <a:srgbClr val="391699"/>
              </a:buClr>
              <a:buSzPts val="2800"/>
              <a:buFont typeface="Montserrat ExtraLight"/>
              <a:buNone/>
              <a:tabLst/>
              <a:defRPr/>
            </a:pPr>
            <a:r>
              <a:rPr kumimoji="0" lang="en" sz="2800" b="0" i="0" u="none" strike="noStrike" kern="0" cap="none" spc="0" normalizeH="0" baseline="0" noProof="0">
                <a:ln>
                  <a:noFill/>
                </a:ln>
                <a:solidFill>
                  <a:srgbClr val="391699"/>
                </a:solidFill>
                <a:effectLst/>
                <a:uLnTx/>
                <a:uFillTx/>
                <a:latin typeface="Montserrat ExtraLight"/>
                <a:sym typeface="Montserrat ExtraLight"/>
              </a:rPr>
              <a:t>Pre-requisites and C</a:t>
            </a:r>
            <a:r>
              <a:rPr kumimoji="0" lang="en-US" sz="2800" b="0" i="0" u="none" strike="noStrike" kern="0" cap="none" spc="0" normalizeH="0" baseline="0" noProof="0">
                <a:ln>
                  <a:noFill/>
                </a:ln>
                <a:solidFill>
                  <a:srgbClr val="391699"/>
                </a:solidFill>
                <a:effectLst/>
                <a:uLnTx/>
                <a:uFillTx/>
                <a:latin typeface="Montserrat ExtraLight"/>
                <a:sym typeface="Montserrat ExtraLight"/>
              </a:rPr>
              <a:t>o</a:t>
            </a:r>
            <a:r>
              <a:rPr kumimoji="0" lang="en" sz="2800" b="0" i="0" u="none" strike="noStrike" kern="0" cap="none" spc="0" normalizeH="0" baseline="0" noProof="0" err="1">
                <a:ln>
                  <a:noFill/>
                </a:ln>
                <a:solidFill>
                  <a:srgbClr val="391699"/>
                </a:solidFill>
                <a:effectLst/>
                <a:uLnTx/>
                <a:uFillTx/>
                <a:latin typeface="Montserrat ExtraLight"/>
                <a:sym typeface="Montserrat ExtraLight"/>
              </a:rPr>
              <a:t>nsiderations</a:t>
            </a:r>
            <a:endParaRPr kumimoji="0" lang="en-US" sz="2800" b="0" i="0" u="none" strike="noStrike" kern="0" cap="none" spc="0" normalizeH="0" baseline="0" noProof="0">
              <a:ln>
                <a:noFill/>
              </a:ln>
              <a:solidFill>
                <a:srgbClr val="391699"/>
              </a:solidFill>
              <a:effectLst/>
              <a:uLnTx/>
              <a:uFillTx/>
              <a:latin typeface="Montserrat ExtraLight"/>
              <a:sym typeface="Montserrat ExtraLight"/>
            </a:endParaRPr>
          </a:p>
        </p:txBody>
      </p:sp>
      <p:pic>
        <p:nvPicPr>
          <p:cNvPr id="6914" name="Picture 6913">
            <a:extLst>
              <a:ext uri="{FF2B5EF4-FFF2-40B4-BE49-F238E27FC236}">
                <a16:creationId xmlns:a16="http://schemas.microsoft.com/office/drawing/2014/main" id="{B355A6AD-B275-2392-C369-FF97080B71A1}"/>
              </a:ext>
            </a:extLst>
          </p:cNvPr>
          <p:cNvPicPr>
            <a:picLocks noChangeAspect="1"/>
          </p:cNvPicPr>
          <p:nvPr/>
        </p:nvPicPr>
        <p:blipFill>
          <a:blip r:embed="rId3">
            <a:alphaModFix amt="83000"/>
          </a:blip>
          <a:stretch>
            <a:fillRect/>
          </a:stretch>
        </p:blipFill>
        <p:spPr>
          <a:xfrm>
            <a:off x="666873" y="3710035"/>
            <a:ext cx="713945" cy="673414"/>
          </a:xfrm>
          <a:prstGeom prst="rect">
            <a:avLst/>
          </a:prstGeom>
        </p:spPr>
      </p:pic>
      <p:sp>
        <p:nvSpPr>
          <p:cNvPr id="28" name="Google Shape;6919;p218">
            <a:extLst>
              <a:ext uri="{FF2B5EF4-FFF2-40B4-BE49-F238E27FC236}">
                <a16:creationId xmlns:a16="http://schemas.microsoft.com/office/drawing/2014/main" id="{01546DBF-6A13-DC7B-3795-C0E661FE3624}"/>
              </a:ext>
            </a:extLst>
          </p:cNvPr>
          <p:cNvSpPr/>
          <p:nvPr/>
        </p:nvSpPr>
        <p:spPr>
          <a:xfrm>
            <a:off x="5348332" y="2752662"/>
            <a:ext cx="2881340" cy="1401744"/>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VPC</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600" b="0" i="1" u="none" strike="noStrike" kern="0" cap="none" spc="0" normalizeH="0" baseline="0" noProof="0">
                <a:ln>
                  <a:noFill/>
                </a:ln>
                <a:solidFill>
                  <a:srgbClr val="131313"/>
                </a:solidFill>
                <a:effectLst/>
                <a:uLnTx/>
                <a:uFillTx/>
                <a:latin typeface="Montserrat"/>
                <a:ea typeface="Montserrat"/>
                <a:cs typeface="Montserrat"/>
                <a:sym typeface="Montserrat"/>
              </a:rPr>
              <a:t>172.16.0.0/16</a:t>
            </a:r>
            <a:endParaRPr kumimoji="0" sz="600" b="0" i="1"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29" name="Google Shape;6935;p218">
            <a:extLst>
              <a:ext uri="{FF2B5EF4-FFF2-40B4-BE49-F238E27FC236}">
                <a16:creationId xmlns:a16="http://schemas.microsoft.com/office/drawing/2014/main" id="{8F76002A-C9AB-79B5-4E1A-BCA0D3AC2522}"/>
              </a:ext>
            </a:extLst>
          </p:cNvPr>
          <p:cNvSpPr/>
          <p:nvPr/>
        </p:nvSpPr>
        <p:spPr>
          <a:xfrm>
            <a:off x="5291288" y="2390145"/>
            <a:ext cx="2997961" cy="185949"/>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external network: 10.10.10.0/24</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cxnSp>
        <p:nvCxnSpPr>
          <p:cNvPr id="30" name="Google Shape;6944;p218">
            <a:extLst>
              <a:ext uri="{FF2B5EF4-FFF2-40B4-BE49-F238E27FC236}">
                <a16:creationId xmlns:a16="http://schemas.microsoft.com/office/drawing/2014/main" id="{192952CC-57B0-EC19-C8DC-BBF113B092B5}"/>
              </a:ext>
            </a:extLst>
          </p:cNvPr>
          <p:cNvCxnSpPr>
            <a:cxnSpLocks/>
          </p:cNvCxnSpPr>
          <p:nvPr/>
        </p:nvCxnSpPr>
        <p:spPr>
          <a:xfrm>
            <a:off x="6001475" y="3329921"/>
            <a:ext cx="562470" cy="0"/>
          </a:xfrm>
          <a:prstGeom prst="straightConnector1">
            <a:avLst/>
          </a:prstGeom>
          <a:noFill/>
          <a:ln w="19050" cap="flat" cmpd="sng">
            <a:solidFill>
              <a:srgbClr val="131313"/>
            </a:solidFill>
            <a:prstDash val="solid"/>
            <a:round/>
            <a:headEnd type="arrow" w="sm" len="sm"/>
            <a:tailEnd type="none" w="sm" len="sm"/>
          </a:ln>
        </p:spPr>
      </p:cxnSp>
      <p:sp>
        <p:nvSpPr>
          <p:cNvPr id="31" name="Google Shape;6617;p202">
            <a:extLst>
              <a:ext uri="{FF2B5EF4-FFF2-40B4-BE49-F238E27FC236}">
                <a16:creationId xmlns:a16="http://schemas.microsoft.com/office/drawing/2014/main" id="{05390EA6-F1A9-3AAF-9D87-0127D59F67F5}"/>
              </a:ext>
            </a:extLst>
          </p:cNvPr>
          <p:cNvSpPr txBox="1"/>
          <p:nvPr/>
        </p:nvSpPr>
        <p:spPr>
          <a:xfrm>
            <a:off x="5884520" y="1718496"/>
            <a:ext cx="704531" cy="146860"/>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Prism Central</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32" name="Google Shape;6617;p202">
            <a:extLst>
              <a:ext uri="{FF2B5EF4-FFF2-40B4-BE49-F238E27FC236}">
                <a16:creationId xmlns:a16="http://schemas.microsoft.com/office/drawing/2014/main" id="{9DEE5CC8-5243-AB2B-7CC3-25D2AF31F066}"/>
              </a:ext>
            </a:extLst>
          </p:cNvPr>
          <p:cNvSpPr txBox="1"/>
          <p:nvPr/>
        </p:nvSpPr>
        <p:spPr>
          <a:xfrm>
            <a:off x="6329113" y="2669081"/>
            <a:ext cx="1040242"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Prism Central API  and image repo access</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33" name="Google Shape;6944;p218">
            <a:extLst>
              <a:ext uri="{FF2B5EF4-FFF2-40B4-BE49-F238E27FC236}">
                <a16:creationId xmlns:a16="http://schemas.microsoft.com/office/drawing/2014/main" id="{25358C06-FDA0-6862-57E4-819C6F9CB185}"/>
              </a:ext>
            </a:extLst>
          </p:cNvPr>
          <p:cNvCxnSpPr>
            <a:cxnSpLocks/>
          </p:cNvCxnSpPr>
          <p:nvPr/>
        </p:nvCxnSpPr>
        <p:spPr>
          <a:xfrm>
            <a:off x="8060717" y="2561713"/>
            <a:ext cx="0" cy="405486"/>
          </a:xfrm>
          <a:prstGeom prst="straightConnector1">
            <a:avLst/>
          </a:prstGeom>
          <a:noFill/>
          <a:ln w="19050" cap="flat" cmpd="sng">
            <a:solidFill>
              <a:srgbClr val="131313"/>
            </a:solidFill>
            <a:prstDash val="solid"/>
            <a:round/>
            <a:headEnd type="none" w="sm" len="sm"/>
            <a:tailEnd type="arrow" w="sm" len="sm"/>
          </a:ln>
        </p:spPr>
      </p:cxnSp>
      <p:pic>
        <p:nvPicPr>
          <p:cNvPr id="34" name="Graphic 33">
            <a:extLst>
              <a:ext uri="{FF2B5EF4-FFF2-40B4-BE49-F238E27FC236}">
                <a16:creationId xmlns:a16="http://schemas.microsoft.com/office/drawing/2014/main" id="{D073253C-C620-2573-77A3-41D2041F4C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3090" y="1286759"/>
            <a:ext cx="1051824" cy="1051824"/>
          </a:xfrm>
          <a:prstGeom prst="rect">
            <a:avLst/>
          </a:prstGeom>
        </p:spPr>
      </p:pic>
      <p:sp>
        <p:nvSpPr>
          <p:cNvPr id="35" name="Google Shape;6921;p218">
            <a:extLst>
              <a:ext uri="{FF2B5EF4-FFF2-40B4-BE49-F238E27FC236}">
                <a16:creationId xmlns:a16="http://schemas.microsoft.com/office/drawing/2014/main" id="{B294B4E8-301F-F2DF-4FA4-92A12C61FEED}"/>
              </a:ext>
            </a:extLst>
          </p:cNvPr>
          <p:cNvSpPr/>
          <p:nvPr/>
        </p:nvSpPr>
        <p:spPr>
          <a:xfrm>
            <a:off x="6563944" y="2967199"/>
            <a:ext cx="1595607" cy="1125701"/>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Overlay net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1" u="none" strike="noStrike" kern="0" cap="none" spc="0" normalizeH="0" baseline="0" noProof="0">
                <a:ln>
                  <a:noFill/>
                </a:ln>
                <a:solidFill>
                  <a:srgbClr val="131313"/>
                </a:solidFill>
                <a:effectLst/>
                <a:uLnTx/>
                <a:uFillTx/>
                <a:latin typeface="Montserrat"/>
                <a:ea typeface="Montserrat"/>
                <a:cs typeface="Montserrat"/>
                <a:sym typeface="Montserrat"/>
              </a:rPr>
              <a:t>172.16.1.0/24</a:t>
            </a:r>
            <a:endParaRPr kumimoji="0" lang="en" sz="800" b="0" i="1"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36" name="Google Shape;1479;g12fd2efbbbb_0_9">
            <a:extLst>
              <a:ext uri="{FF2B5EF4-FFF2-40B4-BE49-F238E27FC236}">
                <a16:creationId xmlns:a16="http://schemas.microsoft.com/office/drawing/2014/main" id="{BF08B3DB-1BCE-1C7A-6D23-0AA1948EA320}"/>
              </a:ext>
            </a:extLst>
          </p:cNvPr>
          <p:cNvSpPr>
            <a:spLocks/>
          </p:cNvSpPr>
          <p:nvPr/>
        </p:nvSpPr>
        <p:spPr>
          <a:xfrm>
            <a:off x="6659317" y="3247912"/>
            <a:ext cx="1420077" cy="722253"/>
          </a:xfrm>
          <a:prstGeom prst="rect">
            <a:avLst/>
          </a:prstGeom>
          <a:solidFill>
            <a:srgbClr val="BFBFBF"/>
          </a:solidFill>
          <a:ln w="19050" cap="flat" cmpd="sng">
            <a:solidFill>
              <a:schemeClr val="lt1"/>
            </a:solidFill>
            <a:prstDash val="solid"/>
            <a:round/>
            <a:headEnd type="none" w="sm" len="sm"/>
            <a:tailEnd type="none" w="sm" len="sm"/>
          </a:ln>
        </p:spPr>
        <p:txBody>
          <a:bodyPr spcFirstLastPara="1" wrap="square" lIns="72000" tIns="36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ea typeface="Montserrat"/>
                <a:cs typeface="Montserrat"/>
                <a:sym typeface="Montserrat"/>
              </a:rPr>
              <a:t>NKP cluster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ea typeface="Montserrat"/>
                <a:cs typeface="Montserrat"/>
                <a:sym typeface="Montserrat"/>
              </a:rPr>
              <a:t>(Self-managed</a:t>
            </a:r>
            <a:endParaRPr kumimoji="0" sz="600" b="0" i="0" u="none" strike="noStrike" kern="0" cap="none" spc="0" normalizeH="0" baseline="0" noProof="0">
              <a:ln>
                <a:noFill/>
              </a:ln>
              <a:solidFill>
                <a:srgbClr val="131313"/>
              </a:solidFill>
              <a:effectLst/>
              <a:uLnTx/>
              <a:uFillTx/>
              <a:latin typeface="Montserrat"/>
              <a:cs typeface="Arial"/>
              <a:sym typeface="Red Hat Text Medium"/>
            </a:endParaRPr>
          </a:p>
        </p:txBody>
      </p:sp>
      <p:cxnSp>
        <p:nvCxnSpPr>
          <p:cNvPr id="37" name="Google Shape;6944;p218">
            <a:extLst>
              <a:ext uri="{FF2B5EF4-FFF2-40B4-BE49-F238E27FC236}">
                <a16:creationId xmlns:a16="http://schemas.microsoft.com/office/drawing/2014/main" id="{E3848A65-1C3E-F636-6341-EDB32B1D9160}"/>
              </a:ext>
            </a:extLst>
          </p:cNvPr>
          <p:cNvCxnSpPr>
            <a:cxnSpLocks/>
          </p:cNvCxnSpPr>
          <p:nvPr/>
        </p:nvCxnSpPr>
        <p:spPr>
          <a:xfrm>
            <a:off x="6001475" y="3741633"/>
            <a:ext cx="562470" cy="0"/>
          </a:xfrm>
          <a:prstGeom prst="straightConnector1">
            <a:avLst/>
          </a:prstGeom>
          <a:noFill/>
          <a:ln w="19050" cap="flat" cmpd="sng">
            <a:solidFill>
              <a:srgbClr val="131313"/>
            </a:solidFill>
            <a:prstDash val="solid"/>
            <a:round/>
            <a:headEnd type="arrow" w="sm" len="sm"/>
            <a:tailEnd type="none" w="sm" len="sm"/>
          </a:ln>
        </p:spPr>
      </p:cxnSp>
      <p:cxnSp>
        <p:nvCxnSpPr>
          <p:cNvPr id="38" name="Google Shape;6938;p218">
            <a:extLst>
              <a:ext uri="{FF2B5EF4-FFF2-40B4-BE49-F238E27FC236}">
                <a16:creationId xmlns:a16="http://schemas.microsoft.com/office/drawing/2014/main" id="{5A6ED274-7BA0-187F-501C-4BA7F39DDBB8}"/>
              </a:ext>
            </a:extLst>
          </p:cNvPr>
          <p:cNvCxnSpPr>
            <a:cxnSpLocks/>
          </p:cNvCxnSpPr>
          <p:nvPr/>
        </p:nvCxnSpPr>
        <p:spPr>
          <a:xfrm rot="16200000" flipV="1">
            <a:off x="6616099" y="2549096"/>
            <a:ext cx="1214407" cy="183225"/>
          </a:xfrm>
          <a:prstGeom prst="bentConnector3">
            <a:avLst>
              <a:gd name="adj1" fmla="val 50000"/>
            </a:avLst>
          </a:prstGeom>
          <a:noFill/>
          <a:ln w="19050" cap="flat" cmpd="sng">
            <a:solidFill>
              <a:srgbClr val="131313"/>
            </a:solidFill>
            <a:prstDash val="solid"/>
            <a:round/>
            <a:headEnd type="none" w="sm" len="sm"/>
            <a:tailEnd type="arrow" w="sm" len="sm"/>
          </a:ln>
        </p:spPr>
      </p:cxnSp>
      <p:sp>
        <p:nvSpPr>
          <p:cNvPr id="39" name="Google Shape;6609;p202">
            <a:extLst>
              <a:ext uri="{FF2B5EF4-FFF2-40B4-BE49-F238E27FC236}">
                <a16:creationId xmlns:a16="http://schemas.microsoft.com/office/drawing/2014/main" id="{D9684783-F6F4-46AA-0707-244D2EBC4AE6}"/>
              </a:ext>
            </a:extLst>
          </p:cNvPr>
          <p:cNvSpPr/>
          <p:nvPr/>
        </p:nvSpPr>
        <p:spPr>
          <a:xfrm>
            <a:off x="7325501" y="1922105"/>
            <a:ext cx="637177" cy="318463"/>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Package</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Image Repo</a:t>
            </a:r>
          </a:p>
        </p:txBody>
      </p:sp>
      <p:sp>
        <p:nvSpPr>
          <p:cNvPr id="42" name="Google Shape;6609;p202">
            <a:extLst>
              <a:ext uri="{FF2B5EF4-FFF2-40B4-BE49-F238E27FC236}">
                <a16:creationId xmlns:a16="http://schemas.microsoft.com/office/drawing/2014/main" id="{A508791F-22B0-4480-931B-3D6224C8A750}"/>
              </a:ext>
            </a:extLst>
          </p:cNvPr>
          <p:cNvSpPr/>
          <p:nvPr/>
        </p:nvSpPr>
        <p:spPr>
          <a:xfrm>
            <a:off x="7325501" y="1473463"/>
            <a:ext cx="637177" cy="318463"/>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Files/Objects</a:t>
            </a:r>
          </a:p>
        </p:txBody>
      </p:sp>
      <p:sp>
        <p:nvSpPr>
          <p:cNvPr id="43" name="Google Shape;6927;p218">
            <a:extLst>
              <a:ext uri="{FF2B5EF4-FFF2-40B4-BE49-F238E27FC236}">
                <a16:creationId xmlns:a16="http://schemas.microsoft.com/office/drawing/2014/main" id="{2A2D0C75-F08F-9CF9-CB26-1C467DE8B8F9}"/>
              </a:ext>
            </a:extLst>
          </p:cNvPr>
          <p:cNvSpPr/>
          <p:nvPr/>
        </p:nvSpPr>
        <p:spPr>
          <a:xfrm>
            <a:off x="7410955" y="3294392"/>
            <a:ext cx="622449"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cs typeface="Arial"/>
                <a:sym typeface="Montserrat"/>
              </a:rPr>
              <a:t>Control Plane</a:t>
            </a:r>
            <a:endParaRPr kumimoji="0" lang="en-US" sz="1400" b="0" i="0" u="none" strike="noStrike" kern="0" cap="none" spc="0" normalizeH="0" baseline="0" noProof="0">
              <a:ln>
                <a:noFill/>
              </a:ln>
              <a:solidFill>
                <a:srgbClr val="131313"/>
              </a:solidFill>
              <a:effectLst/>
              <a:uLnTx/>
              <a:uFillTx/>
              <a:latin typeface="Arial"/>
              <a:cs typeface="Arial"/>
              <a:sym typeface="Arial"/>
            </a:endParaRPr>
          </a:p>
        </p:txBody>
      </p:sp>
      <p:sp>
        <p:nvSpPr>
          <p:cNvPr id="62" name="Google Shape;6924;p218">
            <a:extLst>
              <a:ext uri="{FF2B5EF4-FFF2-40B4-BE49-F238E27FC236}">
                <a16:creationId xmlns:a16="http://schemas.microsoft.com/office/drawing/2014/main" id="{221843DB-E09D-87AC-10DB-EF42C4939BCF}"/>
              </a:ext>
            </a:extLst>
          </p:cNvPr>
          <p:cNvSpPr/>
          <p:nvPr/>
        </p:nvSpPr>
        <p:spPr>
          <a:xfrm>
            <a:off x="7410956" y="3635883"/>
            <a:ext cx="622449"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ea typeface="Montserrat"/>
                <a:cs typeface="Montserrat"/>
                <a:sym typeface="Montserrat"/>
              </a:rPr>
              <a:t>Worker Nodes</a:t>
            </a:r>
            <a:endParaRPr kumimoji="0" sz="6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63" name="Google Shape;7183;p222" descr="Badge Cross with solid fill">
            <a:extLst>
              <a:ext uri="{FF2B5EF4-FFF2-40B4-BE49-F238E27FC236}">
                <a16:creationId xmlns:a16="http://schemas.microsoft.com/office/drawing/2014/main" id="{91D7764C-2E6F-D971-12D4-12A6689A943A}"/>
              </a:ext>
            </a:extLst>
          </p:cNvPr>
          <p:cNvSpPr/>
          <p:nvPr/>
        </p:nvSpPr>
        <p:spPr>
          <a:xfrm>
            <a:off x="8079395" y="2649948"/>
            <a:ext cx="131600" cy="131600"/>
          </a:xfrm>
          <a:custGeom>
            <a:avLst/>
            <a:gdLst/>
            <a:ahLst/>
            <a:cxnLst/>
            <a:rect l="l" t="t" r="r" b="b"/>
            <a:pathLst>
              <a:path w="175466" h="175466" extrusionOk="0">
                <a:moveTo>
                  <a:pt x="87736" y="0"/>
                </a:moveTo>
                <a:cubicBezTo>
                  <a:pt x="39282" y="-1"/>
                  <a:pt x="1" y="39277"/>
                  <a:pt x="0" y="87731"/>
                </a:cubicBezTo>
                <a:cubicBezTo>
                  <a:pt x="-1" y="136185"/>
                  <a:pt x="39277" y="175465"/>
                  <a:pt x="87731" y="175467"/>
                </a:cubicBezTo>
                <a:cubicBezTo>
                  <a:pt x="136185" y="175468"/>
                  <a:pt x="175465" y="136190"/>
                  <a:pt x="175467" y="87736"/>
                </a:cubicBezTo>
                <a:cubicBezTo>
                  <a:pt x="175467" y="87733"/>
                  <a:pt x="175467" y="87729"/>
                  <a:pt x="175467" y="87726"/>
                </a:cubicBezTo>
                <a:cubicBezTo>
                  <a:pt x="175485" y="39294"/>
                  <a:pt x="136237" y="18"/>
                  <a:pt x="87805" y="0"/>
                </a:cubicBezTo>
                <a:cubicBezTo>
                  <a:pt x="87782" y="0"/>
                  <a:pt x="87759" y="0"/>
                  <a:pt x="87736" y="0"/>
                </a:cubicBezTo>
                <a:close/>
                <a:moveTo>
                  <a:pt x="126936" y="115890"/>
                </a:moveTo>
                <a:lnTo>
                  <a:pt x="115892" y="126934"/>
                </a:lnTo>
                <a:lnTo>
                  <a:pt x="87736" y="98773"/>
                </a:lnTo>
                <a:lnTo>
                  <a:pt x="59588" y="126929"/>
                </a:lnTo>
                <a:lnTo>
                  <a:pt x="48544" y="115885"/>
                </a:lnTo>
                <a:lnTo>
                  <a:pt x="76682" y="87726"/>
                </a:lnTo>
                <a:lnTo>
                  <a:pt x="48533" y="59570"/>
                </a:lnTo>
                <a:lnTo>
                  <a:pt x="59588" y="48526"/>
                </a:lnTo>
                <a:lnTo>
                  <a:pt x="87736" y="76692"/>
                </a:lnTo>
                <a:lnTo>
                  <a:pt x="115892" y="48526"/>
                </a:lnTo>
                <a:lnTo>
                  <a:pt x="126936" y="59570"/>
                </a:lnTo>
                <a:lnTo>
                  <a:pt x="98780" y="87726"/>
                </a:lnTo>
                <a:close/>
              </a:path>
            </a:pathLst>
          </a:custGeom>
          <a:solidFill>
            <a:srgbClr val="C00000"/>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13" name="Google Shape;7180;p222" descr="Badge Tick1 with solid fill">
            <a:extLst>
              <a:ext uri="{FF2B5EF4-FFF2-40B4-BE49-F238E27FC236}">
                <a16:creationId xmlns:a16="http://schemas.microsoft.com/office/drawing/2014/main" id="{07EB45BF-8AB7-76B0-A493-870F1E21B254}"/>
              </a:ext>
            </a:extLst>
          </p:cNvPr>
          <p:cNvSpPr/>
          <p:nvPr/>
        </p:nvSpPr>
        <p:spPr>
          <a:xfrm>
            <a:off x="7408410" y="2659035"/>
            <a:ext cx="131597" cy="131596"/>
          </a:xfrm>
          <a:custGeom>
            <a:avLst/>
            <a:gdLst/>
            <a:ahLst/>
            <a:cxnLst/>
            <a:rect l="l" t="t" r="r" b="b"/>
            <a:pathLst>
              <a:path w="175462" h="175462" extrusionOk="0">
                <a:moveTo>
                  <a:pt x="87731" y="0"/>
                </a:moveTo>
                <a:cubicBezTo>
                  <a:pt x="39279" y="0"/>
                  <a:pt x="0" y="39279"/>
                  <a:pt x="0" y="87731"/>
                </a:cubicBezTo>
                <a:cubicBezTo>
                  <a:pt x="0" y="136184"/>
                  <a:pt x="39279" y="175462"/>
                  <a:pt x="87731" y="175462"/>
                </a:cubicBezTo>
                <a:cubicBezTo>
                  <a:pt x="136184" y="175462"/>
                  <a:pt x="175462" y="136184"/>
                  <a:pt x="175462" y="87731"/>
                </a:cubicBezTo>
                <a:cubicBezTo>
                  <a:pt x="175462" y="87729"/>
                  <a:pt x="175462" y="87726"/>
                  <a:pt x="175462" y="87724"/>
                </a:cubicBezTo>
                <a:cubicBezTo>
                  <a:pt x="175479" y="39292"/>
                  <a:pt x="136230" y="17"/>
                  <a:pt x="87798" y="0"/>
                </a:cubicBezTo>
                <a:cubicBezTo>
                  <a:pt x="87776" y="0"/>
                  <a:pt x="87754" y="0"/>
                  <a:pt x="87731" y="0"/>
                </a:cubicBezTo>
                <a:close/>
                <a:moveTo>
                  <a:pt x="108983" y="91921"/>
                </a:moveTo>
                <a:cubicBezTo>
                  <a:pt x="96201" y="104680"/>
                  <a:pt x="83342" y="117552"/>
                  <a:pt x="70406" y="130538"/>
                </a:cubicBezTo>
                <a:cubicBezTo>
                  <a:pt x="59414" y="119493"/>
                  <a:pt x="48395" y="108474"/>
                  <a:pt x="37350" y="97482"/>
                </a:cubicBezTo>
                <a:lnTo>
                  <a:pt x="48394" y="86438"/>
                </a:lnTo>
                <a:lnTo>
                  <a:pt x="70406" y="108449"/>
                </a:lnTo>
                <a:cubicBezTo>
                  <a:pt x="81092" y="97609"/>
                  <a:pt x="91718" y="86846"/>
                  <a:pt x="102284" y="76158"/>
                </a:cubicBezTo>
                <a:cubicBezTo>
                  <a:pt x="112843" y="65472"/>
                  <a:pt x="118685" y="59736"/>
                  <a:pt x="129637" y="49152"/>
                </a:cubicBezTo>
                <a:cubicBezTo>
                  <a:pt x="129944" y="48845"/>
                  <a:pt x="130274" y="48540"/>
                  <a:pt x="130632" y="48228"/>
                </a:cubicBezTo>
                <a:cubicBezTo>
                  <a:pt x="130979" y="47934"/>
                  <a:pt x="131289" y="47599"/>
                  <a:pt x="131556" y="47230"/>
                </a:cubicBezTo>
                <a:lnTo>
                  <a:pt x="142755" y="58274"/>
                </a:lnTo>
                <a:cubicBezTo>
                  <a:pt x="129747" y="71210"/>
                  <a:pt x="121764" y="79156"/>
                  <a:pt x="108981" y="91914"/>
                </a:cubicBezTo>
                <a:close/>
              </a:path>
            </a:pathLst>
          </a:custGeom>
          <a:solidFill>
            <a:srgbClr val="00B050"/>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16" name="Google Shape;7180;p222" descr="Badge Tick1 with solid fill">
            <a:extLst>
              <a:ext uri="{FF2B5EF4-FFF2-40B4-BE49-F238E27FC236}">
                <a16:creationId xmlns:a16="http://schemas.microsoft.com/office/drawing/2014/main" id="{65AF7D3D-515C-1DA9-AEC4-95B9E9FF32D5}"/>
              </a:ext>
            </a:extLst>
          </p:cNvPr>
          <p:cNvSpPr/>
          <p:nvPr/>
        </p:nvSpPr>
        <p:spPr>
          <a:xfrm>
            <a:off x="8079394" y="2649947"/>
            <a:ext cx="131597" cy="131596"/>
          </a:xfrm>
          <a:custGeom>
            <a:avLst/>
            <a:gdLst/>
            <a:ahLst/>
            <a:cxnLst/>
            <a:rect l="l" t="t" r="r" b="b"/>
            <a:pathLst>
              <a:path w="175462" h="175462" extrusionOk="0">
                <a:moveTo>
                  <a:pt x="87731" y="0"/>
                </a:moveTo>
                <a:cubicBezTo>
                  <a:pt x="39279" y="0"/>
                  <a:pt x="0" y="39279"/>
                  <a:pt x="0" y="87731"/>
                </a:cubicBezTo>
                <a:cubicBezTo>
                  <a:pt x="0" y="136184"/>
                  <a:pt x="39279" y="175462"/>
                  <a:pt x="87731" y="175462"/>
                </a:cubicBezTo>
                <a:cubicBezTo>
                  <a:pt x="136184" y="175462"/>
                  <a:pt x="175462" y="136184"/>
                  <a:pt x="175462" y="87731"/>
                </a:cubicBezTo>
                <a:cubicBezTo>
                  <a:pt x="175462" y="87729"/>
                  <a:pt x="175462" y="87726"/>
                  <a:pt x="175462" y="87724"/>
                </a:cubicBezTo>
                <a:cubicBezTo>
                  <a:pt x="175479" y="39292"/>
                  <a:pt x="136230" y="17"/>
                  <a:pt x="87798" y="0"/>
                </a:cubicBezTo>
                <a:cubicBezTo>
                  <a:pt x="87776" y="0"/>
                  <a:pt x="87754" y="0"/>
                  <a:pt x="87731" y="0"/>
                </a:cubicBezTo>
                <a:close/>
                <a:moveTo>
                  <a:pt x="108983" y="91921"/>
                </a:moveTo>
                <a:cubicBezTo>
                  <a:pt x="96201" y="104680"/>
                  <a:pt x="83342" y="117552"/>
                  <a:pt x="70406" y="130538"/>
                </a:cubicBezTo>
                <a:cubicBezTo>
                  <a:pt x="59414" y="119493"/>
                  <a:pt x="48395" y="108474"/>
                  <a:pt x="37350" y="97482"/>
                </a:cubicBezTo>
                <a:lnTo>
                  <a:pt x="48394" y="86438"/>
                </a:lnTo>
                <a:lnTo>
                  <a:pt x="70406" y="108449"/>
                </a:lnTo>
                <a:cubicBezTo>
                  <a:pt x="81092" y="97609"/>
                  <a:pt x="91718" y="86846"/>
                  <a:pt x="102284" y="76158"/>
                </a:cubicBezTo>
                <a:cubicBezTo>
                  <a:pt x="112843" y="65472"/>
                  <a:pt x="118685" y="59736"/>
                  <a:pt x="129637" y="49152"/>
                </a:cubicBezTo>
                <a:cubicBezTo>
                  <a:pt x="129944" y="48845"/>
                  <a:pt x="130274" y="48540"/>
                  <a:pt x="130632" y="48228"/>
                </a:cubicBezTo>
                <a:cubicBezTo>
                  <a:pt x="130979" y="47934"/>
                  <a:pt x="131289" y="47599"/>
                  <a:pt x="131556" y="47230"/>
                </a:cubicBezTo>
                <a:lnTo>
                  <a:pt x="142755" y="58274"/>
                </a:lnTo>
                <a:cubicBezTo>
                  <a:pt x="129747" y="71210"/>
                  <a:pt x="121764" y="79156"/>
                  <a:pt x="108981" y="91914"/>
                </a:cubicBezTo>
                <a:close/>
              </a:path>
            </a:pathLst>
          </a:custGeom>
          <a:solidFill>
            <a:srgbClr val="00B050"/>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917" name="Google Shape;6617;p202">
            <a:extLst>
              <a:ext uri="{FF2B5EF4-FFF2-40B4-BE49-F238E27FC236}">
                <a16:creationId xmlns:a16="http://schemas.microsoft.com/office/drawing/2014/main" id="{5454ADF6-1413-7BDF-BAE2-99BF77B59F14}"/>
              </a:ext>
            </a:extLst>
          </p:cNvPr>
          <p:cNvSpPr txBox="1"/>
          <p:nvPr/>
        </p:nvSpPr>
        <p:spPr>
          <a:xfrm>
            <a:off x="8241336" y="2601340"/>
            <a:ext cx="704531" cy="331526"/>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Ingress exposed / not exposed</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6918" name="Google Shape;6944;p218">
            <a:extLst>
              <a:ext uri="{FF2B5EF4-FFF2-40B4-BE49-F238E27FC236}">
                <a16:creationId xmlns:a16="http://schemas.microsoft.com/office/drawing/2014/main" id="{BF93EA10-7201-49AF-BE97-E82F3722E362}"/>
              </a:ext>
            </a:extLst>
          </p:cNvPr>
          <p:cNvCxnSpPr>
            <a:cxnSpLocks/>
            <a:stCxn id="39" idx="2"/>
          </p:cNvCxnSpPr>
          <p:nvPr/>
        </p:nvCxnSpPr>
        <p:spPr>
          <a:xfrm>
            <a:off x="7644090" y="2240568"/>
            <a:ext cx="0" cy="992318"/>
          </a:xfrm>
          <a:prstGeom prst="straightConnector1">
            <a:avLst/>
          </a:prstGeom>
          <a:noFill/>
          <a:ln w="19050" cap="flat" cmpd="sng">
            <a:solidFill>
              <a:srgbClr val="131313"/>
            </a:solidFill>
            <a:prstDash val="solid"/>
            <a:round/>
            <a:headEnd type="arrow" w="sm" len="sm"/>
            <a:tailEnd type="none" w="sm" len="sm"/>
          </a:ln>
        </p:spPr>
      </p:cxnSp>
      <p:pic>
        <p:nvPicPr>
          <p:cNvPr id="6919" name="Google Shape;6165;p184">
            <a:extLst>
              <a:ext uri="{FF2B5EF4-FFF2-40B4-BE49-F238E27FC236}">
                <a16:creationId xmlns:a16="http://schemas.microsoft.com/office/drawing/2014/main" id="{DC14E9DE-1E77-C21C-6DEB-562FC474954D}"/>
              </a:ext>
            </a:extLst>
          </p:cNvPr>
          <p:cNvPicPr preferRelativeResize="0"/>
          <p:nvPr/>
        </p:nvPicPr>
        <p:blipFill rotWithShape="1">
          <a:blip r:embed="rId6">
            <a:alphaModFix/>
          </a:blip>
          <a:srcRect/>
          <a:stretch/>
        </p:blipFill>
        <p:spPr>
          <a:xfrm>
            <a:off x="631241" y="1461634"/>
            <a:ext cx="792777" cy="792777"/>
          </a:xfrm>
          <a:prstGeom prst="rect">
            <a:avLst/>
          </a:prstGeom>
          <a:noFill/>
          <a:ln>
            <a:noFill/>
          </a:ln>
        </p:spPr>
      </p:pic>
      <p:pic>
        <p:nvPicPr>
          <p:cNvPr id="6920" name="Google Shape;5697;p180">
            <a:extLst>
              <a:ext uri="{FF2B5EF4-FFF2-40B4-BE49-F238E27FC236}">
                <a16:creationId xmlns:a16="http://schemas.microsoft.com/office/drawing/2014/main" id="{DBD155E8-54D4-07BE-D430-BA936C3CDB3F}"/>
              </a:ext>
            </a:extLst>
          </p:cNvPr>
          <p:cNvPicPr preferRelativeResize="0"/>
          <p:nvPr/>
        </p:nvPicPr>
        <p:blipFill rotWithShape="1">
          <a:blip r:embed="rId7">
            <a:alphaModFix/>
          </a:blip>
          <a:srcRect/>
          <a:stretch/>
        </p:blipFill>
        <p:spPr>
          <a:xfrm>
            <a:off x="588079" y="2556945"/>
            <a:ext cx="792739" cy="792776"/>
          </a:xfrm>
          <a:prstGeom prst="rect">
            <a:avLst/>
          </a:prstGeom>
          <a:noFill/>
          <a:ln>
            <a:noFill/>
          </a:ln>
        </p:spPr>
      </p:pic>
      <p:sp>
        <p:nvSpPr>
          <p:cNvPr id="3" name="Text Placeholder 1">
            <a:extLst>
              <a:ext uri="{FF2B5EF4-FFF2-40B4-BE49-F238E27FC236}">
                <a16:creationId xmlns:a16="http://schemas.microsoft.com/office/drawing/2014/main" id="{487392DB-E514-9B0A-750E-7BA2A9533088}"/>
              </a:ext>
            </a:extLst>
          </p:cNvPr>
          <p:cNvSpPr txBox="1">
            <a:spLocks/>
          </p:cNvSpPr>
          <p:nvPr/>
        </p:nvSpPr>
        <p:spPr>
          <a:xfrm>
            <a:off x="945826" y="2483119"/>
            <a:ext cx="4026005" cy="999326"/>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marR="0" lvl="0" indent="0" algn="ctr" defTabSz="914400" rtl="0" eaLnBrk="1" fontAlgn="auto" latinLnBrk="0" hangingPunct="1">
              <a:lnSpc>
                <a:spcPct val="100000"/>
              </a:lnSpc>
              <a:spcBef>
                <a:spcPts val="600"/>
              </a:spcBef>
              <a:spcAft>
                <a:spcPts val="0"/>
              </a:spcAft>
              <a:buClr>
                <a:srgbClr val="391699"/>
              </a:buClr>
              <a:buSzTx/>
              <a:buFont typeface="Arial"/>
              <a:buNone/>
              <a:tabLst/>
              <a:defRPr/>
            </a:pPr>
            <a:r>
              <a:rPr kumimoji="0" lang="en-US" sz="2000" b="0" i="0" u="none" strike="noStrike" kern="0" cap="none" spc="0" normalizeH="0" baseline="0" noProof="0">
                <a:ln>
                  <a:noFill/>
                </a:ln>
                <a:solidFill>
                  <a:srgbClr val="131313"/>
                </a:solidFill>
                <a:effectLst/>
                <a:uLnTx/>
                <a:uFillTx/>
                <a:latin typeface="Montserrat"/>
                <a:cs typeface="Arial"/>
                <a:sym typeface="Montserrat"/>
              </a:rPr>
              <a:t>Storage, Image registry</a:t>
            </a:r>
            <a:endParaRPr kumimoji="0" lang="en-US" sz="1800" b="0" i="0" u="none" strike="noStrike" kern="0" cap="none" spc="0" normalizeH="0" baseline="0" noProof="0">
              <a:ln>
                <a:noFill/>
              </a:ln>
              <a:solidFill>
                <a:srgbClr val="131313"/>
              </a:solidFill>
              <a:effectLst/>
              <a:uLnTx/>
              <a:uFillTx/>
              <a:latin typeface="Montserrat"/>
              <a:cs typeface="Arial"/>
              <a:sym typeface="Montserrat"/>
            </a:endParaRPr>
          </a:p>
        </p:txBody>
      </p:sp>
      <p:sp>
        <p:nvSpPr>
          <p:cNvPr id="4" name="Text Placeholder 1">
            <a:extLst>
              <a:ext uri="{FF2B5EF4-FFF2-40B4-BE49-F238E27FC236}">
                <a16:creationId xmlns:a16="http://schemas.microsoft.com/office/drawing/2014/main" id="{BC101557-F67F-40BF-CBC2-B30D2E3E35AB}"/>
              </a:ext>
            </a:extLst>
          </p:cNvPr>
          <p:cNvSpPr txBox="1">
            <a:spLocks/>
          </p:cNvSpPr>
          <p:nvPr/>
        </p:nvSpPr>
        <p:spPr>
          <a:xfrm>
            <a:off x="1075997" y="1390819"/>
            <a:ext cx="4026006" cy="999326"/>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marR="0" lvl="0" indent="0" algn="ctr" defTabSz="914400" rtl="0" eaLnBrk="1" fontAlgn="auto" latinLnBrk="0" hangingPunct="1">
              <a:lnSpc>
                <a:spcPct val="100000"/>
              </a:lnSpc>
              <a:spcBef>
                <a:spcPts val="600"/>
              </a:spcBef>
              <a:spcAft>
                <a:spcPts val="0"/>
              </a:spcAft>
              <a:buClr>
                <a:srgbClr val="391699"/>
              </a:buClr>
              <a:buSzTx/>
              <a:buFont typeface="Arial"/>
              <a:buNone/>
              <a:tabLst/>
              <a:defRPr/>
            </a:pPr>
            <a:r>
              <a:rPr kumimoji="0" lang="en-US" sz="2000" b="0" i="0" u="none" strike="noStrike" kern="0" cap="none" spc="0" normalizeH="0" baseline="0" noProof="0">
                <a:ln>
                  <a:noFill/>
                </a:ln>
                <a:solidFill>
                  <a:srgbClr val="131313"/>
                </a:solidFill>
                <a:effectLst/>
                <a:uLnTx/>
                <a:uFillTx/>
                <a:latin typeface="Montserrat"/>
                <a:cs typeface="Arial"/>
                <a:sym typeface="Montserrat"/>
              </a:rPr>
              <a:t>Connectivity NAT/No-NAT</a:t>
            </a:r>
            <a:endParaRPr kumimoji="0" lang="en-US" sz="1800" b="0" i="0" u="none" strike="noStrike" kern="0" cap="none" spc="0" normalizeH="0" baseline="0" noProof="0">
              <a:ln>
                <a:noFill/>
              </a:ln>
              <a:solidFill>
                <a:srgbClr val="131313"/>
              </a:solidFill>
              <a:effectLst/>
              <a:uLnTx/>
              <a:uFillTx/>
              <a:latin typeface="Montserrat"/>
              <a:cs typeface="Arial"/>
              <a:sym typeface="Montserrat"/>
            </a:endParaRPr>
          </a:p>
        </p:txBody>
      </p:sp>
      <p:sp>
        <p:nvSpPr>
          <p:cNvPr id="5" name="Text Placeholder 1">
            <a:extLst>
              <a:ext uri="{FF2B5EF4-FFF2-40B4-BE49-F238E27FC236}">
                <a16:creationId xmlns:a16="http://schemas.microsoft.com/office/drawing/2014/main" id="{7A8E0A45-D3AD-D8A9-3418-83CB04FD3369}"/>
              </a:ext>
            </a:extLst>
          </p:cNvPr>
          <p:cNvSpPr txBox="1">
            <a:spLocks/>
          </p:cNvSpPr>
          <p:nvPr/>
        </p:nvSpPr>
        <p:spPr>
          <a:xfrm>
            <a:off x="1169829" y="3530049"/>
            <a:ext cx="4045532" cy="999326"/>
          </a:xfrm>
          <a:prstGeom prst="rect">
            <a:avLst/>
          </a:prstGeom>
        </p:spPr>
        <p:txBody>
          <a:bodyPr anchor="ct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01600" marR="0" lvl="0" indent="0" algn="ctr" defTabSz="914400" rtl="0" eaLnBrk="1" fontAlgn="auto" latinLnBrk="0" hangingPunct="1">
              <a:lnSpc>
                <a:spcPct val="100000"/>
              </a:lnSpc>
              <a:spcBef>
                <a:spcPts val="600"/>
              </a:spcBef>
              <a:spcAft>
                <a:spcPts val="0"/>
              </a:spcAft>
              <a:buClr>
                <a:srgbClr val="391699"/>
              </a:buClr>
              <a:buSzTx/>
              <a:buFont typeface="Arial"/>
              <a:buNone/>
              <a:tabLst/>
              <a:defRPr/>
            </a:pPr>
            <a:r>
              <a:rPr kumimoji="0" lang="en-US" sz="1800" b="0" i="0" u="none" strike="noStrike" kern="0" cap="none" spc="0" normalizeH="0" baseline="0" noProof="0">
                <a:ln>
                  <a:noFill/>
                </a:ln>
                <a:solidFill>
                  <a:srgbClr val="131313"/>
                </a:solidFill>
                <a:effectLst/>
                <a:uLnTx/>
                <a:uFillTx/>
                <a:latin typeface="Montserrat"/>
                <a:cs typeface="Arial"/>
                <a:sym typeface="Montserrat"/>
              </a:rPr>
              <a:t>Ingress exposed/Not exposed</a:t>
            </a:r>
          </a:p>
        </p:txBody>
      </p:sp>
    </p:spTree>
    <p:extLst>
      <p:ext uri="{BB962C8B-B14F-4D97-AF65-F5344CB8AC3E}">
        <p14:creationId xmlns:p14="http://schemas.microsoft.com/office/powerpoint/2010/main" val="209078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1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1"/>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920"/>
                                        </p:tgtEl>
                                        <p:attrNameLst>
                                          <p:attrName>style.visibility</p:attrName>
                                        </p:attrNameLst>
                                      </p:cBhvr>
                                      <p:to>
                                        <p:strVal val="visible"/>
                                      </p:to>
                                    </p:set>
                                  </p:childTnLst>
                                </p:cTn>
                              </p:par>
                            </p:childTnLst>
                          </p:cTn>
                        </p:par>
                        <p:par>
                          <p:cTn id="29" fill="hold">
                            <p:stCondLst>
                              <p:cond delay="0"/>
                            </p:stCondLst>
                            <p:childTnLst>
                              <p:par>
                                <p:cTn id="30" presetID="2" presetClass="entr" presetSubtype="4"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additive="base">
                                        <p:cTn id="36" dur="500" fill="hold"/>
                                        <p:tgtEl>
                                          <p:spTgt spid="42"/>
                                        </p:tgtEl>
                                        <p:attrNameLst>
                                          <p:attrName>ppt_x</p:attrName>
                                        </p:attrNameLst>
                                      </p:cBhvr>
                                      <p:tavLst>
                                        <p:tav tm="0">
                                          <p:val>
                                            <p:strVal val="#ppt_x"/>
                                          </p:val>
                                        </p:tav>
                                        <p:tav tm="100000">
                                          <p:val>
                                            <p:strVal val="#ppt_x"/>
                                          </p:val>
                                        </p:tav>
                                      </p:tavLst>
                                    </p:anim>
                                    <p:anim calcmode="lin" valueType="num">
                                      <p:cBhvr additive="base">
                                        <p:cTn id="3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childTnLst>
                                </p:cTn>
                              </p:par>
                            </p:childTnLst>
                          </p:cTn>
                        </p:par>
                        <p:par>
                          <p:cTn id="46" fill="hold">
                            <p:stCondLst>
                              <p:cond delay="0"/>
                            </p:stCondLst>
                            <p:childTnLst>
                              <p:par>
                                <p:cTn id="47" presetID="6" presetClass="entr" presetSubtype="16"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circle(in)">
                                      <p:cBhvr>
                                        <p:cTn id="49" dur="2000"/>
                                        <p:tgtEl>
                                          <p:spTgt spid="38"/>
                                        </p:tgtEl>
                                      </p:cBhvr>
                                    </p:animEffect>
                                  </p:childTnLst>
                                </p:cTn>
                              </p:par>
                              <p:par>
                                <p:cTn id="50" presetID="6" presetClass="entr" presetSubtype="16" fill="hold" nodeType="withEffect">
                                  <p:stCondLst>
                                    <p:cond delay="0"/>
                                  </p:stCondLst>
                                  <p:childTnLst>
                                    <p:set>
                                      <p:cBhvr>
                                        <p:cTn id="51" dur="1" fill="hold">
                                          <p:stCondLst>
                                            <p:cond delay="0"/>
                                          </p:stCondLst>
                                        </p:cTn>
                                        <p:tgtEl>
                                          <p:spTgt spid="6918"/>
                                        </p:tgtEl>
                                        <p:attrNameLst>
                                          <p:attrName>style.visibility</p:attrName>
                                        </p:attrNameLst>
                                      </p:cBhvr>
                                      <p:to>
                                        <p:strVal val="visible"/>
                                      </p:to>
                                    </p:set>
                                    <p:animEffect transition="in" filter="circle(in)">
                                      <p:cBhvr>
                                        <p:cTn id="52" dur="2000"/>
                                        <p:tgtEl>
                                          <p:spTgt spid="6918"/>
                                        </p:tgtEl>
                                      </p:cBhvr>
                                    </p:animEffect>
                                  </p:childTnLst>
                                </p:cTn>
                              </p:par>
                            </p:childTnLst>
                          </p:cTn>
                        </p:par>
                        <p:par>
                          <p:cTn id="53" fill="hold">
                            <p:stCondLst>
                              <p:cond delay="2000"/>
                            </p:stCondLst>
                            <p:childTnLst>
                              <p:par>
                                <p:cTn id="54" presetID="6" presetClass="entr" presetSubtype="16" fill="hold" grpId="0" nodeType="afterEffect">
                                  <p:stCondLst>
                                    <p:cond delay="0"/>
                                  </p:stCondLst>
                                  <p:childTnLst>
                                    <p:set>
                                      <p:cBhvr>
                                        <p:cTn id="55" dur="1" fill="hold">
                                          <p:stCondLst>
                                            <p:cond delay="0"/>
                                          </p:stCondLst>
                                        </p:cTn>
                                        <p:tgtEl>
                                          <p:spTgt spid="6913"/>
                                        </p:tgtEl>
                                        <p:attrNameLst>
                                          <p:attrName>style.visibility</p:attrName>
                                        </p:attrNameLst>
                                      </p:cBhvr>
                                      <p:to>
                                        <p:strVal val="visible"/>
                                      </p:to>
                                    </p:set>
                                    <p:animEffect transition="in" filter="circle(in)">
                                      <p:cBhvr>
                                        <p:cTn id="56" dur="2000"/>
                                        <p:tgtEl>
                                          <p:spTgt spid="6913"/>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6" presetClass="exit" presetSubtype="32" fill="hold" nodeType="clickEffect">
                                  <p:stCondLst>
                                    <p:cond delay="0"/>
                                  </p:stCondLst>
                                  <p:childTnLst>
                                    <p:animEffect transition="out" filter="circle(out)">
                                      <p:cBhvr>
                                        <p:cTn id="62" dur="2000"/>
                                        <p:tgtEl>
                                          <p:spTgt spid="6918"/>
                                        </p:tgtEl>
                                      </p:cBhvr>
                                    </p:animEffect>
                                    <p:set>
                                      <p:cBhvr>
                                        <p:cTn id="63" dur="1" fill="hold">
                                          <p:stCondLst>
                                            <p:cond delay="1999"/>
                                          </p:stCondLst>
                                        </p:cTn>
                                        <p:tgtEl>
                                          <p:spTgt spid="6918"/>
                                        </p:tgtEl>
                                        <p:attrNameLst>
                                          <p:attrName>style.visibility</p:attrName>
                                        </p:attrNameLst>
                                      </p:cBhvr>
                                      <p:to>
                                        <p:strVal val="hidden"/>
                                      </p:to>
                                    </p:set>
                                  </p:childTnLst>
                                </p:cTn>
                              </p:par>
                            </p:childTnLst>
                          </p:cTn>
                        </p:par>
                        <p:par>
                          <p:cTn id="64" fill="hold">
                            <p:stCondLst>
                              <p:cond delay="2000"/>
                            </p:stCondLst>
                            <p:childTnLst>
                              <p:par>
                                <p:cTn id="65" presetID="0" presetClass="path" presetSubtype="0" accel="50000" decel="50000" fill="hold" grpId="1" nodeType="afterEffect">
                                  <p:stCondLst>
                                    <p:cond delay="0"/>
                                  </p:stCondLst>
                                  <p:childTnLst>
                                    <p:animMotion origin="layout" path="M 2.5E-6 4.69136E-6 L -0.21511 0.32962 " pathEditMode="relative" rAng="0" ptsTypes="AA">
                                      <p:cBhvr>
                                        <p:cTn id="66" dur="2000" fill="hold"/>
                                        <p:tgtEl>
                                          <p:spTgt spid="42"/>
                                        </p:tgtEl>
                                        <p:attrNameLst>
                                          <p:attrName>ppt_x</p:attrName>
                                          <p:attrName>ppt_y</p:attrName>
                                        </p:attrNameLst>
                                      </p:cBhvr>
                                      <p:rCtr x="-10764" y="16481"/>
                                    </p:animMotion>
                                  </p:childTnLst>
                                </p:cTn>
                              </p:par>
                              <p:par>
                                <p:cTn id="67" presetID="0" presetClass="path" presetSubtype="0" accel="50000" decel="50000" fill="hold" grpId="1" nodeType="withEffect">
                                  <p:stCondLst>
                                    <p:cond delay="0"/>
                                  </p:stCondLst>
                                  <p:childTnLst>
                                    <p:animMotion origin="layout" path="M -0.00504 0.01266 L -0.21459 0.32284 " pathEditMode="relative" rAng="0" ptsTypes="AA">
                                      <p:cBhvr>
                                        <p:cTn id="68" dur="2000" fill="hold"/>
                                        <p:tgtEl>
                                          <p:spTgt spid="39"/>
                                        </p:tgtEl>
                                        <p:attrNameLst>
                                          <p:attrName>ppt_x</p:attrName>
                                          <p:attrName>ppt_y</p:attrName>
                                        </p:attrNameLst>
                                      </p:cBhvr>
                                      <p:rCtr x="-10486" y="15494"/>
                                    </p:animMotion>
                                  </p:childTnLst>
                                </p:cTn>
                              </p:par>
                              <p:par>
                                <p:cTn id="69" presetID="6" presetClass="entr" presetSubtype="16"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circle(in)">
                                      <p:cBhvr>
                                        <p:cTn id="71" dur="2000"/>
                                        <p:tgtEl>
                                          <p:spTgt spid="30"/>
                                        </p:tgtEl>
                                      </p:cBhvr>
                                    </p:animEffect>
                                  </p:childTnLst>
                                </p:cTn>
                              </p:par>
                              <p:par>
                                <p:cTn id="72" presetID="6" presetClass="entr" presetSubtype="16"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circle(in)">
                                      <p:cBhvr>
                                        <p:cTn id="74" dur="20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6" presetClass="entr" presetSubtype="16" fill="hold"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circle(in)">
                                      <p:cBhvr>
                                        <p:cTn id="79" dur="2000"/>
                                        <p:tgtEl>
                                          <p:spTgt spid="33"/>
                                        </p:tgtEl>
                                      </p:cBhvr>
                                    </p:animEffect>
                                  </p:childTnLst>
                                </p:cTn>
                              </p:par>
                              <p:par>
                                <p:cTn id="80" presetID="1"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childTnLst>
                                </p:cTn>
                              </p:par>
                              <p:par>
                                <p:cTn id="82" presetID="6" presetClass="entr" presetSubtype="16" fill="hold" grpId="0" nodeType="withEffect">
                                  <p:stCondLst>
                                    <p:cond delay="0"/>
                                  </p:stCondLst>
                                  <p:childTnLst>
                                    <p:set>
                                      <p:cBhvr>
                                        <p:cTn id="83" dur="1" fill="hold">
                                          <p:stCondLst>
                                            <p:cond delay="0"/>
                                          </p:stCondLst>
                                        </p:cTn>
                                        <p:tgtEl>
                                          <p:spTgt spid="63"/>
                                        </p:tgtEl>
                                        <p:attrNameLst>
                                          <p:attrName>style.visibility</p:attrName>
                                        </p:attrNameLst>
                                      </p:cBhvr>
                                      <p:to>
                                        <p:strVal val="visible"/>
                                      </p:to>
                                    </p:set>
                                    <p:animEffect transition="in" filter="circle(in)">
                                      <p:cBhvr>
                                        <p:cTn id="84" dur="2000"/>
                                        <p:tgtEl>
                                          <p:spTgt spid="63"/>
                                        </p:tgtEl>
                                      </p:cBhvr>
                                    </p:animEffect>
                                  </p:childTnLst>
                                </p:cTn>
                              </p:par>
                              <p:par>
                                <p:cTn id="85" presetID="1" presetClass="entr" presetSubtype="0" fill="hold" nodeType="withEffect">
                                  <p:stCondLst>
                                    <p:cond delay="0"/>
                                  </p:stCondLst>
                                  <p:childTnLst>
                                    <p:set>
                                      <p:cBhvr>
                                        <p:cTn id="86" dur="1" fill="hold">
                                          <p:stCondLst>
                                            <p:cond delay="0"/>
                                          </p:stCondLst>
                                        </p:cTn>
                                        <p:tgtEl>
                                          <p:spTgt spid="6914"/>
                                        </p:tgtEl>
                                        <p:attrNameLst>
                                          <p:attrName>style.visibility</p:attrName>
                                        </p:attrNameLst>
                                      </p:cBhvr>
                                      <p:to>
                                        <p:strVal val="visible"/>
                                      </p:to>
                                    </p:set>
                                  </p:childTnLst>
                                </p:cTn>
                              </p:par>
                            </p:childTnLst>
                          </p:cTn>
                        </p:par>
                        <p:par>
                          <p:cTn id="87" fill="hold">
                            <p:stCondLst>
                              <p:cond delay="2000"/>
                            </p:stCondLst>
                            <p:childTnLst>
                              <p:par>
                                <p:cTn id="88" presetID="1" presetClass="entr" presetSubtype="0" fill="hold" grpId="0" nodeType="afterEffect">
                                  <p:stCondLst>
                                    <p:cond delay="0"/>
                                  </p:stCondLst>
                                  <p:childTnLst>
                                    <p:set>
                                      <p:cBhvr>
                                        <p:cTn id="89" dur="1" fill="hold">
                                          <p:stCondLst>
                                            <p:cond delay="0"/>
                                          </p:stCondLst>
                                        </p:cTn>
                                        <p:tgtEl>
                                          <p:spTgt spid="691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6" presetClass="exit" presetSubtype="32" fill="hold" grpId="1" nodeType="clickEffect">
                                  <p:stCondLst>
                                    <p:cond delay="0"/>
                                  </p:stCondLst>
                                  <p:childTnLst>
                                    <p:animEffect transition="out" filter="circle(out)">
                                      <p:cBhvr>
                                        <p:cTn id="93" dur="2000"/>
                                        <p:tgtEl>
                                          <p:spTgt spid="63"/>
                                        </p:tgtEl>
                                      </p:cBhvr>
                                    </p:animEffect>
                                    <p:set>
                                      <p:cBhvr>
                                        <p:cTn id="94" dur="1" fill="hold">
                                          <p:stCondLst>
                                            <p:cond delay="1999"/>
                                          </p:stCondLst>
                                        </p:cTn>
                                        <p:tgtEl>
                                          <p:spTgt spid="63"/>
                                        </p:tgtEl>
                                        <p:attrNameLst>
                                          <p:attrName>style.visibility</p:attrName>
                                        </p:attrNameLst>
                                      </p:cBhvr>
                                      <p:to>
                                        <p:strVal val="hidden"/>
                                      </p:to>
                                    </p:set>
                                  </p:childTnLst>
                                </p:cTn>
                              </p:par>
                            </p:childTnLst>
                          </p:cTn>
                        </p:par>
                        <p:par>
                          <p:cTn id="95" fill="hold">
                            <p:stCondLst>
                              <p:cond delay="2000"/>
                            </p:stCondLst>
                            <p:childTnLst>
                              <p:par>
                                <p:cTn id="96" presetID="6" presetClass="entr" presetSubtype="16" fill="hold" grpId="0" nodeType="afterEffect">
                                  <p:stCondLst>
                                    <p:cond delay="0"/>
                                  </p:stCondLst>
                                  <p:childTnLst>
                                    <p:set>
                                      <p:cBhvr>
                                        <p:cTn id="97" dur="1" fill="hold">
                                          <p:stCondLst>
                                            <p:cond delay="0"/>
                                          </p:stCondLst>
                                        </p:cTn>
                                        <p:tgtEl>
                                          <p:spTgt spid="6916"/>
                                        </p:tgtEl>
                                        <p:attrNameLst>
                                          <p:attrName>style.visibility</p:attrName>
                                        </p:attrNameLst>
                                      </p:cBhvr>
                                      <p:to>
                                        <p:strVal val="visible"/>
                                      </p:to>
                                    </p:set>
                                    <p:animEffect transition="in" filter="circle(in)">
                                      <p:cBhvr>
                                        <p:cTn id="98" dur="2000"/>
                                        <p:tgtEl>
                                          <p:spTgt spid="6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1" grpId="0"/>
      <p:bldP spid="32" grpId="0"/>
      <p:bldP spid="35" grpId="0" animBg="1"/>
      <p:bldP spid="36" grpId="0" animBg="1"/>
      <p:bldP spid="39" grpId="0" animBg="1"/>
      <p:bldP spid="39" grpId="1" animBg="1"/>
      <p:bldP spid="42" grpId="0" animBg="1"/>
      <p:bldP spid="42" grpId="1" animBg="1"/>
      <p:bldP spid="43" grpId="0" animBg="1"/>
      <p:bldP spid="62" grpId="0" animBg="1"/>
      <p:bldP spid="63" grpId="0" animBg="1"/>
      <p:bldP spid="63" grpId="1" animBg="1"/>
      <p:bldP spid="6913" grpId="0" animBg="1"/>
      <p:bldP spid="6916" grpId="0" animBg="1"/>
      <p:bldP spid="6917" grpId="0"/>
      <p:bldP spid="3" grpId="0"/>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
            <a:extLst>
              <a:ext uri="{FF2B5EF4-FFF2-40B4-BE49-F238E27FC236}">
                <a16:creationId xmlns:a16="http://schemas.microsoft.com/office/drawing/2014/main" id="{09793A12-0EBE-0EA4-8BB9-59AB5EAB4C15}"/>
              </a:ext>
            </a:extLst>
          </p:cNvPr>
          <p:cNvSpPr>
            <a:spLocks noGrp="1"/>
          </p:cNvSpPr>
          <p:nvPr>
            <p:ph type="title"/>
          </p:nvPr>
        </p:nvSpPr>
        <p:spPr/>
        <p:txBody>
          <a:bodyPr/>
          <a:lstStyle/>
          <a:p>
            <a:r>
              <a:rPr lang="en-US"/>
              <a:t>Doing a Restrictive deployment in Overlay Networks is easy!!</a:t>
            </a:r>
          </a:p>
        </p:txBody>
      </p:sp>
      <p:grpSp>
        <p:nvGrpSpPr>
          <p:cNvPr id="59" name="Group 58">
            <a:extLst>
              <a:ext uri="{FF2B5EF4-FFF2-40B4-BE49-F238E27FC236}">
                <a16:creationId xmlns:a16="http://schemas.microsoft.com/office/drawing/2014/main" id="{6D257758-0D44-1E43-8E69-1F5ABB841CA2}"/>
              </a:ext>
            </a:extLst>
          </p:cNvPr>
          <p:cNvGrpSpPr/>
          <p:nvPr/>
        </p:nvGrpSpPr>
        <p:grpSpPr>
          <a:xfrm>
            <a:off x="5289630" y="1504664"/>
            <a:ext cx="3557248" cy="2879472"/>
            <a:chOff x="2681765" y="1064859"/>
            <a:chExt cx="3557248" cy="2879472"/>
          </a:xfrm>
        </p:grpSpPr>
        <p:sp>
          <p:nvSpPr>
            <p:cNvPr id="60" name="Google Shape;6919;p218">
              <a:extLst>
                <a:ext uri="{FF2B5EF4-FFF2-40B4-BE49-F238E27FC236}">
                  <a16:creationId xmlns:a16="http://schemas.microsoft.com/office/drawing/2014/main" id="{EDAC3700-26E2-6D18-973D-F8A63EEDE07F}"/>
                </a:ext>
              </a:extLst>
            </p:cNvPr>
            <p:cNvSpPr/>
            <p:nvPr/>
          </p:nvSpPr>
          <p:spPr>
            <a:xfrm>
              <a:off x="2707168" y="2469470"/>
              <a:ext cx="2896341" cy="1474861"/>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VPC</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600" b="0" i="1" u="none" strike="noStrike" kern="0" cap="none" spc="0" normalizeH="0" baseline="0" noProof="0">
                  <a:ln>
                    <a:noFill/>
                  </a:ln>
                  <a:solidFill>
                    <a:srgbClr val="131313"/>
                  </a:solidFill>
                  <a:effectLst/>
                  <a:uLnTx/>
                  <a:uFillTx/>
                  <a:latin typeface="Montserrat"/>
                  <a:ea typeface="Montserrat"/>
                  <a:cs typeface="Montserrat"/>
                  <a:sym typeface="Montserrat"/>
                </a:rPr>
                <a:t>(172.16.0.0/24)</a:t>
              </a:r>
              <a:endParaRPr kumimoji="0" sz="600" b="0" i="1"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61" name="Google Shape;6935;p218">
              <a:extLst>
                <a:ext uri="{FF2B5EF4-FFF2-40B4-BE49-F238E27FC236}">
                  <a16:creationId xmlns:a16="http://schemas.microsoft.com/office/drawing/2014/main" id="{E0F67015-BEB4-517D-197A-672FBD780FA1}"/>
                </a:ext>
              </a:extLst>
            </p:cNvPr>
            <p:cNvSpPr/>
            <p:nvPr/>
          </p:nvSpPr>
          <p:spPr>
            <a:xfrm>
              <a:off x="2707168" y="1975531"/>
              <a:ext cx="2896342" cy="217371"/>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(NAT) external network: 10.10.10.0/24</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cxnSp>
          <p:nvCxnSpPr>
            <p:cNvPr id="62" name="Google Shape;6945;p218">
              <a:extLst>
                <a:ext uri="{FF2B5EF4-FFF2-40B4-BE49-F238E27FC236}">
                  <a16:creationId xmlns:a16="http://schemas.microsoft.com/office/drawing/2014/main" id="{8B41AA41-3F87-224A-8F90-CC74ABB07617}"/>
                </a:ext>
              </a:extLst>
            </p:cNvPr>
            <p:cNvCxnSpPr>
              <a:cxnSpLocks/>
              <a:stCxn id="63" idx="2"/>
            </p:cNvCxnSpPr>
            <p:nvPr/>
          </p:nvCxnSpPr>
          <p:spPr>
            <a:xfrm flipV="1">
              <a:off x="5118098" y="3350399"/>
              <a:ext cx="158631" cy="406290"/>
            </a:xfrm>
            <a:prstGeom prst="straightConnector1">
              <a:avLst/>
            </a:prstGeom>
            <a:noFill/>
            <a:ln w="19050" cap="flat" cmpd="sng">
              <a:solidFill>
                <a:srgbClr val="131313"/>
              </a:solidFill>
              <a:prstDash val="solid"/>
              <a:round/>
              <a:headEnd type="none" w="sm" len="sm"/>
              <a:tailEnd type="none" w="sm" len="sm"/>
            </a:ln>
          </p:spPr>
        </p:cxnSp>
        <p:sp>
          <p:nvSpPr>
            <p:cNvPr id="63" name="Google Shape;6921;p218">
              <a:extLst>
                <a:ext uri="{FF2B5EF4-FFF2-40B4-BE49-F238E27FC236}">
                  <a16:creationId xmlns:a16="http://schemas.microsoft.com/office/drawing/2014/main" id="{A0E10603-E130-1007-2B82-3EDD21DFFB30}"/>
                </a:ext>
              </a:extLst>
            </p:cNvPr>
            <p:cNvSpPr/>
            <p:nvPr/>
          </p:nvSpPr>
          <p:spPr>
            <a:xfrm>
              <a:off x="4380445" y="2698734"/>
              <a:ext cx="1105949" cy="1057955"/>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NKP cluster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(Self-managed)</a:t>
              </a:r>
            </a:p>
          </p:txBody>
        </p:sp>
        <p:sp>
          <p:nvSpPr>
            <p:cNvPr id="64" name="Google Shape;6927;p218">
              <a:extLst>
                <a:ext uri="{FF2B5EF4-FFF2-40B4-BE49-F238E27FC236}">
                  <a16:creationId xmlns:a16="http://schemas.microsoft.com/office/drawing/2014/main" id="{43B14BDD-118D-F34C-B79C-1BC08C8BAE2E}"/>
                </a:ext>
              </a:extLst>
            </p:cNvPr>
            <p:cNvSpPr/>
            <p:nvPr/>
          </p:nvSpPr>
          <p:spPr>
            <a:xfrm>
              <a:off x="4584348" y="3036539"/>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cs typeface="Arial"/>
                  <a:sym typeface="Montserrat"/>
                </a:rPr>
                <a:t>Control Plane</a:t>
              </a:r>
              <a:endParaRPr kumimoji="0" lang="en-US" sz="1400" b="0" i="0" u="none" strike="noStrike" kern="0" cap="none" spc="0" normalizeH="0" baseline="0" noProof="0">
                <a:ln>
                  <a:noFill/>
                </a:ln>
                <a:solidFill>
                  <a:srgbClr val="131313"/>
                </a:solidFill>
                <a:effectLst/>
                <a:uLnTx/>
                <a:uFillTx/>
                <a:latin typeface="Arial"/>
                <a:cs typeface="Arial"/>
                <a:sym typeface="Arial"/>
              </a:endParaRPr>
            </a:p>
          </p:txBody>
        </p:sp>
        <p:sp>
          <p:nvSpPr>
            <p:cNvPr id="65" name="Google Shape;6924;p218">
              <a:extLst>
                <a:ext uri="{FF2B5EF4-FFF2-40B4-BE49-F238E27FC236}">
                  <a16:creationId xmlns:a16="http://schemas.microsoft.com/office/drawing/2014/main" id="{51A9BC40-5279-54CF-376B-08CE702C7A35}"/>
                </a:ext>
              </a:extLst>
            </p:cNvPr>
            <p:cNvSpPr/>
            <p:nvPr/>
          </p:nvSpPr>
          <p:spPr>
            <a:xfrm>
              <a:off x="4584348" y="341370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ea typeface="Montserrat"/>
                  <a:cs typeface="Montserrat"/>
                  <a:sym typeface="Montserrat"/>
                </a:rPr>
                <a:t>Worker Nodes</a:t>
              </a:r>
              <a:endParaRPr kumimoji="0" sz="6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66" name="Google Shape;6617;p202">
              <a:extLst>
                <a:ext uri="{FF2B5EF4-FFF2-40B4-BE49-F238E27FC236}">
                  <a16:creationId xmlns:a16="http://schemas.microsoft.com/office/drawing/2014/main" id="{6057970E-8B7E-E065-0CEA-0D5AE916DA49}"/>
                </a:ext>
              </a:extLst>
            </p:cNvPr>
            <p:cNvSpPr txBox="1"/>
            <p:nvPr/>
          </p:nvSpPr>
          <p:spPr>
            <a:xfrm>
              <a:off x="3320366" y="2232242"/>
              <a:ext cx="1020947"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Bastion VM Floating IP</a:t>
              </a: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10.10.10.10</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7" name="Google Shape;6617;p202">
              <a:extLst>
                <a:ext uri="{FF2B5EF4-FFF2-40B4-BE49-F238E27FC236}">
                  <a16:creationId xmlns:a16="http://schemas.microsoft.com/office/drawing/2014/main" id="{62E61537-C2D5-D0B5-0399-271F59765BED}"/>
                </a:ext>
              </a:extLst>
            </p:cNvPr>
            <p:cNvSpPr txBox="1"/>
            <p:nvPr/>
          </p:nvSpPr>
          <p:spPr>
            <a:xfrm>
              <a:off x="3761542" y="2945253"/>
              <a:ext cx="753462"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err="1">
                  <a:ln>
                    <a:noFill/>
                  </a:ln>
                  <a:solidFill>
                    <a:srgbClr val="000000"/>
                  </a:solidFill>
                  <a:effectLst/>
                  <a:uLnTx/>
                  <a:uFillTx/>
                  <a:latin typeface="Montserrat"/>
                  <a:ea typeface="Montserrat"/>
                  <a:cs typeface="Montserrat"/>
                  <a:sym typeface="Montserrat"/>
                </a:rPr>
                <a:t>kubectl</a:t>
              </a:r>
              <a:endPar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172.16.0.20</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8" name="Google Shape;6617;p202">
              <a:extLst>
                <a:ext uri="{FF2B5EF4-FFF2-40B4-BE49-F238E27FC236}">
                  <a16:creationId xmlns:a16="http://schemas.microsoft.com/office/drawing/2014/main" id="{A0A3E8A7-B442-3CB6-1212-F3C140551D9A}"/>
                </a:ext>
              </a:extLst>
            </p:cNvPr>
            <p:cNvSpPr txBox="1"/>
            <p:nvPr/>
          </p:nvSpPr>
          <p:spPr>
            <a:xfrm>
              <a:off x="3761542" y="3321251"/>
              <a:ext cx="753462"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NKP UI  172.16.0.30</a:t>
              </a:r>
            </a:p>
          </p:txBody>
        </p:sp>
        <p:sp>
          <p:nvSpPr>
            <p:cNvPr id="70" name="TextBox 69">
              <a:extLst>
                <a:ext uri="{FF2B5EF4-FFF2-40B4-BE49-F238E27FC236}">
                  <a16:creationId xmlns:a16="http://schemas.microsoft.com/office/drawing/2014/main" id="{E0661831-7BAF-DDC7-BAF0-DB5458744C12}"/>
                </a:ext>
              </a:extLst>
            </p:cNvPr>
            <p:cNvSpPr txBox="1"/>
            <p:nvPr/>
          </p:nvSpPr>
          <p:spPr>
            <a:xfrm>
              <a:off x="3330308" y="1654014"/>
              <a:ext cx="1300056" cy="331526"/>
            </a:xfrm>
            <a:prstGeom prst="rect">
              <a:avLst/>
            </a:prstGeom>
            <a:noFill/>
            <a:ln>
              <a:noFill/>
            </a:ln>
          </p:spPr>
          <p:txBody>
            <a:bodyPr spcFirstLastPara="1" wrap="square" lIns="54000" tIns="27000" rIns="54000" bIns="27000" anchor="t" anchorCtr="0">
              <a:spAutoFit/>
            </a:bodyPr>
            <a:lstStyle>
              <a:defPPr marR="0" lvl="0" algn="l" rtl="0">
                <a:lnSpc>
                  <a:spcPct val="100000"/>
                </a:lnSpc>
                <a:spcBef>
                  <a:spcPts val="0"/>
                </a:spcBef>
                <a:spcAft>
                  <a:spcPts val="0"/>
                </a:spcAft>
              </a:defPPr>
              <a:lvl1pPr marL="0" indent="0">
                <a:buSzPts val="800"/>
                <a:buNone/>
                <a:defRPr sz="600" i="1">
                  <a:latin typeface="Montserrat"/>
                  <a:ea typeface="Montserrat"/>
                  <a:cs typeface="Montserrat"/>
                </a:defRPr>
              </a:lvl1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sym typeface="Arial"/>
                </a:rPr>
                <a:t>Remote access to Bastion host 10.10.10.10</a:t>
              </a:r>
              <a:br>
                <a:rPr kumimoji="0" lang="en-US" sz="600" b="0" i="1" u="none" strike="noStrike" kern="0" cap="none" spc="0" normalizeH="0" baseline="0" noProof="0">
                  <a:ln>
                    <a:noFill/>
                  </a:ln>
                  <a:solidFill>
                    <a:srgbClr val="000000"/>
                  </a:solidFill>
                  <a:effectLst/>
                  <a:uLnTx/>
                  <a:uFillTx/>
                  <a:latin typeface="Montserrat"/>
                  <a:sym typeface="Montserrat Light"/>
                </a:rPr>
              </a:br>
              <a:endParaRPr kumimoji="0" lang="en-US" sz="600" b="0" i="1" u="none" strike="noStrike" kern="0" cap="none" spc="0" normalizeH="0" baseline="0" noProof="0">
                <a:ln>
                  <a:noFill/>
                </a:ln>
                <a:solidFill>
                  <a:srgbClr val="000000"/>
                </a:solidFill>
                <a:effectLst/>
                <a:uLnTx/>
                <a:uFillTx/>
                <a:latin typeface="Montserrat"/>
                <a:sym typeface="Arial"/>
              </a:endParaRPr>
            </a:p>
          </p:txBody>
        </p:sp>
        <p:sp>
          <p:nvSpPr>
            <p:cNvPr id="71" name="Google Shape;7183;p222" descr="Badge Cross with solid fill">
              <a:extLst>
                <a:ext uri="{FF2B5EF4-FFF2-40B4-BE49-F238E27FC236}">
                  <a16:creationId xmlns:a16="http://schemas.microsoft.com/office/drawing/2014/main" id="{739E2E5A-063C-A2B3-90F2-D90C58029F85}"/>
                </a:ext>
              </a:extLst>
            </p:cNvPr>
            <p:cNvSpPr/>
            <p:nvPr/>
          </p:nvSpPr>
          <p:spPr>
            <a:xfrm>
              <a:off x="4954748" y="2404945"/>
              <a:ext cx="131600" cy="131600"/>
            </a:xfrm>
            <a:custGeom>
              <a:avLst/>
              <a:gdLst/>
              <a:ahLst/>
              <a:cxnLst/>
              <a:rect l="l" t="t" r="r" b="b"/>
              <a:pathLst>
                <a:path w="175466" h="175466" extrusionOk="0">
                  <a:moveTo>
                    <a:pt x="87736" y="0"/>
                  </a:moveTo>
                  <a:cubicBezTo>
                    <a:pt x="39282" y="-1"/>
                    <a:pt x="1" y="39277"/>
                    <a:pt x="0" y="87731"/>
                  </a:cubicBezTo>
                  <a:cubicBezTo>
                    <a:pt x="-1" y="136185"/>
                    <a:pt x="39277" y="175465"/>
                    <a:pt x="87731" y="175467"/>
                  </a:cubicBezTo>
                  <a:cubicBezTo>
                    <a:pt x="136185" y="175468"/>
                    <a:pt x="175465" y="136190"/>
                    <a:pt x="175467" y="87736"/>
                  </a:cubicBezTo>
                  <a:cubicBezTo>
                    <a:pt x="175467" y="87733"/>
                    <a:pt x="175467" y="87729"/>
                    <a:pt x="175467" y="87726"/>
                  </a:cubicBezTo>
                  <a:cubicBezTo>
                    <a:pt x="175485" y="39294"/>
                    <a:pt x="136237" y="18"/>
                    <a:pt x="87805" y="0"/>
                  </a:cubicBezTo>
                  <a:cubicBezTo>
                    <a:pt x="87782" y="0"/>
                    <a:pt x="87759" y="0"/>
                    <a:pt x="87736" y="0"/>
                  </a:cubicBezTo>
                  <a:close/>
                  <a:moveTo>
                    <a:pt x="126936" y="115890"/>
                  </a:moveTo>
                  <a:lnTo>
                    <a:pt x="115892" y="126934"/>
                  </a:lnTo>
                  <a:lnTo>
                    <a:pt x="87736" y="98773"/>
                  </a:lnTo>
                  <a:lnTo>
                    <a:pt x="59588" y="126929"/>
                  </a:lnTo>
                  <a:lnTo>
                    <a:pt x="48544" y="115885"/>
                  </a:lnTo>
                  <a:lnTo>
                    <a:pt x="76682" y="87726"/>
                  </a:lnTo>
                  <a:lnTo>
                    <a:pt x="48533" y="59570"/>
                  </a:lnTo>
                  <a:lnTo>
                    <a:pt x="59588" y="48526"/>
                  </a:lnTo>
                  <a:lnTo>
                    <a:pt x="87736" y="76692"/>
                  </a:lnTo>
                  <a:lnTo>
                    <a:pt x="115892" y="48526"/>
                  </a:lnTo>
                  <a:lnTo>
                    <a:pt x="126936" y="59570"/>
                  </a:lnTo>
                  <a:lnTo>
                    <a:pt x="98780" y="87726"/>
                  </a:lnTo>
                  <a:close/>
                </a:path>
              </a:pathLst>
            </a:custGeom>
            <a:solidFill>
              <a:srgbClr val="C00000"/>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72" name="Group 71">
              <a:extLst>
                <a:ext uri="{FF2B5EF4-FFF2-40B4-BE49-F238E27FC236}">
                  <a16:creationId xmlns:a16="http://schemas.microsoft.com/office/drawing/2014/main" id="{2F520433-2A0D-1B22-7E3F-12D4568997E6}"/>
                </a:ext>
              </a:extLst>
            </p:cNvPr>
            <p:cNvGrpSpPr/>
            <p:nvPr/>
          </p:nvGrpSpPr>
          <p:grpSpPr>
            <a:xfrm>
              <a:off x="2976637" y="1064859"/>
              <a:ext cx="716543" cy="568310"/>
              <a:chOff x="2976637" y="1064859"/>
              <a:chExt cx="716543" cy="568310"/>
            </a:xfrm>
          </p:grpSpPr>
          <p:pic>
            <p:nvPicPr>
              <p:cNvPr id="84" name="Google Shape;5104;p141">
                <a:extLst>
                  <a:ext uri="{FF2B5EF4-FFF2-40B4-BE49-F238E27FC236}">
                    <a16:creationId xmlns:a16="http://schemas.microsoft.com/office/drawing/2014/main" id="{96EA8BFA-5377-B92D-7D29-FCF6B1107482}"/>
                  </a:ext>
                </a:extLst>
              </p:cNvPr>
              <p:cNvPicPr preferRelativeResize="0">
                <a:picLocks noChangeAspect="1"/>
              </p:cNvPicPr>
              <p:nvPr/>
            </p:nvPicPr>
            <p:blipFill rotWithShape="1">
              <a:blip r:embed="rId4" cstate="screen">
                <a:extLst>
                  <a:ext uri="{28A0092B-C50C-407E-A947-70E740481C1C}">
                    <a14:useLocalDpi xmlns:a14="http://schemas.microsoft.com/office/drawing/2010/main"/>
                  </a:ext>
                </a:extLst>
              </a:blip>
              <a:stretch/>
            </p:blipFill>
            <p:spPr>
              <a:xfrm>
                <a:off x="3060588" y="1064859"/>
                <a:ext cx="548640" cy="548640"/>
              </a:xfrm>
              <a:prstGeom prst="rect">
                <a:avLst/>
              </a:prstGeom>
            </p:spPr>
          </p:pic>
          <p:sp>
            <p:nvSpPr>
              <p:cNvPr id="85" name="Google Shape;6617;p202">
                <a:extLst>
                  <a:ext uri="{FF2B5EF4-FFF2-40B4-BE49-F238E27FC236}">
                    <a16:creationId xmlns:a16="http://schemas.microsoft.com/office/drawing/2014/main" id="{6EE416A4-ECF4-4ECA-2182-5700FAEA50B2}"/>
                  </a:ext>
                </a:extLst>
              </p:cNvPr>
              <p:cNvSpPr txBox="1"/>
              <p:nvPr/>
            </p:nvSpPr>
            <p:spPr>
              <a:xfrm>
                <a:off x="2976637" y="1540836"/>
                <a:ext cx="716543" cy="92333"/>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Platform Engineer</a:t>
                </a:r>
              </a:p>
            </p:txBody>
          </p:sp>
        </p:grpSp>
        <p:cxnSp>
          <p:nvCxnSpPr>
            <p:cNvPr id="73" name="Google Shape;6944;p218">
              <a:extLst>
                <a:ext uri="{FF2B5EF4-FFF2-40B4-BE49-F238E27FC236}">
                  <a16:creationId xmlns:a16="http://schemas.microsoft.com/office/drawing/2014/main" id="{15FDE26A-D70A-29C4-8456-5F23FA2CA25A}"/>
                </a:ext>
              </a:extLst>
            </p:cNvPr>
            <p:cNvCxnSpPr>
              <a:cxnSpLocks/>
              <a:stCxn id="75" idx="3"/>
              <a:endCxn id="64" idx="1"/>
            </p:cNvCxnSpPr>
            <p:nvPr/>
          </p:nvCxnSpPr>
          <p:spPr>
            <a:xfrm>
              <a:off x="3674780" y="3176531"/>
              <a:ext cx="909568" cy="1"/>
            </a:xfrm>
            <a:prstGeom prst="straightConnector1">
              <a:avLst/>
            </a:prstGeom>
            <a:noFill/>
            <a:ln w="19050" cap="flat" cmpd="sng">
              <a:solidFill>
                <a:srgbClr val="131313"/>
              </a:solidFill>
              <a:prstDash val="solid"/>
              <a:round/>
              <a:headEnd type="none" w="med" len="med"/>
              <a:tailEnd type="triangle" w="med" len="med"/>
            </a:ln>
          </p:spPr>
        </p:cxnSp>
        <p:cxnSp>
          <p:nvCxnSpPr>
            <p:cNvPr id="74" name="Google Shape;6944;p218">
              <a:extLst>
                <a:ext uri="{FF2B5EF4-FFF2-40B4-BE49-F238E27FC236}">
                  <a16:creationId xmlns:a16="http://schemas.microsoft.com/office/drawing/2014/main" id="{831DACFC-B730-33D8-CCFC-68FDCC885D6F}"/>
                </a:ext>
              </a:extLst>
            </p:cNvPr>
            <p:cNvCxnSpPr>
              <a:cxnSpLocks/>
              <a:stCxn id="75" idx="2"/>
              <a:endCxn id="65" idx="1"/>
            </p:cNvCxnSpPr>
            <p:nvPr/>
          </p:nvCxnSpPr>
          <p:spPr>
            <a:xfrm rot="16200000" flipH="1">
              <a:off x="3836439" y="2805792"/>
              <a:ext cx="237178" cy="1258639"/>
            </a:xfrm>
            <a:prstGeom prst="bentConnector2">
              <a:avLst/>
            </a:prstGeom>
            <a:noFill/>
            <a:ln w="19050" cap="flat" cmpd="sng">
              <a:solidFill>
                <a:srgbClr val="131313"/>
              </a:solidFill>
              <a:prstDash val="solid"/>
              <a:round/>
              <a:headEnd type="none" w="med" len="med"/>
              <a:tailEnd type="triangle" w="med" len="med"/>
            </a:ln>
          </p:spPr>
        </p:cxnSp>
        <p:sp>
          <p:nvSpPr>
            <p:cNvPr id="75" name="Google Shape;6927;p218">
              <a:extLst>
                <a:ext uri="{FF2B5EF4-FFF2-40B4-BE49-F238E27FC236}">
                  <a16:creationId xmlns:a16="http://schemas.microsoft.com/office/drawing/2014/main" id="{B41C4891-4AA9-D141-037C-8CF050970A6E}"/>
                </a:ext>
              </a:extLst>
            </p:cNvPr>
            <p:cNvSpPr/>
            <p:nvPr/>
          </p:nvSpPr>
          <p:spPr>
            <a:xfrm>
              <a:off x="2976637" y="303653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cs typeface="Arial"/>
                  <a:sym typeface="Montserrat"/>
                </a:rPr>
                <a:t>Bastion VM</a:t>
              </a:r>
              <a:endParaRPr kumimoji="0" lang="en-US" sz="600" b="0" i="0" u="none" strike="noStrike" kern="0" cap="none" spc="0" normalizeH="0" baseline="0" noProof="0">
                <a:ln>
                  <a:noFill/>
                </a:ln>
                <a:solidFill>
                  <a:srgbClr val="131313"/>
                </a:solidFill>
                <a:effectLst/>
                <a:uLnTx/>
                <a:uFillTx/>
                <a:latin typeface="Montserrat"/>
                <a:cs typeface="Arial"/>
                <a:sym typeface="Montserra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131313"/>
                  </a:solidFill>
                  <a:effectLst/>
                  <a:uLnTx/>
                  <a:uFillTx/>
                  <a:latin typeface="Montserrat"/>
                  <a:cs typeface="Arial"/>
                  <a:sym typeface="Montserrat"/>
                </a:rPr>
                <a:t>172.16.0.10</a:t>
              </a:r>
              <a:endParaRPr kumimoji="0" lang="en" sz="600" b="0" i="0" u="none" strike="noStrike" kern="0" cap="none" spc="0" normalizeH="0" baseline="0" noProof="0">
                <a:ln>
                  <a:noFill/>
                </a:ln>
                <a:solidFill>
                  <a:srgbClr val="131313"/>
                </a:solidFill>
                <a:effectLst/>
                <a:uLnTx/>
                <a:uFillTx/>
                <a:latin typeface="Montserrat"/>
                <a:cs typeface="Arial"/>
                <a:sym typeface="Montserrat"/>
              </a:endParaRPr>
            </a:p>
          </p:txBody>
        </p:sp>
        <p:cxnSp>
          <p:nvCxnSpPr>
            <p:cNvPr id="76" name="Google Shape;6944;p218">
              <a:extLst>
                <a:ext uri="{FF2B5EF4-FFF2-40B4-BE49-F238E27FC236}">
                  <a16:creationId xmlns:a16="http://schemas.microsoft.com/office/drawing/2014/main" id="{AEA75DC3-1D7A-859E-CC4E-C6E9FA607390}"/>
                </a:ext>
              </a:extLst>
            </p:cNvPr>
            <p:cNvCxnSpPr>
              <a:cxnSpLocks/>
              <a:endCxn id="75" idx="0"/>
            </p:cNvCxnSpPr>
            <p:nvPr/>
          </p:nvCxnSpPr>
          <p:spPr>
            <a:xfrm flipH="1">
              <a:off x="3325709" y="2181809"/>
              <a:ext cx="9199" cy="854729"/>
            </a:xfrm>
            <a:prstGeom prst="straightConnector1">
              <a:avLst/>
            </a:prstGeom>
            <a:noFill/>
            <a:ln w="19050" cap="flat" cmpd="sng">
              <a:solidFill>
                <a:srgbClr val="131313"/>
              </a:solidFill>
              <a:prstDash val="solid"/>
              <a:round/>
              <a:headEnd type="none" w="med" len="med"/>
              <a:tailEnd type="triangle" w="med" len="med"/>
            </a:ln>
          </p:spPr>
        </p:cxnSp>
        <p:cxnSp>
          <p:nvCxnSpPr>
            <p:cNvPr id="77" name="Google Shape;6944;p218">
              <a:extLst>
                <a:ext uri="{FF2B5EF4-FFF2-40B4-BE49-F238E27FC236}">
                  <a16:creationId xmlns:a16="http://schemas.microsoft.com/office/drawing/2014/main" id="{7B5B100E-327F-BE3B-7FD6-9AF2C126BB48}"/>
                </a:ext>
              </a:extLst>
            </p:cNvPr>
            <p:cNvCxnSpPr>
              <a:cxnSpLocks/>
              <a:stCxn id="85" idx="2"/>
            </p:cNvCxnSpPr>
            <p:nvPr/>
          </p:nvCxnSpPr>
          <p:spPr>
            <a:xfrm flipH="1">
              <a:off x="3334908" y="1633169"/>
              <a:ext cx="1" cy="342362"/>
            </a:xfrm>
            <a:prstGeom prst="straightConnector1">
              <a:avLst/>
            </a:prstGeom>
            <a:noFill/>
            <a:ln w="19050" cap="flat" cmpd="sng">
              <a:solidFill>
                <a:srgbClr val="131313"/>
              </a:solidFill>
              <a:prstDash val="solid"/>
              <a:round/>
              <a:headEnd type="none" w="med" len="med"/>
              <a:tailEnd type="triangle" w="med" len="med"/>
            </a:ln>
          </p:spPr>
        </p:cxnSp>
        <p:sp>
          <p:nvSpPr>
            <p:cNvPr id="78" name="Google Shape;6617;p202">
              <a:extLst>
                <a:ext uri="{FF2B5EF4-FFF2-40B4-BE49-F238E27FC236}">
                  <a16:creationId xmlns:a16="http://schemas.microsoft.com/office/drawing/2014/main" id="{BD4152C7-FC9D-E4E8-EE06-AD71288FF82A}"/>
                </a:ext>
              </a:extLst>
            </p:cNvPr>
            <p:cNvSpPr txBox="1"/>
            <p:nvPr/>
          </p:nvSpPr>
          <p:spPr>
            <a:xfrm>
              <a:off x="5050125" y="2219030"/>
              <a:ext cx="1188888"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NKP cluster not exposed publicly</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nvGrpSpPr>
            <p:cNvPr id="79" name="Group 78">
              <a:extLst>
                <a:ext uri="{FF2B5EF4-FFF2-40B4-BE49-F238E27FC236}">
                  <a16:creationId xmlns:a16="http://schemas.microsoft.com/office/drawing/2014/main" id="{BDB441DB-ACA7-B721-4871-0A03144FF7FF}"/>
                </a:ext>
              </a:extLst>
            </p:cNvPr>
            <p:cNvGrpSpPr/>
            <p:nvPr/>
          </p:nvGrpSpPr>
          <p:grpSpPr>
            <a:xfrm>
              <a:off x="2803254" y="3360601"/>
              <a:ext cx="581417" cy="453736"/>
              <a:chOff x="607505" y="2643917"/>
              <a:chExt cx="581417" cy="453736"/>
            </a:xfrm>
          </p:grpSpPr>
          <p:pic>
            <p:nvPicPr>
              <p:cNvPr id="81" name="Google Shape;5382;p177">
                <a:extLst>
                  <a:ext uri="{FF2B5EF4-FFF2-40B4-BE49-F238E27FC236}">
                    <a16:creationId xmlns:a16="http://schemas.microsoft.com/office/drawing/2014/main" id="{56F7ED87-C67F-BCA6-96D0-8D9ADD96862A}"/>
                  </a:ext>
                </a:extLst>
              </p:cNvPr>
              <p:cNvPicPr preferRelativeResize="0"/>
              <p:nvPr/>
            </p:nvPicPr>
            <p:blipFill rotWithShape="1">
              <a:blip r:embed="rId5">
                <a:alphaModFix/>
              </a:blip>
              <a:srcRect/>
              <a:stretch/>
            </p:blipFill>
            <p:spPr>
              <a:xfrm>
                <a:off x="607505" y="2655161"/>
                <a:ext cx="286011" cy="290092"/>
              </a:xfrm>
              <a:prstGeom prst="rect">
                <a:avLst/>
              </a:prstGeom>
              <a:noFill/>
              <a:ln>
                <a:noFill/>
              </a:ln>
            </p:spPr>
          </p:pic>
          <p:pic>
            <p:nvPicPr>
              <p:cNvPr id="82" name="Google Shape;5382;p177">
                <a:extLst>
                  <a:ext uri="{FF2B5EF4-FFF2-40B4-BE49-F238E27FC236}">
                    <a16:creationId xmlns:a16="http://schemas.microsoft.com/office/drawing/2014/main" id="{F8E0C260-1D08-D6BC-69E3-DEE2C28D7648}"/>
                  </a:ext>
                </a:extLst>
              </p:cNvPr>
              <p:cNvPicPr preferRelativeResize="0"/>
              <p:nvPr/>
            </p:nvPicPr>
            <p:blipFill rotWithShape="1">
              <a:blip r:embed="rId5">
                <a:alphaModFix/>
              </a:blip>
              <a:srcRect/>
              <a:stretch/>
            </p:blipFill>
            <p:spPr>
              <a:xfrm>
                <a:off x="750511" y="2807561"/>
                <a:ext cx="286011" cy="290092"/>
              </a:xfrm>
              <a:prstGeom prst="rect">
                <a:avLst/>
              </a:prstGeom>
              <a:noFill/>
              <a:ln>
                <a:noFill/>
              </a:ln>
            </p:spPr>
          </p:pic>
          <p:pic>
            <p:nvPicPr>
              <p:cNvPr id="83" name="Google Shape;5382;p177">
                <a:extLst>
                  <a:ext uri="{FF2B5EF4-FFF2-40B4-BE49-F238E27FC236}">
                    <a16:creationId xmlns:a16="http://schemas.microsoft.com/office/drawing/2014/main" id="{C7CCE559-EF89-8D6B-76F3-B7747F4E5BB7}"/>
                  </a:ext>
                </a:extLst>
              </p:cNvPr>
              <p:cNvPicPr preferRelativeResize="0"/>
              <p:nvPr/>
            </p:nvPicPr>
            <p:blipFill rotWithShape="1">
              <a:blip r:embed="rId5">
                <a:alphaModFix/>
              </a:blip>
              <a:srcRect/>
              <a:stretch/>
            </p:blipFill>
            <p:spPr>
              <a:xfrm>
                <a:off x="902911" y="2643917"/>
                <a:ext cx="286011" cy="290092"/>
              </a:xfrm>
              <a:prstGeom prst="rect">
                <a:avLst/>
              </a:prstGeom>
              <a:noFill/>
              <a:ln>
                <a:noFill/>
              </a:ln>
            </p:spPr>
          </p:pic>
        </p:grpSp>
        <p:sp>
          <p:nvSpPr>
            <p:cNvPr id="80" name="Google Shape;6617;p202">
              <a:extLst>
                <a:ext uri="{FF2B5EF4-FFF2-40B4-BE49-F238E27FC236}">
                  <a16:creationId xmlns:a16="http://schemas.microsoft.com/office/drawing/2014/main" id="{CC006E98-9A62-DB0B-F8B5-1B996978BE2F}"/>
                </a:ext>
              </a:extLst>
            </p:cNvPr>
            <p:cNvSpPr txBox="1"/>
            <p:nvPr/>
          </p:nvSpPr>
          <p:spPr>
            <a:xfrm>
              <a:off x="2681765" y="3789848"/>
              <a:ext cx="2201265" cy="146860"/>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Developers using overlay IPs to access NKP cluster</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cxnSp>
        <p:nvCxnSpPr>
          <p:cNvPr id="86" name="Google Shape;6944;p218">
            <a:extLst>
              <a:ext uri="{FF2B5EF4-FFF2-40B4-BE49-F238E27FC236}">
                <a16:creationId xmlns:a16="http://schemas.microsoft.com/office/drawing/2014/main" id="{DF695AC4-9C27-2A8D-2E38-10A1DC477393}"/>
              </a:ext>
            </a:extLst>
          </p:cNvPr>
          <p:cNvCxnSpPr>
            <a:cxnSpLocks/>
            <a:endCxn id="63" idx="0"/>
          </p:cNvCxnSpPr>
          <p:nvPr/>
        </p:nvCxnSpPr>
        <p:spPr>
          <a:xfrm>
            <a:off x="7541285" y="2632707"/>
            <a:ext cx="0" cy="505832"/>
          </a:xfrm>
          <a:prstGeom prst="straightConnector1">
            <a:avLst/>
          </a:prstGeom>
          <a:noFill/>
          <a:ln w="19050" cap="flat" cmpd="sng">
            <a:solidFill>
              <a:srgbClr val="131313"/>
            </a:solidFill>
            <a:prstDash val="solid"/>
            <a:round/>
            <a:headEnd type="none" w="med" len="med"/>
            <a:tailEnd type="triangle" w="med" len="med"/>
          </a:ln>
        </p:spPr>
      </p:cxnSp>
      <p:sp>
        <p:nvSpPr>
          <p:cNvPr id="2" name="Footer Placeholder 1">
            <a:extLst>
              <a:ext uri="{FF2B5EF4-FFF2-40B4-BE49-F238E27FC236}">
                <a16:creationId xmlns:a16="http://schemas.microsoft.com/office/drawing/2014/main" id="{B14D58C9-86F2-0275-05F0-8F47A4488E52}"/>
              </a:ext>
            </a:extLst>
          </p:cNvPr>
          <p:cNvSpPr>
            <a:spLocks noGrp="1"/>
          </p:cNvSpPr>
          <p:nvPr>
            <p:ph type="ftr" idx="11"/>
          </p:nvPr>
        </p:nvSpPr>
        <p:spPr>
          <a:xfrm>
            <a:off x="403650" y="4725400"/>
            <a:ext cx="2532900" cy="323400"/>
          </a:xfrm>
        </p:spPr>
        <p:txBody>
          <a:bodyPr/>
          <a:lstStyle/>
          <a:p>
            <a:pPr marL="0" marR="0" lvl="0" indent="0" algn="l" defTabSz="914400" rtl="0" eaLnBrk="1" fontAlgn="auto" latinLnBrk="0" hangingPunct="1">
              <a:lnSpc>
                <a:spcPct val="100000"/>
              </a:lnSpc>
              <a:spcBef>
                <a:spcPts val="0"/>
              </a:spcBef>
              <a:spcAft>
                <a:spcPts val="0"/>
              </a:spcAft>
              <a:buClr>
                <a:srgbClr val="131313"/>
              </a:buClr>
              <a:buSzPts val="600"/>
              <a:buFont typeface="Montserrat"/>
              <a:buNone/>
              <a:tabLst/>
              <a:defRPr/>
            </a:pPr>
            <a:r>
              <a:rPr kumimoji="0" lang="en-GB" sz="600" b="0" i="0" u="none" strike="noStrike" kern="0" cap="none" spc="0" normalizeH="0" baseline="0" noProof="0">
                <a:ln>
                  <a:noFill/>
                </a:ln>
                <a:solidFill>
                  <a:srgbClr val="9C9C9C"/>
                </a:solidFill>
                <a:effectLst/>
                <a:uLnTx/>
                <a:uFillTx/>
                <a:latin typeface="Montserrat"/>
                <a:sym typeface="Montserrat"/>
              </a:rPr>
              <a:t>Nutanix Confidential</a:t>
            </a:r>
          </a:p>
        </p:txBody>
      </p:sp>
      <p:sp>
        <p:nvSpPr>
          <p:cNvPr id="10" name="Text Placeholder 1">
            <a:extLst>
              <a:ext uri="{FF2B5EF4-FFF2-40B4-BE49-F238E27FC236}">
                <a16:creationId xmlns:a16="http://schemas.microsoft.com/office/drawing/2014/main" id="{CE40C8BF-55BC-642F-6B0E-84B1CD332D3A}"/>
              </a:ext>
            </a:extLst>
          </p:cNvPr>
          <p:cNvSpPr>
            <a:spLocks noGrp="1"/>
          </p:cNvSpPr>
          <p:nvPr>
            <p:ph type="body" idx="1"/>
          </p:nvPr>
        </p:nvSpPr>
        <p:spPr>
          <a:xfrm>
            <a:off x="275153" y="1439489"/>
            <a:ext cx="4887480" cy="3398100"/>
          </a:xfrm>
        </p:spPr>
        <p:txBody>
          <a:bodyPr/>
          <a:lstStyle/>
          <a:p>
            <a:r>
              <a:rPr lang="en-US" sz="1600" noProof="0"/>
              <a:t>Bastion host/Admin VM</a:t>
            </a:r>
          </a:p>
          <a:p>
            <a:pPr lvl="1"/>
            <a:r>
              <a:rPr lang="en-US" sz="1100" noProof="0"/>
              <a:t>Hosts all the components needed to create a cluster, images, local repository, etc.</a:t>
            </a:r>
          </a:p>
          <a:p>
            <a:pPr lvl="1"/>
            <a:r>
              <a:rPr lang="en-US" sz="1100" noProof="0"/>
              <a:t>Allows controlled access to the NKP environment for management purposes</a:t>
            </a:r>
          </a:p>
          <a:p>
            <a:r>
              <a:rPr lang="en-US" sz="1600" noProof="0"/>
              <a:t>MTU</a:t>
            </a:r>
          </a:p>
          <a:p>
            <a:pPr lvl="1"/>
            <a:r>
              <a:rPr lang="en-US" sz="1100" noProof="0"/>
              <a:t>VPC MTU is 1442, While the Docker network is on 1500</a:t>
            </a:r>
            <a:endParaRPr lang="en-US" sz="1100"/>
          </a:p>
          <a:p>
            <a:pPr lvl="1"/>
            <a:r>
              <a:rPr lang="en-US" sz="1100" i="1"/>
              <a:t>docker network create -o "com.docker.network.driver.mtu=1442" kind</a:t>
            </a:r>
            <a:br>
              <a:rPr lang="en-US" sz="1100" i="1"/>
            </a:br>
            <a:r>
              <a:rPr lang="en-US" sz="1100" i="1"/>
              <a:t>nkp create bootstrap</a:t>
            </a:r>
            <a:endParaRPr lang="en-US" sz="1100" noProof="0"/>
          </a:p>
          <a:p>
            <a:endParaRPr lang="en-US" sz="1100" noProof="0"/>
          </a:p>
          <a:p>
            <a:pPr lvl="1"/>
            <a:endParaRPr lang="en-US" sz="1600" noProof="0"/>
          </a:p>
          <a:p>
            <a:endParaRPr lang="en-US" sz="1600" noProof="0"/>
          </a:p>
          <a:p>
            <a:endParaRPr lang="en-US" sz="1600" noProof="0"/>
          </a:p>
          <a:p>
            <a:endParaRPr lang="en-US" sz="1600" noProof="0"/>
          </a:p>
          <a:p>
            <a:endParaRPr lang="en-US" sz="1600" noProof="0"/>
          </a:p>
        </p:txBody>
      </p:sp>
      <p:sp>
        <p:nvSpPr>
          <p:cNvPr id="8" name="Google Shape;6617;p202">
            <a:extLst>
              <a:ext uri="{FF2B5EF4-FFF2-40B4-BE49-F238E27FC236}">
                <a16:creationId xmlns:a16="http://schemas.microsoft.com/office/drawing/2014/main" id="{9EB2D420-0F76-5B2C-32C4-4CD39AEE9D78}"/>
              </a:ext>
            </a:extLst>
          </p:cNvPr>
          <p:cNvSpPr txBox="1"/>
          <p:nvPr/>
        </p:nvSpPr>
        <p:spPr>
          <a:xfrm>
            <a:off x="5706525" y="4438617"/>
            <a:ext cx="2123266" cy="146860"/>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NKP cluster ingress and control plane  not exposed </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Tree>
    <p:extLst>
      <p:ext uri="{BB962C8B-B14F-4D97-AF65-F5344CB8AC3E}">
        <p14:creationId xmlns:p14="http://schemas.microsoft.com/office/powerpoint/2010/main" val="388423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C38-B070-549E-CA8E-6B4553AFCC81}"/>
              </a:ext>
            </a:extLst>
          </p:cNvPr>
          <p:cNvSpPr>
            <a:spLocks noGrp="1"/>
          </p:cNvSpPr>
          <p:nvPr>
            <p:ph type="title"/>
          </p:nvPr>
        </p:nvSpPr>
        <p:spPr>
          <a:xfrm>
            <a:off x="411480" y="322650"/>
            <a:ext cx="8321040" cy="603504"/>
          </a:xfrm>
        </p:spPr>
        <p:txBody>
          <a:bodyPr/>
          <a:lstStyle/>
          <a:p>
            <a:r>
              <a:rPr lang="en-US"/>
              <a:t>But What About When you want to Expose!!</a:t>
            </a:r>
          </a:p>
        </p:txBody>
      </p:sp>
      <p:sp>
        <p:nvSpPr>
          <p:cNvPr id="3" name="Google Shape;6935;p218">
            <a:extLst>
              <a:ext uri="{FF2B5EF4-FFF2-40B4-BE49-F238E27FC236}">
                <a16:creationId xmlns:a16="http://schemas.microsoft.com/office/drawing/2014/main" id="{D20CFBD1-D06A-F43B-C055-A9885D7F0D66}"/>
              </a:ext>
            </a:extLst>
          </p:cNvPr>
          <p:cNvSpPr/>
          <p:nvPr/>
        </p:nvSpPr>
        <p:spPr>
          <a:xfrm>
            <a:off x="5418861" y="2211634"/>
            <a:ext cx="2896342" cy="217371"/>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(NAT) external network: 10.10.10.0/24</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cxnSp>
        <p:nvCxnSpPr>
          <p:cNvPr id="4" name="Google Shape;6945;p218">
            <a:extLst>
              <a:ext uri="{FF2B5EF4-FFF2-40B4-BE49-F238E27FC236}">
                <a16:creationId xmlns:a16="http://schemas.microsoft.com/office/drawing/2014/main" id="{EBE2C7A6-9DA0-45AF-EAF7-F4F7289E1A5F}"/>
              </a:ext>
            </a:extLst>
          </p:cNvPr>
          <p:cNvCxnSpPr>
            <a:cxnSpLocks/>
            <a:stCxn id="50" idx="2"/>
          </p:cNvCxnSpPr>
          <p:nvPr/>
        </p:nvCxnSpPr>
        <p:spPr>
          <a:xfrm flipV="1">
            <a:off x="7829791" y="3586502"/>
            <a:ext cx="158631" cy="406290"/>
          </a:xfrm>
          <a:prstGeom prst="straightConnector1">
            <a:avLst/>
          </a:prstGeom>
          <a:noFill/>
          <a:ln w="19050" cap="flat" cmpd="sng">
            <a:solidFill>
              <a:srgbClr val="131313"/>
            </a:solidFill>
            <a:prstDash val="solid"/>
            <a:round/>
            <a:headEnd type="none" w="sm" len="sm"/>
            <a:tailEnd type="none" w="sm" len="sm"/>
          </a:ln>
        </p:spPr>
      </p:cxnSp>
      <p:sp>
        <p:nvSpPr>
          <p:cNvPr id="43" name="TextBox 42">
            <a:extLst>
              <a:ext uri="{FF2B5EF4-FFF2-40B4-BE49-F238E27FC236}">
                <a16:creationId xmlns:a16="http://schemas.microsoft.com/office/drawing/2014/main" id="{3D6EAC80-F9D3-7A4A-E6B8-848D1E3D582D}"/>
              </a:ext>
            </a:extLst>
          </p:cNvPr>
          <p:cNvSpPr txBox="1"/>
          <p:nvPr/>
        </p:nvSpPr>
        <p:spPr>
          <a:xfrm>
            <a:off x="6050647" y="1790831"/>
            <a:ext cx="1189222" cy="516192"/>
          </a:xfrm>
          <a:prstGeom prst="rect">
            <a:avLst/>
          </a:prstGeom>
          <a:noFill/>
          <a:ln>
            <a:noFill/>
          </a:ln>
        </p:spPr>
        <p:txBody>
          <a:bodyPr spcFirstLastPara="1" wrap="square" lIns="54000" tIns="27000" rIns="54000" bIns="27000" anchor="t" anchorCtr="0">
            <a:spAutoFit/>
          </a:bodyPr>
          <a:lstStyle>
            <a:defPPr marR="0" lvl="0" algn="l" rtl="0">
              <a:lnSpc>
                <a:spcPct val="100000"/>
              </a:lnSpc>
              <a:spcBef>
                <a:spcPts val="0"/>
              </a:spcBef>
              <a:spcAft>
                <a:spcPts val="0"/>
              </a:spcAft>
            </a:defPPr>
            <a:lvl1pPr marL="0" indent="0">
              <a:buSzPts val="800"/>
              <a:buNone/>
              <a:defRPr sz="600" i="1">
                <a:latin typeface="Montserrat"/>
                <a:ea typeface="Montserrat"/>
                <a:cs typeface="Montserrat"/>
              </a:defRPr>
            </a:lvl1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sym typeface="Arial"/>
              </a:rPr>
              <a:t>Remote access:</a:t>
            </a:r>
          </a:p>
          <a:p>
            <a:pPr marL="63450" marR="0" lvl="0" indent="-63450" algn="l" defTabSz="914400" rtl="0" eaLnBrk="1" fontAlgn="auto" latinLnBrk="0" hangingPunct="1">
              <a:lnSpc>
                <a:spcPct val="100000"/>
              </a:lnSpc>
              <a:spcBef>
                <a:spcPts val="0"/>
              </a:spcBef>
              <a:spcAft>
                <a:spcPts val="0"/>
              </a:spcAft>
              <a:buClr>
                <a:srgbClr val="000000"/>
              </a:buClr>
              <a:buSzPts val="800"/>
              <a:buFont typeface="Arial" panose="020B0604020202020204" pitchFamily="34" charset="0"/>
              <a:buChar char="•"/>
              <a:tabLst/>
              <a:defRPr/>
            </a:pPr>
            <a:r>
              <a:rPr kumimoji="0" lang="en-US" sz="600" b="0" i="1" u="none" strike="noStrike" kern="0" cap="none" spc="0" normalizeH="0" baseline="0" noProof="0">
                <a:ln>
                  <a:noFill/>
                </a:ln>
                <a:solidFill>
                  <a:srgbClr val="000000"/>
                </a:solidFill>
                <a:effectLst/>
                <a:uLnTx/>
                <a:uFillTx/>
                <a:latin typeface="Montserrat"/>
                <a:sym typeface="Arial"/>
              </a:rPr>
              <a:t>Bastion VM 10.10.10.10</a:t>
            </a:r>
          </a:p>
          <a:p>
            <a:pPr marL="63450" marR="0" lvl="0" indent="-63450" algn="l" defTabSz="914400" rtl="0" eaLnBrk="1" fontAlgn="auto" latinLnBrk="0" hangingPunct="1">
              <a:lnSpc>
                <a:spcPct val="100000"/>
              </a:lnSpc>
              <a:spcBef>
                <a:spcPts val="0"/>
              </a:spcBef>
              <a:spcAft>
                <a:spcPts val="0"/>
              </a:spcAft>
              <a:buClr>
                <a:srgbClr val="000000"/>
              </a:buClr>
              <a:buSzPts val="800"/>
              <a:buFont typeface="Arial" panose="020B0604020202020204" pitchFamily="34" charset="0"/>
              <a:buChar char="•"/>
              <a:tabLst/>
              <a:defRPr/>
            </a:pPr>
            <a:r>
              <a:rPr kumimoji="0" lang="en-US" sz="600" b="0" i="1" u="none" strike="noStrike" kern="0" cap="none" spc="0" normalizeH="0" baseline="0" noProof="0">
                <a:ln>
                  <a:noFill/>
                </a:ln>
                <a:solidFill>
                  <a:srgbClr val="000000"/>
                </a:solidFill>
                <a:effectLst/>
                <a:uLnTx/>
                <a:uFillTx/>
                <a:latin typeface="Montserrat"/>
                <a:sym typeface="Arial"/>
              </a:rPr>
              <a:t>kubectl 10.10.10.20</a:t>
            </a:r>
          </a:p>
          <a:p>
            <a:pPr marL="63450" marR="0" lvl="0" indent="-63450" algn="l" defTabSz="914400" rtl="0" eaLnBrk="1" fontAlgn="auto" latinLnBrk="0" hangingPunct="1">
              <a:lnSpc>
                <a:spcPct val="100000"/>
              </a:lnSpc>
              <a:spcBef>
                <a:spcPts val="0"/>
              </a:spcBef>
              <a:spcAft>
                <a:spcPts val="0"/>
              </a:spcAft>
              <a:buClr>
                <a:srgbClr val="000000"/>
              </a:buClr>
              <a:buSzPts val="800"/>
              <a:buFont typeface="Arial" panose="020B0604020202020204" pitchFamily="34" charset="0"/>
              <a:buChar char="•"/>
              <a:tabLst/>
              <a:defRPr/>
            </a:pPr>
            <a:r>
              <a:rPr kumimoji="0" lang="en-US" sz="600" b="0" i="1" u="none" strike="noStrike" kern="0" cap="none" spc="0" normalizeH="0" baseline="0" noProof="0">
                <a:ln>
                  <a:noFill/>
                </a:ln>
                <a:solidFill>
                  <a:srgbClr val="000000"/>
                </a:solidFill>
                <a:effectLst/>
                <a:uLnTx/>
                <a:uFillTx/>
                <a:latin typeface="Montserrat"/>
                <a:sym typeface="Arial"/>
              </a:rPr>
              <a:t>UI 10.10.10.30</a:t>
            </a:r>
            <a:br>
              <a:rPr kumimoji="0" lang="en-US" sz="600" b="0" i="1" u="none" strike="noStrike" kern="0" cap="none" spc="0" normalizeH="0" baseline="0" noProof="0">
                <a:ln>
                  <a:noFill/>
                </a:ln>
                <a:solidFill>
                  <a:srgbClr val="000000"/>
                </a:solidFill>
                <a:effectLst/>
                <a:uLnTx/>
                <a:uFillTx/>
                <a:latin typeface="Montserrat"/>
                <a:sym typeface="Montserrat Light"/>
              </a:rPr>
            </a:br>
            <a:endParaRPr kumimoji="0" lang="en-US" sz="600" b="0" i="1" u="none" strike="noStrike" kern="0" cap="none" spc="0" normalizeH="0" baseline="0" noProof="0">
              <a:ln>
                <a:noFill/>
              </a:ln>
              <a:solidFill>
                <a:srgbClr val="000000"/>
              </a:solidFill>
              <a:effectLst/>
              <a:uLnTx/>
              <a:uFillTx/>
              <a:latin typeface="Montserrat"/>
              <a:sym typeface="Arial"/>
            </a:endParaRPr>
          </a:p>
        </p:txBody>
      </p:sp>
      <p:grpSp>
        <p:nvGrpSpPr>
          <p:cNvPr id="44" name="Group 43">
            <a:extLst>
              <a:ext uri="{FF2B5EF4-FFF2-40B4-BE49-F238E27FC236}">
                <a16:creationId xmlns:a16="http://schemas.microsoft.com/office/drawing/2014/main" id="{EF1A438B-FE41-65AE-5E28-D8CB9ED25715}"/>
              </a:ext>
            </a:extLst>
          </p:cNvPr>
          <p:cNvGrpSpPr/>
          <p:nvPr/>
        </p:nvGrpSpPr>
        <p:grpSpPr>
          <a:xfrm>
            <a:off x="5708584" y="1216198"/>
            <a:ext cx="716543" cy="568310"/>
            <a:chOff x="2976637" y="1064859"/>
            <a:chExt cx="716543" cy="568310"/>
          </a:xfrm>
        </p:grpSpPr>
        <p:pic>
          <p:nvPicPr>
            <p:cNvPr id="45" name="Google Shape;5104;p141">
              <a:extLst>
                <a:ext uri="{FF2B5EF4-FFF2-40B4-BE49-F238E27FC236}">
                  <a16:creationId xmlns:a16="http://schemas.microsoft.com/office/drawing/2014/main" id="{CDE20227-6D43-6883-CA64-7082D5A395C0}"/>
                </a:ext>
              </a:extLst>
            </p:cNvPr>
            <p:cNvPicPr preferRelativeResize="0">
              <a:picLocks noChangeAspect="1"/>
            </p:cNvPicPr>
            <p:nvPr/>
          </p:nvPicPr>
          <p:blipFill rotWithShape="1">
            <a:blip r:embed="rId3" cstate="screen">
              <a:extLst>
                <a:ext uri="{28A0092B-C50C-407E-A947-70E740481C1C}">
                  <a14:useLocalDpi xmlns:a14="http://schemas.microsoft.com/office/drawing/2010/main"/>
                </a:ext>
              </a:extLst>
            </a:blip>
            <a:stretch/>
          </p:blipFill>
          <p:spPr>
            <a:xfrm>
              <a:off x="3060588" y="1064859"/>
              <a:ext cx="548640" cy="548640"/>
            </a:xfrm>
            <a:prstGeom prst="rect">
              <a:avLst/>
            </a:prstGeom>
          </p:spPr>
        </p:pic>
        <p:sp>
          <p:nvSpPr>
            <p:cNvPr id="46" name="Google Shape;6617;p202">
              <a:extLst>
                <a:ext uri="{FF2B5EF4-FFF2-40B4-BE49-F238E27FC236}">
                  <a16:creationId xmlns:a16="http://schemas.microsoft.com/office/drawing/2014/main" id="{F9498D68-B838-AF9B-095B-8F3AA0728378}"/>
                </a:ext>
              </a:extLst>
            </p:cNvPr>
            <p:cNvSpPr txBox="1"/>
            <p:nvPr/>
          </p:nvSpPr>
          <p:spPr>
            <a:xfrm>
              <a:off x="2976637" y="1540836"/>
              <a:ext cx="716543" cy="92333"/>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Platform Engineer</a:t>
              </a:r>
            </a:p>
          </p:txBody>
        </p:sp>
      </p:grpSp>
      <p:cxnSp>
        <p:nvCxnSpPr>
          <p:cNvPr id="47" name="Google Shape;6944;p218">
            <a:extLst>
              <a:ext uri="{FF2B5EF4-FFF2-40B4-BE49-F238E27FC236}">
                <a16:creationId xmlns:a16="http://schemas.microsoft.com/office/drawing/2014/main" id="{D145472C-F3BB-753E-7DEF-44F2B98BA34F}"/>
              </a:ext>
            </a:extLst>
          </p:cNvPr>
          <p:cNvCxnSpPr>
            <a:cxnSpLocks/>
          </p:cNvCxnSpPr>
          <p:nvPr/>
        </p:nvCxnSpPr>
        <p:spPr>
          <a:xfrm>
            <a:off x="6032059" y="1820507"/>
            <a:ext cx="0" cy="391126"/>
          </a:xfrm>
          <a:prstGeom prst="straightConnector1">
            <a:avLst/>
          </a:prstGeom>
          <a:noFill/>
          <a:ln w="19050" cap="flat" cmpd="sng">
            <a:solidFill>
              <a:srgbClr val="131313"/>
            </a:solidFill>
            <a:prstDash val="solid"/>
            <a:round/>
            <a:headEnd type="none" w="med" len="med"/>
            <a:tailEnd type="triangle" w="med" len="med"/>
          </a:ln>
        </p:spPr>
      </p:cxnSp>
      <p:grpSp>
        <p:nvGrpSpPr>
          <p:cNvPr id="48" name="Group 47">
            <a:extLst>
              <a:ext uri="{FF2B5EF4-FFF2-40B4-BE49-F238E27FC236}">
                <a16:creationId xmlns:a16="http://schemas.microsoft.com/office/drawing/2014/main" id="{862A490F-A8DE-8CB2-AF1A-583C3DCDF264}"/>
              </a:ext>
            </a:extLst>
          </p:cNvPr>
          <p:cNvGrpSpPr/>
          <p:nvPr/>
        </p:nvGrpSpPr>
        <p:grpSpPr>
          <a:xfrm>
            <a:off x="5291409" y="2417912"/>
            <a:ext cx="3023794" cy="2089893"/>
            <a:chOff x="2579716" y="2181809"/>
            <a:chExt cx="3023794" cy="2089893"/>
          </a:xfrm>
        </p:grpSpPr>
        <p:sp>
          <p:nvSpPr>
            <p:cNvPr id="49" name="Google Shape;6919;p218">
              <a:extLst>
                <a:ext uri="{FF2B5EF4-FFF2-40B4-BE49-F238E27FC236}">
                  <a16:creationId xmlns:a16="http://schemas.microsoft.com/office/drawing/2014/main" id="{18816044-CCA9-6121-EDC9-16A792343D4C}"/>
                </a:ext>
              </a:extLst>
            </p:cNvPr>
            <p:cNvSpPr/>
            <p:nvPr/>
          </p:nvSpPr>
          <p:spPr>
            <a:xfrm>
              <a:off x="2579716" y="2469471"/>
              <a:ext cx="3023794" cy="1609170"/>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VPC</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600" b="0" i="1" u="none" strike="noStrike" kern="0" cap="none" spc="0" normalizeH="0" baseline="0" noProof="0">
                  <a:ln>
                    <a:noFill/>
                  </a:ln>
                  <a:solidFill>
                    <a:srgbClr val="131313"/>
                  </a:solidFill>
                  <a:effectLst/>
                  <a:uLnTx/>
                  <a:uFillTx/>
                  <a:latin typeface="Montserrat"/>
                  <a:ea typeface="Montserrat"/>
                  <a:cs typeface="Montserrat"/>
                  <a:sym typeface="Montserrat"/>
                </a:rPr>
                <a:t>(172.16.0.0/24)</a:t>
              </a:r>
              <a:endParaRPr kumimoji="0" sz="600" b="0" i="1"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50" name="Google Shape;6921;p218">
              <a:extLst>
                <a:ext uri="{FF2B5EF4-FFF2-40B4-BE49-F238E27FC236}">
                  <a16:creationId xmlns:a16="http://schemas.microsoft.com/office/drawing/2014/main" id="{5717B90F-96F8-E3E1-ADD8-2C122DA5EED4}"/>
                </a:ext>
              </a:extLst>
            </p:cNvPr>
            <p:cNvSpPr/>
            <p:nvPr/>
          </p:nvSpPr>
          <p:spPr>
            <a:xfrm>
              <a:off x="4380445" y="2698734"/>
              <a:ext cx="1105949" cy="1057955"/>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NKP cluster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(Self-managed)</a:t>
              </a:r>
            </a:p>
          </p:txBody>
        </p:sp>
        <p:sp>
          <p:nvSpPr>
            <p:cNvPr id="51" name="Google Shape;6927;p218">
              <a:extLst>
                <a:ext uri="{FF2B5EF4-FFF2-40B4-BE49-F238E27FC236}">
                  <a16:creationId xmlns:a16="http://schemas.microsoft.com/office/drawing/2014/main" id="{AA3CA9FE-414A-AF98-E722-2F47D7CB0608}"/>
                </a:ext>
              </a:extLst>
            </p:cNvPr>
            <p:cNvSpPr/>
            <p:nvPr/>
          </p:nvSpPr>
          <p:spPr>
            <a:xfrm>
              <a:off x="4584348" y="3036539"/>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cs typeface="Arial"/>
                  <a:sym typeface="Montserrat"/>
                </a:rPr>
                <a:t>Control Plane</a:t>
              </a:r>
              <a:endParaRPr kumimoji="0" lang="en-US" sz="1400" b="0" i="0" u="none" strike="noStrike" kern="0" cap="none" spc="0" normalizeH="0" baseline="0" noProof="0">
                <a:ln>
                  <a:noFill/>
                </a:ln>
                <a:solidFill>
                  <a:srgbClr val="131313"/>
                </a:solidFill>
                <a:effectLst/>
                <a:uLnTx/>
                <a:uFillTx/>
                <a:latin typeface="Arial"/>
                <a:cs typeface="Arial"/>
                <a:sym typeface="Arial"/>
              </a:endParaRPr>
            </a:p>
          </p:txBody>
        </p:sp>
        <p:sp>
          <p:nvSpPr>
            <p:cNvPr id="52" name="Google Shape;6924;p218">
              <a:extLst>
                <a:ext uri="{FF2B5EF4-FFF2-40B4-BE49-F238E27FC236}">
                  <a16:creationId xmlns:a16="http://schemas.microsoft.com/office/drawing/2014/main" id="{12C43A05-D628-076B-A04E-D733E56D53AF}"/>
                </a:ext>
              </a:extLst>
            </p:cNvPr>
            <p:cNvSpPr/>
            <p:nvPr/>
          </p:nvSpPr>
          <p:spPr>
            <a:xfrm>
              <a:off x="4584348" y="341370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ea typeface="Montserrat"/>
                  <a:cs typeface="Montserrat"/>
                  <a:sym typeface="Montserrat"/>
                </a:rPr>
                <a:t>Worker Nodes</a:t>
              </a:r>
              <a:endParaRPr kumimoji="0" sz="6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53" name="Google Shape;6617;p202">
              <a:extLst>
                <a:ext uri="{FF2B5EF4-FFF2-40B4-BE49-F238E27FC236}">
                  <a16:creationId xmlns:a16="http://schemas.microsoft.com/office/drawing/2014/main" id="{4A7B91CC-BC06-DFFB-EB40-7FA90958229E}"/>
                </a:ext>
              </a:extLst>
            </p:cNvPr>
            <p:cNvSpPr txBox="1"/>
            <p:nvPr/>
          </p:nvSpPr>
          <p:spPr>
            <a:xfrm>
              <a:off x="3320366" y="2232242"/>
              <a:ext cx="1020947"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Bastion VM Floating IP</a:t>
              </a: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10.10.10.10</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54" name="Google Shape;6617;p202">
              <a:extLst>
                <a:ext uri="{FF2B5EF4-FFF2-40B4-BE49-F238E27FC236}">
                  <a16:creationId xmlns:a16="http://schemas.microsoft.com/office/drawing/2014/main" id="{3023D920-952E-50EE-A200-17254FBB9099}"/>
                </a:ext>
              </a:extLst>
            </p:cNvPr>
            <p:cNvSpPr txBox="1"/>
            <p:nvPr/>
          </p:nvSpPr>
          <p:spPr>
            <a:xfrm>
              <a:off x="3761542" y="2945253"/>
              <a:ext cx="753462"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kubectl</a:t>
              </a: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172.16.0.20</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55" name="Google Shape;6617;p202">
              <a:extLst>
                <a:ext uri="{FF2B5EF4-FFF2-40B4-BE49-F238E27FC236}">
                  <a16:creationId xmlns:a16="http://schemas.microsoft.com/office/drawing/2014/main" id="{0E03CE9F-E0ED-EBA6-CAA8-20203454A739}"/>
                </a:ext>
              </a:extLst>
            </p:cNvPr>
            <p:cNvSpPr txBox="1"/>
            <p:nvPr/>
          </p:nvSpPr>
          <p:spPr>
            <a:xfrm>
              <a:off x="3761542" y="3321251"/>
              <a:ext cx="753462"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NKP UI  172.16.0.30</a:t>
              </a:r>
            </a:p>
          </p:txBody>
        </p:sp>
        <p:cxnSp>
          <p:nvCxnSpPr>
            <p:cNvPr id="56" name="Google Shape;6944;p218">
              <a:extLst>
                <a:ext uri="{FF2B5EF4-FFF2-40B4-BE49-F238E27FC236}">
                  <a16:creationId xmlns:a16="http://schemas.microsoft.com/office/drawing/2014/main" id="{9969C895-BCD2-A8FA-C282-BBE4ED31073F}"/>
                </a:ext>
              </a:extLst>
            </p:cNvPr>
            <p:cNvCxnSpPr>
              <a:cxnSpLocks/>
            </p:cNvCxnSpPr>
            <p:nvPr/>
          </p:nvCxnSpPr>
          <p:spPr>
            <a:xfrm>
              <a:off x="4584348" y="2200989"/>
              <a:ext cx="0" cy="487603"/>
            </a:xfrm>
            <a:prstGeom prst="straightConnector1">
              <a:avLst/>
            </a:prstGeom>
            <a:noFill/>
            <a:ln w="19050" cap="flat" cmpd="sng">
              <a:solidFill>
                <a:srgbClr val="131313"/>
              </a:solidFill>
              <a:prstDash val="solid"/>
              <a:round/>
              <a:headEnd type="none" w="med" len="med"/>
              <a:tailEnd type="triangle" w="med" len="med"/>
            </a:ln>
          </p:spPr>
        </p:cxnSp>
        <p:cxnSp>
          <p:nvCxnSpPr>
            <p:cNvPr id="57" name="Google Shape;6944;p218">
              <a:extLst>
                <a:ext uri="{FF2B5EF4-FFF2-40B4-BE49-F238E27FC236}">
                  <a16:creationId xmlns:a16="http://schemas.microsoft.com/office/drawing/2014/main" id="{16E181A4-43E0-01A6-C8BF-D8AF85E89D68}"/>
                </a:ext>
              </a:extLst>
            </p:cNvPr>
            <p:cNvCxnSpPr>
              <a:cxnSpLocks/>
              <a:stCxn id="59" idx="3"/>
              <a:endCxn id="51" idx="1"/>
            </p:cNvCxnSpPr>
            <p:nvPr/>
          </p:nvCxnSpPr>
          <p:spPr>
            <a:xfrm>
              <a:off x="3674780" y="3176531"/>
              <a:ext cx="909568" cy="1"/>
            </a:xfrm>
            <a:prstGeom prst="straightConnector1">
              <a:avLst/>
            </a:prstGeom>
            <a:noFill/>
            <a:ln w="19050" cap="flat" cmpd="sng">
              <a:solidFill>
                <a:srgbClr val="131313"/>
              </a:solidFill>
              <a:prstDash val="solid"/>
              <a:round/>
              <a:headEnd type="none" w="med" len="med"/>
              <a:tailEnd type="triangle" w="med" len="med"/>
            </a:ln>
          </p:spPr>
        </p:cxnSp>
        <p:cxnSp>
          <p:nvCxnSpPr>
            <p:cNvPr id="58" name="Google Shape;6944;p218">
              <a:extLst>
                <a:ext uri="{FF2B5EF4-FFF2-40B4-BE49-F238E27FC236}">
                  <a16:creationId xmlns:a16="http://schemas.microsoft.com/office/drawing/2014/main" id="{FA8FF08A-DC08-43B0-B49E-B18265091B89}"/>
                </a:ext>
              </a:extLst>
            </p:cNvPr>
            <p:cNvCxnSpPr>
              <a:cxnSpLocks/>
              <a:stCxn id="59" idx="2"/>
              <a:endCxn id="52" idx="1"/>
            </p:cNvCxnSpPr>
            <p:nvPr/>
          </p:nvCxnSpPr>
          <p:spPr>
            <a:xfrm rot="16200000" flipH="1">
              <a:off x="3836439" y="2805792"/>
              <a:ext cx="237178" cy="1258639"/>
            </a:xfrm>
            <a:prstGeom prst="bentConnector2">
              <a:avLst/>
            </a:prstGeom>
            <a:noFill/>
            <a:ln w="19050" cap="flat" cmpd="sng">
              <a:solidFill>
                <a:srgbClr val="131313"/>
              </a:solidFill>
              <a:prstDash val="solid"/>
              <a:round/>
              <a:headEnd type="none" w="med" len="med"/>
              <a:tailEnd type="triangle" w="med" len="med"/>
            </a:ln>
          </p:spPr>
        </p:cxnSp>
        <p:sp>
          <p:nvSpPr>
            <p:cNvPr id="59" name="Google Shape;6927;p218">
              <a:extLst>
                <a:ext uri="{FF2B5EF4-FFF2-40B4-BE49-F238E27FC236}">
                  <a16:creationId xmlns:a16="http://schemas.microsoft.com/office/drawing/2014/main" id="{9094FEB9-16A8-D134-0F08-3CCF3B736D86}"/>
                </a:ext>
              </a:extLst>
            </p:cNvPr>
            <p:cNvSpPr/>
            <p:nvPr/>
          </p:nvSpPr>
          <p:spPr>
            <a:xfrm>
              <a:off x="2976637" y="303653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600" b="0" i="0" u="none" strike="noStrike" kern="0" cap="none" spc="0" normalizeH="0" baseline="0" noProof="0">
                  <a:ln>
                    <a:noFill/>
                  </a:ln>
                  <a:solidFill>
                    <a:srgbClr val="131313"/>
                  </a:solidFill>
                  <a:effectLst/>
                  <a:uLnTx/>
                  <a:uFillTx/>
                  <a:latin typeface="Montserrat"/>
                  <a:cs typeface="Arial"/>
                  <a:sym typeface="Montserrat"/>
                </a:rPr>
                <a:t>Bastion VM</a:t>
              </a:r>
              <a:endParaRPr kumimoji="0" lang="en-US" sz="600" b="0" i="0" u="none" strike="noStrike" kern="0" cap="none" spc="0" normalizeH="0" baseline="0" noProof="0">
                <a:ln>
                  <a:noFill/>
                </a:ln>
                <a:solidFill>
                  <a:srgbClr val="131313"/>
                </a:solidFill>
                <a:effectLst/>
                <a:uLnTx/>
                <a:uFillTx/>
                <a:latin typeface="Montserrat"/>
                <a:cs typeface="Arial"/>
                <a:sym typeface="Montserra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131313"/>
                  </a:solidFill>
                  <a:effectLst/>
                  <a:uLnTx/>
                  <a:uFillTx/>
                  <a:latin typeface="Montserrat"/>
                  <a:cs typeface="Arial"/>
                  <a:sym typeface="Montserrat"/>
                </a:rPr>
                <a:t>172.16.0.10</a:t>
              </a:r>
              <a:endParaRPr kumimoji="0" lang="en" sz="600" b="0" i="0" u="none" strike="noStrike" kern="0" cap="none" spc="0" normalizeH="0" baseline="0" noProof="0">
                <a:ln>
                  <a:noFill/>
                </a:ln>
                <a:solidFill>
                  <a:srgbClr val="131313"/>
                </a:solidFill>
                <a:effectLst/>
                <a:uLnTx/>
                <a:uFillTx/>
                <a:latin typeface="Montserrat"/>
                <a:cs typeface="Arial"/>
                <a:sym typeface="Montserrat"/>
              </a:endParaRPr>
            </a:p>
          </p:txBody>
        </p:sp>
        <p:cxnSp>
          <p:nvCxnSpPr>
            <p:cNvPr id="60" name="Google Shape;6944;p218">
              <a:extLst>
                <a:ext uri="{FF2B5EF4-FFF2-40B4-BE49-F238E27FC236}">
                  <a16:creationId xmlns:a16="http://schemas.microsoft.com/office/drawing/2014/main" id="{5A81BD07-E6EB-13DB-057A-80C18785F77A}"/>
                </a:ext>
              </a:extLst>
            </p:cNvPr>
            <p:cNvCxnSpPr>
              <a:cxnSpLocks/>
              <a:endCxn id="59" idx="0"/>
            </p:cNvCxnSpPr>
            <p:nvPr/>
          </p:nvCxnSpPr>
          <p:spPr>
            <a:xfrm flipH="1">
              <a:off x="3325709" y="2181809"/>
              <a:ext cx="9199" cy="854729"/>
            </a:xfrm>
            <a:prstGeom prst="straightConnector1">
              <a:avLst/>
            </a:prstGeom>
            <a:noFill/>
            <a:ln w="19050" cap="flat" cmpd="sng">
              <a:solidFill>
                <a:srgbClr val="131313"/>
              </a:solidFill>
              <a:prstDash val="solid"/>
              <a:round/>
              <a:headEnd type="none" w="med" len="med"/>
              <a:tailEnd type="triangle" w="med" len="med"/>
            </a:ln>
          </p:spPr>
        </p:cxnSp>
        <p:sp>
          <p:nvSpPr>
            <p:cNvPr id="61" name="Google Shape;6617;p202">
              <a:extLst>
                <a:ext uri="{FF2B5EF4-FFF2-40B4-BE49-F238E27FC236}">
                  <a16:creationId xmlns:a16="http://schemas.microsoft.com/office/drawing/2014/main" id="{ACAC847A-833A-7DCD-1100-E10414110BB8}"/>
                </a:ext>
              </a:extLst>
            </p:cNvPr>
            <p:cNvSpPr txBox="1"/>
            <p:nvPr/>
          </p:nvSpPr>
          <p:spPr>
            <a:xfrm>
              <a:off x="3188532" y="4124842"/>
              <a:ext cx="1929566" cy="146860"/>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NKP cluster ingress and control plane  exposed </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62" name="Google Shape;6617;p202">
            <a:extLst>
              <a:ext uri="{FF2B5EF4-FFF2-40B4-BE49-F238E27FC236}">
                <a16:creationId xmlns:a16="http://schemas.microsoft.com/office/drawing/2014/main" id="{D3E9E250-C873-B7EF-503E-956D4BCBBF96}"/>
              </a:ext>
            </a:extLst>
          </p:cNvPr>
          <p:cNvSpPr txBox="1"/>
          <p:nvPr/>
        </p:nvSpPr>
        <p:spPr>
          <a:xfrm>
            <a:off x="7312630" y="2437092"/>
            <a:ext cx="684743" cy="331526"/>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err="1">
                <a:ln>
                  <a:noFill/>
                </a:ln>
                <a:solidFill>
                  <a:srgbClr val="000000"/>
                </a:solidFill>
                <a:effectLst/>
                <a:uLnTx/>
                <a:uFillTx/>
                <a:latin typeface="Montserrat"/>
                <a:ea typeface="Montserrat"/>
                <a:cs typeface="Montserrat"/>
                <a:sym typeface="Montserrat"/>
              </a:rPr>
              <a:t>kubectl</a:t>
            </a: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 10.10.10.20</a:t>
            </a:r>
            <a:b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br>
            <a:endPar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3" name="Google Shape;6617;p202">
            <a:extLst>
              <a:ext uri="{FF2B5EF4-FFF2-40B4-BE49-F238E27FC236}">
                <a16:creationId xmlns:a16="http://schemas.microsoft.com/office/drawing/2014/main" id="{501AFB51-507A-06DA-9C33-479BD67182B6}"/>
              </a:ext>
            </a:extLst>
          </p:cNvPr>
          <p:cNvSpPr txBox="1"/>
          <p:nvPr/>
        </p:nvSpPr>
        <p:spPr>
          <a:xfrm>
            <a:off x="7858531" y="2431051"/>
            <a:ext cx="753462" cy="331526"/>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UI  </a:t>
            </a:r>
            <a:b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b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10.10.10.30</a:t>
            </a: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endPar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4" name="Google Shape;7180;p222" descr="Badge Tick1 with solid fill">
            <a:extLst>
              <a:ext uri="{FF2B5EF4-FFF2-40B4-BE49-F238E27FC236}">
                <a16:creationId xmlns:a16="http://schemas.microsoft.com/office/drawing/2014/main" id="{135FD2A6-8BD7-57A2-E53E-F85A1200F610}"/>
              </a:ext>
            </a:extLst>
          </p:cNvPr>
          <p:cNvSpPr/>
          <p:nvPr/>
        </p:nvSpPr>
        <p:spPr>
          <a:xfrm>
            <a:off x="7896638" y="2664988"/>
            <a:ext cx="104911" cy="107827"/>
          </a:xfrm>
          <a:custGeom>
            <a:avLst/>
            <a:gdLst/>
            <a:ahLst/>
            <a:cxnLst/>
            <a:rect l="l" t="t" r="r" b="b"/>
            <a:pathLst>
              <a:path w="175462" h="175462" extrusionOk="0">
                <a:moveTo>
                  <a:pt x="87731" y="0"/>
                </a:moveTo>
                <a:cubicBezTo>
                  <a:pt x="39279" y="0"/>
                  <a:pt x="0" y="39279"/>
                  <a:pt x="0" y="87731"/>
                </a:cubicBezTo>
                <a:cubicBezTo>
                  <a:pt x="0" y="136184"/>
                  <a:pt x="39279" y="175462"/>
                  <a:pt x="87731" y="175462"/>
                </a:cubicBezTo>
                <a:cubicBezTo>
                  <a:pt x="136184" y="175462"/>
                  <a:pt x="175462" y="136184"/>
                  <a:pt x="175462" y="87731"/>
                </a:cubicBezTo>
                <a:cubicBezTo>
                  <a:pt x="175462" y="87729"/>
                  <a:pt x="175462" y="87726"/>
                  <a:pt x="175462" y="87724"/>
                </a:cubicBezTo>
                <a:cubicBezTo>
                  <a:pt x="175479" y="39292"/>
                  <a:pt x="136230" y="17"/>
                  <a:pt x="87798" y="0"/>
                </a:cubicBezTo>
                <a:cubicBezTo>
                  <a:pt x="87776" y="0"/>
                  <a:pt x="87754" y="0"/>
                  <a:pt x="87731" y="0"/>
                </a:cubicBezTo>
                <a:close/>
                <a:moveTo>
                  <a:pt x="108983" y="91921"/>
                </a:moveTo>
                <a:cubicBezTo>
                  <a:pt x="96201" y="104680"/>
                  <a:pt x="83342" y="117552"/>
                  <a:pt x="70406" y="130538"/>
                </a:cubicBezTo>
                <a:cubicBezTo>
                  <a:pt x="59414" y="119493"/>
                  <a:pt x="48395" y="108474"/>
                  <a:pt x="37350" y="97482"/>
                </a:cubicBezTo>
                <a:lnTo>
                  <a:pt x="48394" y="86438"/>
                </a:lnTo>
                <a:lnTo>
                  <a:pt x="70406" y="108449"/>
                </a:lnTo>
                <a:cubicBezTo>
                  <a:pt x="81092" y="97609"/>
                  <a:pt x="91718" y="86846"/>
                  <a:pt x="102284" y="76158"/>
                </a:cubicBezTo>
                <a:cubicBezTo>
                  <a:pt x="112843" y="65472"/>
                  <a:pt x="118685" y="59736"/>
                  <a:pt x="129637" y="49152"/>
                </a:cubicBezTo>
                <a:cubicBezTo>
                  <a:pt x="129944" y="48845"/>
                  <a:pt x="130274" y="48540"/>
                  <a:pt x="130632" y="48228"/>
                </a:cubicBezTo>
                <a:cubicBezTo>
                  <a:pt x="130979" y="47934"/>
                  <a:pt x="131289" y="47599"/>
                  <a:pt x="131556" y="47230"/>
                </a:cubicBezTo>
                <a:lnTo>
                  <a:pt x="142755" y="58274"/>
                </a:lnTo>
                <a:cubicBezTo>
                  <a:pt x="129747" y="71210"/>
                  <a:pt x="121764" y="79156"/>
                  <a:pt x="108981" y="91914"/>
                </a:cubicBezTo>
                <a:close/>
              </a:path>
            </a:pathLst>
          </a:custGeom>
          <a:solidFill>
            <a:srgbClr val="00B050"/>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65" name="Google Shape;6944;p218">
            <a:extLst>
              <a:ext uri="{FF2B5EF4-FFF2-40B4-BE49-F238E27FC236}">
                <a16:creationId xmlns:a16="http://schemas.microsoft.com/office/drawing/2014/main" id="{A62B3905-3B1B-8BFC-1A1A-AA5587FB598D}"/>
              </a:ext>
            </a:extLst>
          </p:cNvPr>
          <p:cNvCxnSpPr>
            <a:cxnSpLocks/>
          </p:cNvCxnSpPr>
          <p:nvPr/>
        </p:nvCxnSpPr>
        <p:spPr>
          <a:xfrm>
            <a:off x="7874122" y="2429005"/>
            <a:ext cx="0" cy="494264"/>
          </a:xfrm>
          <a:prstGeom prst="straightConnector1">
            <a:avLst/>
          </a:prstGeom>
          <a:noFill/>
          <a:ln w="19050" cap="flat" cmpd="sng">
            <a:solidFill>
              <a:srgbClr val="131313"/>
            </a:solidFill>
            <a:prstDash val="solid"/>
            <a:round/>
            <a:headEnd type="none" w="med" len="med"/>
            <a:tailEnd type="triangle" w="med" len="med"/>
          </a:ln>
        </p:spPr>
      </p:cxnSp>
      <p:sp>
        <p:nvSpPr>
          <p:cNvPr id="66" name="Google Shape;7180;p222" descr="Badge Tick1 with solid fill">
            <a:extLst>
              <a:ext uri="{FF2B5EF4-FFF2-40B4-BE49-F238E27FC236}">
                <a16:creationId xmlns:a16="http://schemas.microsoft.com/office/drawing/2014/main" id="{13E20884-6320-9C37-B2F3-F7F298958685}"/>
              </a:ext>
            </a:extLst>
          </p:cNvPr>
          <p:cNvSpPr/>
          <p:nvPr/>
        </p:nvSpPr>
        <p:spPr>
          <a:xfrm>
            <a:off x="7361734" y="2662665"/>
            <a:ext cx="104911" cy="107827"/>
          </a:xfrm>
          <a:custGeom>
            <a:avLst/>
            <a:gdLst/>
            <a:ahLst/>
            <a:cxnLst/>
            <a:rect l="l" t="t" r="r" b="b"/>
            <a:pathLst>
              <a:path w="175462" h="175462" extrusionOk="0">
                <a:moveTo>
                  <a:pt x="87731" y="0"/>
                </a:moveTo>
                <a:cubicBezTo>
                  <a:pt x="39279" y="0"/>
                  <a:pt x="0" y="39279"/>
                  <a:pt x="0" y="87731"/>
                </a:cubicBezTo>
                <a:cubicBezTo>
                  <a:pt x="0" y="136184"/>
                  <a:pt x="39279" y="175462"/>
                  <a:pt x="87731" y="175462"/>
                </a:cubicBezTo>
                <a:cubicBezTo>
                  <a:pt x="136184" y="175462"/>
                  <a:pt x="175462" y="136184"/>
                  <a:pt x="175462" y="87731"/>
                </a:cubicBezTo>
                <a:cubicBezTo>
                  <a:pt x="175462" y="87729"/>
                  <a:pt x="175462" y="87726"/>
                  <a:pt x="175462" y="87724"/>
                </a:cubicBezTo>
                <a:cubicBezTo>
                  <a:pt x="175479" y="39292"/>
                  <a:pt x="136230" y="17"/>
                  <a:pt x="87798" y="0"/>
                </a:cubicBezTo>
                <a:cubicBezTo>
                  <a:pt x="87776" y="0"/>
                  <a:pt x="87754" y="0"/>
                  <a:pt x="87731" y="0"/>
                </a:cubicBezTo>
                <a:close/>
                <a:moveTo>
                  <a:pt x="108983" y="91921"/>
                </a:moveTo>
                <a:cubicBezTo>
                  <a:pt x="96201" y="104680"/>
                  <a:pt x="83342" y="117552"/>
                  <a:pt x="70406" y="130538"/>
                </a:cubicBezTo>
                <a:cubicBezTo>
                  <a:pt x="59414" y="119493"/>
                  <a:pt x="48395" y="108474"/>
                  <a:pt x="37350" y="97482"/>
                </a:cubicBezTo>
                <a:lnTo>
                  <a:pt x="48394" y="86438"/>
                </a:lnTo>
                <a:lnTo>
                  <a:pt x="70406" y="108449"/>
                </a:lnTo>
                <a:cubicBezTo>
                  <a:pt x="81092" y="97609"/>
                  <a:pt x="91718" y="86846"/>
                  <a:pt x="102284" y="76158"/>
                </a:cubicBezTo>
                <a:cubicBezTo>
                  <a:pt x="112843" y="65472"/>
                  <a:pt x="118685" y="59736"/>
                  <a:pt x="129637" y="49152"/>
                </a:cubicBezTo>
                <a:cubicBezTo>
                  <a:pt x="129944" y="48845"/>
                  <a:pt x="130274" y="48540"/>
                  <a:pt x="130632" y="48228"/>
                </a:cubicBezTo>
                <a:cubicBezTo>
                  <a:pt x="130979" y="47934"/>
                  <a:pt x="131289" y="47599"/>
                  <a:pt x="131556" y="47230"/>
                </a:cubicBezTo>
                <a:lnTo>
                  <a:pt x="142755" y="58274"/>
                </a:lnTo>
                <a:cubicBezTo>
                  <a:pt x="129747" y="71210"/>
                  <a:pt x="121764" y="79156"/>
                  <a:pt x="108981" y="91914"/>
                </a:cubicBezTo>
                <a:close/>
              </a:path>
            </a:pathLst>
          </a:custGeom>
          <a:solidFill>
            <a:srgbClr val="00B050"/>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67" name="Google Shape;6617;p202">
            <a:extLst>
              <a:ext uri="{FF2B5EF4-FFF2-40B4-BE49-F238E27FC236}">
                <a16:creationId xmlns:a16="http://schemas.microsoft.com/office/drawing/2014/main" id="{B5E1E367-0780-41CD-DC75-1D369859B7F5}"/>
              </a:ext>
            </a:extLst>
          </p:cNvPr>
          <p:cNvSpPr txBox="1"/>
          <p:nvPr/>
        </p:nvSpPr>
        <p:spPr>
          <a:xfrm>
            <a:off x="7275906" y="2797011"/>
            <a:ext cx="684743"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172.16.0.20</a:t>
            </a:r>
            <a:b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br>
            <a:endPar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8" name="Google Shape;6617;p202">
            <a:extLst>
              <a:ext uri="{FF2B5EF4-FFF2-40B4-BE49-F238E27FC236}">
                <a16:creationId xmlns:a16="http://schemas.microsoft.com/office/drawing/2014/main" id="{826C32D7-A814-D389-DEDA-15D9091FA9A7}"/>
              </a:ext>
            </a:extLst>
          </p:cNvPr>
          <p:cNvSpPr txBox="1"/>
          <p:nvPr/>
        </p:nvSpPr>
        <p:spPr>
          <a:xfrm>
            <a:off x="7858531" y="2797466"/>
            <a:ext cx="684743"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172.16.0.30</a:t>
            </a:r>
            <a:b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br>
            <a:endPar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nvGrpSpPr>
          <p:cNvPr id="6" name="Group 5">
            <a:extLst>
              <a:ext uri="{FF2B5EF4-FFF2-40B4-BE49-F238E27FC236}">
                <a16:creationId xmlns:a16="http://schemas.microsoft.com/office/drawing/2014/main" id="{BC07E9B1-9FAB-DCD7-C1DD-CCAA72C4C8F0}"/>
              </a:ext>
            </a:extLst>
          </p:cNvPr>
          <p:cNvGrpSpPr/>
          <p:nvPr/>
        </p:nvGrpSpPr>
        <p:grpSpPr>
          <a:xfrm>
            <a:off x="5268893" y="3746697"/>
            <a:ext cx="2560898" cy="564863"/>
            <a:chOff x="5205582" y="3738610"/>
            <a:chExt cx="2560898" cy="564863"/>
          </a:xfrm>
        </p:grpSpPr>
        <p:grpSp>
          <p:nvGrpSpPr>
            <p:cNvPr id="5" name="Group 4">
              <a:extLst>
                <a:ext uri="{FF2B5EF4-FFF2-40B4-BE49-F238E27FC236}">
                  <a16:creationId xmlns:a16="http://schemas.microsoft.com/office/drawing/2014/main" id="{8D58C387-AF71-C4F3-17F4-1D84403FDA53}"/>
                </a:ext>
              </a:extLst>
            </p:cNvPr>
            <p:cNvGrpSpPr/>
            <p:nvPr/>
          </p:nvGrpSpPr>
          <p:grpSpPr>
            <a:xfrm>
              <a:off x="5327071" y="3738610"/>
              <a:ext cx="581417" cy="442492"/>
              <a:chOff x="5327071" y="3738610"/>
              <a:chExt cx="581417" cy="442492"/>
            </a:xfrm>
          </p:grpSpPr>
          <p:pic>
            <p:nvPicPr>
              <p:cNvPr id="69" name="Google Shape;5382;p177">
                <a:extLst>
                  <a:ext uri="{FF2B5EF4-FFF2-40B4-BE49-F238E27FC236}">
                    <a16:creationId xmlns:a16="http://schemas.microsoft.com/office/drawing/2014/main" id="{C6FEC217-F86E-AF4B-6882-BFE37C868F98}"/>
                  </a:ext>
                </a:extLst>
              </p:cNvPr>
              <p:cNvPicPr preferRelativeResize="0"/>
              <p:nvPr/>
            </p:nvPicPr>
            <p:blipFill rotWithShape="1">
              <a:blip r:embed="rId4">
                <a:alphaModFix/>
              </a:blip>
              <a:srcRect/>
              <a:stretch/>
            </p:blipFill>
            <p:spPr>
              <a:xfrm>
                <a:off x="5327071" y="3738610"/>
                <a:ext cx="286011" cy="290092"/>
              </a:xfrm>
              <a:prstGeom prst="rect">
                <a:avLst/>
              </a:prstGeom>
              <a:noFill/>
              <a:ln>
                <a:noFill/>
              </a:ln>
            </p:spPr>
          </p:pic>
          <p:pic>
            <p:nvPicPr>
              <p:cNvPr id="70" name="Google Shape;5382;p177">
                <a:extLst>
                  <a:ext uri="{FF2B5EF4-FFF2-40B4-BE49-F238E27FC236}">
                    <a16:creationId xmlns:a16="http://schemas.microsoft.com/office/drawing/2014/main" id="{8B15E271-E104-C534-C2DB-FA8C971FB3AC}"/>
                  </a:ext>
                </a:extLst>
              </p:cNvPr>
              <p:cNvPicPr preferRelativeResize="0"/>
              <p:nvPr/>
            </p:nvPicPr>
            <p:blipFill rotWithShape="1">
              <a:blip r:embed="rId4">
                <a:alphaModFix/>
              </a:blip>
              <a:srcRect/>
              <a:stretch/>
            </p:blipFill>
            <p:spPr>
              <a:xfrm>
                <a:off x="5470077" y="3891010"/>
                <a:ext cx="286011" cy="290092"/>
              </a:xfrm>
              <a:prstGeom prst="rect">
                <a:avLst/>
              </a:prstGeom>
              <a:noFill/>
              <a:ln>
                <a:noFill/>
              </a:ln>
            </p:spPr>
          </p:pic>
          <p:pic>
            <p:nvPicPr>
              <p:cNvPr id="71" name="Google Shape;5382;p177">
                <a:extLst>
                  <a:ext uri="{FF2B5EF4-FFF2-40B4-BE49-F238E27FC236}">
                    <a16:creationId xmlns:a16="http://schemas.microsoft.com/office/drawing/2014/main" id="{30390703-43FF-E2F7-E669-C49EDB45B088}"/>
                  </a:ext>
                </a:extLst>
              </p:cNvPr>
              <p:cNvPicPr preferRelativeResize="0"/>
              <p:nvPr/>
            </p:nvPicPr>
            <p:blipFill rotWithShape="1">
              <a:blip r:embed="rId4">
                <a:alphaModFix/>
              </a:blip>
              <a:srcRect/>
              <a:stretch/>
            </p:blipFill>
            <p:spPr>
              <a:xfrm>
                <a:off x="5622477" y="3738610"/>
                <a:ext cx="286011" cy="290092"/>
              </a:xfrm>
              <a:prstGeom prst="rect">
                <a:avLst/>
              </a:prstGeom>
              <a:noFill/>
              <a:ln>
                <a:noFill/>
              </a:ln>
            </p:spPr>
          </p:pic>
        </p:grpSp>
        <p:sp>
          <p:nvSpPr>
            <p:cNvPr id="72" name="Google Shape;6617;p202">
              <a:extLst>
                <a:ext uri="{FF2B5EF4-FFF2-40B4-BE49-F238E27FC236}">
                  <a16:creationId xmlns:a16="http://schemas.microsoft.com/office/drawing/2014/main" id="{E6CF43A6-26EC-3050-A784-B44F6566198B}"/>
                </a:ext>
              </a:extLst>
            </p:cNvPr>
            <p:cNvSpPr txBox="1"/>
            <p:nvPr/>
          </p:nvSpPr>
          <p:spPr>
            <a:xfrm>
              <a:off x="5205582" y="4156613"/>
              <a:ext cx="2560898" cy="146860"/>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Developers within VPC using overlay IPs to access NKP cluster</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grpSp>
        <p:nvGrpSpPr>
          <p:cNvPr id="73" name="Group 72">
            <a:extLst>
              <a:ext uri="{FF2B5EF4-FFF2-40B4-BE49-F238E27FC236}">
                <a16:creationId xmlns:a16="http://schemas.microsoft.com/office/drawing/2014/main" id="{DC797CEF-EB71-87A1-EAAF-02198F2F3B2B}"/>
              </a:ext>
            </a:extLst>
          </p:cNvPr>
          <p:cNvGrpSpPr/>
          <p:nvPr/>
        </p:nvGrpSpPr>
        <p:grpSpPr>
          <a:xfrm>
            <a:off x="7356159" y="1544509"/>
            <a:ext cx="1432202" cy="657196"/>
            <a:chOff x="4647651" y="1135141"/>
            <a:chExt cx="1432202" cy="657196"/>
          </a:xfrm>
        </p:grpSpPr>
        <p:pic>
          <p:nvPicPr>
            <p:cNvPr id="74" name="Google Shape;5382;p177">
              <a:extLst>
                <a:ext uri="{FF2B5EF4-FFF2-40B4-BE49-F238E27FC236}">
                  <a16:creationId xmlns:a16="http://schemas.microsoft.com/office/drawing/2014/main" id="{9CF2D017-02C5-0016-D07F-D3257F971F39}"/>
                </a:ext>
              </a:extLst>
            </p:cNvPr>
            <p:cNvPicPr preferRelativeResize="0"/>
            <p:nvPr/>
          </p:nvPicPr>
          <p:blipFill rotWithShape="1">
            <a:blip r:embed="rId4">
              <a:alphaModFix/>
            </a:blip>
            <a:srcRect/>
            <a:stretch/>
          </p:blipFill>
          <p:spPr>
            <a:xfrm>
              <a:off x="4769139" y="1135141"/>
              <a:ext cx="286011" cy="290092"/>
            </a:xfrm>
            <a:prstGeom prst="rect">
              <a:avLst/>
            </a:prstGeom>
            <a:noFill/>
            <a:ln>
              <a:noFill/>
            </a:ln>
          </p:spPr>
        </p:pic>
        <p:pic>
          <p:nvPicPr>
            <p:cNvPr id="75" name="Google Shape;5382;p177">
              <a:extLst>
                <a:ext uri="{FF2B5EF4-FFF2-40B4-BE49-F238E27FC236}">
                  <a16:creationId xmlns:a16="http://schemas.microsoft.com/office/drawing/2014/main" id="{E63B6BE4-2767-1893-808F-3410A51C3A76}"/>
                </a:ext>
              </a:extLst>
            </p:cNvPr>
            <p:cNvPicPr preferRelativeResize="0"/>
            <p:nvPr/>
          </p:nvPicPr>
          <p:blipFill rotWithShape="1">
            <a:blip r:embed="rId4">
              <a:alphaModFix/>
            </a:blip>
            <a:srcRect/>
            <a:stretch/>
          </p:blipFill>
          <p:spPr>
            <a:xfrm>
              <a:off x="4912145" y="1287541"/>
              <a:ext cx="286011" cy="290092"/>
            </a:xfrm>
            <a:prstGeom prst="rect">
              <a:avLst/>
            </a:prstGeom>
            <a:noFill/>
            <a:ln>
              <a:noFill/>
            </a:ln>
          </p:spPr>
        </p:pic>
        <p:pic>
          <p:nvPicPr>
            <p:cNvPr id="76" name="Google Shape;5382;p177">
              <a:extLst>
                <a:ext uri="{FF2B5EF4-FFF2-40B4-BE49-F238E27FC236}">
                  <a16:creationId xmlns:a16="http://schemas.microsoft.com/office/drawing/2014/main" id="{116F5D11-69CC-BF0E-378D-3A072C8806A6}"/>
                </a:ext>
              </a:extLst>
            </p:cNvPr>
            <p:cNvPicPr preferRelativeResize="0"/>
            <p:nvPr/>
          </p:nvPicPr>
          <p:blipFill rotWithShape="1">
            <a:blip r:embed="rId4">
              <a:alphaModFix/>
            </a:blip>
            <a:srcRect/>
            <a:stretch/>
          </p:blipFill>
          <p:spPr>
            <a:xfrm>
              <a:off x="5064545" y="1135141"/>
              <a:ext cx="286011" cy="290092"/>
            </a:xfrm>
            <a:prstGeom prst="rect">
              <a:avLst/>
            </a:prstGeom>
            <a:noFill/>
            <a:ln>
              <a:noFill/>
            </a:ln>
          </p:spPr>
        </p:pic>
        <p:sp>
          <p:nvSpPr>
            <p:cNvPr id="77" name="Google Shape;6617;p202">
              <a:extLst>
                <a:ext uri="{FF2B5EF4-FFF2-40B4-BE49-F238E27FC236}">
                  <a16:creationId xmlns:a16="http://schemas.microsoft.com/office/drawing/2014/main" id="{A157BF26-9A54-DC3C-75A9-FB0294704EDD}"/>
                </a:ext>
              </a:extLst>
            </p:cNvPr>
            <p:cNvSpPr txBox="1"/>
            <p:nvPr/>
          </p:nvSpPr>
          <p:spPr>
            <a:xfrm>
              <a:off x="4647651" y="1553144"/>
              <a:ext cx="1432202" cy="239193"/>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1" u="none" strike="noStrike" kern="0" cap="none" spc="0" normalizeH="0" baseline="0" noProof="0">
                  <a:ln>
                    <a:noFill/>
                  </a:ln>
                  <a:solidFill>
                    <a:srgbClr val="000000"/>
                  </a:solidFill>
                  <a:effectLst/>
                  <a:uLnTx/>
                  <a:uFillTx/>
                  <a:latin typeface="Montserrat"/>
                  <a:ea typeface="Montserrat"/>
                  <a:cs typeface="Montserrat"/>
                  <a:sym typeface="Montserrat"/>
                </a:rPr>
                <a:t>Developers outside VPC using external IPs to access NKP cluster</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sp>
        <p:nvSpPr>
          <p:cNvPr id="7" name="Text Placeholder 1">
            <a:extLst>
              <a:ext uri="{FF2B5EF4-FFF2-40B4-BE49-F238E27FC236}">
                <a16:creationId xmlns:a16="http://schemas.microsoft.com/office/drawing/2014/main" id="{237B9259-75E9-1426-E0CE-7F2D12B37DFB}"/>
              </a:ext>
            </a:extLst>
          </p:cNvPr>
          <p:cNvSpPr>
            <a:spLocks noGrp="1"/>
          </p:cNvSpPr>
          <p:nvPr>
            <p:ph type="body" idx="1"/>
          </p:nvPr>
        </p:nvSpPr>
        <p:spPr>
          <a:xfrm>
            <a:off x="301978" y="1235787"/>
            <a:ext cx="4887480" cy="3398100"/>
          </a:xfrm>
        </p:spPr>
        <p:txBody>
          <a:bodyPr/>
          <a:lstStyle/>
          <a:p>
            <a:r>
              <a:rPr lang="en-US" sz="1600"/>
              <a:t>Additional flags during deployment</a:t>
            </a:r>
            <a:endParaRPr lang="en-US" sz="1600" noProof="0"/>
          </a:p>
          <a:p>
            <a:pPr lvl="1"/>
            <a:r>
              <a:rPr lang="en-US" sz="1100" b="1" i="1"/>
              <a:t>--extra-sans </a:t>
            </a:r>
            <a:r>
              <a:rPr lang="en-US" sz="1200"/>
              <a:t>&lt;Floating IP Tied to the Control Plane VIP provided to the --control-plane-endpoint-</a:t>
            </a:r>
            <a:r>
              <a:rPr lang="en-US" sz="1200" err="1"/>
              <a:t>ip</a:t>
            </a:r>
            <a:r>
              <a:rPr lang="en-US" sz="1200"/>
              <a:t> flag&gt;</a:t>
            </a:r>
            <a:endParaRPr lang="en-US" sz="1100" i="1"/>
          </a:p>
          <a:p>
            <a:pPr lvl="1"/>
            <a:r>
              <a:rPr lang="en-US" sz="1100" b="1" i="1"/>
              <a:t>--cluster-hostname </a:t>
            </a:r>
            <a:r>
              <a:rPr lang="en-US" sz="1200"/>
              <a:t>&lt; Floating IP linked to the first MetalLB IP in the</a:t>
            </a:r>
            <a:r>
              <a:rPr lang="en-US" sz="1100" i="1"/>
              <a:t> --Kubernetes-service-load-balancer-</a:t>
            </a:r>
            <a:r>
              <a:rPr lang="en-US" sz="1100" i="1" err="1"/>
              <a:t>ip</a:t>
            </a:r>
            <a:r>
              <a:rPr lang="en-US" sz="1100" i="1"/>
              <a:t>-range </a:t>
            </a:r>
            <a:r>
              <a:rPr lang="en-US" sz="1200"/>
              <a:t>or its associated DNS record &gt;  </a:t>
            </a:r>
          </a:p>
          <a:p>
            <a:endParaRPr lang="en-US" sz="1600" noProof="0"/>
          </a:p>
          <a:p>
            <a:r>
              <a:rPr lang="en-US" sz="1600"/>
              <a:t>Floating Ips</a:t>
            </a:r>
          </a:p>
          <a:p>
            <a:pPr lvl="1"/>
            <a:r>
              <a:rPr lang="en-US" sz="1100" noProof="0"/>
              <a:t>Expose additional services of type </a:t>
            </a:r>
            <a:r>
              <a:rPr lang="en-US" sz="1100" noProof="0" err="1"/>
              <a:t>LoadBalancer</a:t>
            </a:r>
            <a:r>
              <a:rPr lang="en-US" sz="1100"/>
              <a:t> requires more floating IPs</a:t>
            </a:r>
            <a:endParaRPr lang="en-US" sz="1100" noProof="0"/>
          </a:p>
          <a:p>
            <a:pPr marL="139700" indent="0">
              <a:buNone/>
            </a:pPr>
            <a:endParaRPr lang="en-US" sz="1600" noProof="0"/>
          </a:p>
          <a:p>
            <a:endParaRPr lang="en-US" sz="1600" noProof="0"/>
          </a:p>
        </p:txBody>
      </p:sp>
    </p:spTree>
    <p:extLst>
      <p:ext uri="{BB962C8B-B14F-4D97-AF65-F5344CB8AC3E}">
        <p14:creationId xmlns:p14="http://schemas.microsoft.com/office/powerpoint/2010/main" val="265005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17">
          <a:extLst>
            <a:ext uri="{FF2B5EF4-FFF2-40B4-BE49-F238E27FC236}">
              <a16:creationId xmlns:a16="http://schemas.microsoft.com/office/drawing/2014/main" id="{71E47FA6-B690-49B3-C24E-40F917CD877E}"/>
            </a:ext>
          </a:extLst>
        </p:cNvPr>
        <p:cNvGrpSpPr/>
        <p:nvPr/>
      </p:nvGrpSpPr>
      <p:grpSpPr>
        <a:xfrm>
          <a:off x="0" y="0"/>
          <a:ext cx="0" cy="0"/>
          <a:chOff x="0" y="0"/>
          <a:chExt cx="0" cy="0"/>
        </a:xfrm>
      </p:grpSpPr>
      <p:sp>
        <p:nvSpPr>
          <p:cNvPr id="6935" name="Google Shape;6935;p218">
            <a:extLst>
              <a:ext uri="{FF2B5EF4-FFF2-40B4-BE49-F238E27FC236}">
                <a16:creationId xmlns:a16="http://schemas.microsoft.com/office/drawing/2014/main" id="{C3901AD0-C230-E0F9-7334-C4B88D9F89C9}"/>
              </a:ext>
            </a:extLst>
          </p:cNvPr>
          <p:cNvSpPr/>
          <p:nvPr/>
        </p:nvSpPr>
        <p:spPr>
          <a:xfrm>
            <a:off x="515714" y="2496015"/>
            <a:ext cx="8112572" cy="217371"/>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(NAT) Service Provider external network: 10.10.10.0/24</a:t>
            </a:r>
          </a:p>
        </p:txBody>
      </p:sp>
      <p:sp>
        <p:nvSpPr>
          <p:cNvPr id="6948" name="Google Shape;6948;p218">
            <a:extLst>
              <a:ext uri="{FF2B5EF4-FFF2-40B4-BE49-F238E27FC236}">
                <a16:creationId xmlns:a16="http://schemas.microsoft.com/office/drawing/2014/main" id="{0B1DE887-D5D1-6BC4-7FAE-40B93E4E0F55}"/>
              </a:ext>
            </a:extLst>
          </p:cNvPr>
          <p:cNvSpPr txBox="1">
            <a:spLocks noGrp="1"/>
          </p:cNvSpPr>
          <p:nvPr>
            <p:ph type="title"/>
          </p:nvPr>
        </p:nvSpPr>
        <p:spPr>
          <a:xfrm>
            <a:off x="403213" y="403231"/>
            <a:ext cx="7966188" cy="468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accent6"/>
              </a:buClr>
              <a:buSzPts val="2100"/>
              <a:buNone/>
            </a:pPr>
            <a:r>
              <a:rPr lang="en-US" noProof="0"/>
              <a:t>Multi-tenancy </a:t>
            </a:r>
            <a:r>
              <a:rPr lang="en-US"/>
              <a:t>Scenario</a:t>
            </a:r>
            <a:endParaRPr lang="en-US" noProof="0"/>
          </a:p>
        </p:txBody>
      </p:sp>
      <p:grpSp>
        <p:nvGrpSpPr>
          <p:cNvPr id="7037" name="Group 7036">
            <a:extLst>
              <a:ext uri="{FF2B5EF4-FFF2-40B4-BE49-F238E27FC236}">
                <a16:creationId xmlns:a16="http://schemas.microsoft.com/office/drawing/2014/main" id="{560537B1-F94A-8417-11E7-8820DAC0CCD8}"/>
              </a:ext>
            </a:extLst>
          </p:cNvPr>
          <p:cNvGrpSpPr/>
          <p:nvPr/>
        </p:nvGrpSpPr>
        <p:grpSpPr>
          <a:xfrm>
            <a:off x="6071857" y="2713943"/>
            <a:ext cx="3224370" cy="1690891"/>
            <a:chOff x="2707169" y="2181809"/>
            <a:chExt cx="3585819" cy="1696508"/>
          </a:xfrm>
        </p:grpSpPr>
        <p:sp>
          <p:nvSpPr>
            <p:cNvPr id="7038" name="Google Shape;6919;p218">
              <a:extLst>
                <a:ext uri="{FF2B5EF4-FFF2-40B4-BE49-F238E27FC236}">
                  <a16:creationId xmlns:a16="http://schemas.microsoft.com/office/drawing/2014/main" id="{EE120A8A-0C45-EEA1-B0C2-405546FC3F36}"/>
                </a:ext>
              </a:extLst>
            </p:cNvPr>
            <p:cNvSpPr/>
            <p:nvPr/>
          </p:nvSpPr>
          <p:spPr>
            <a:xfrm>
              <a:off x="2707169" y="2469471"/>
              <a:ext cx="2896341" cy="1408846"/>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VPC C</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600" b="0" i="1" u="none" strike="noStrike" kern="0" cap="none" spc="0" normalizeH="0" baseline="0" noProof="0">
                  <a:ln>
                    <a:noFill/>
                  </a:ln>
                  <a:solidFill>
                    <a:srgbClr val="131313"/>
                  </a:solidFill>
                  <a:effectLst/>
                  <a:uLnTx/>
                  <a:uFillTx/>
                  <a:latin typeface="Montserrat"/>
                  <a:ea typeface="Montserrat"/>
                  <a:cs typeface="Montserrat"/>
                  <a:sym typeface="Montserrat"/>
                </a:rPr>
                <a:t>(172.16.0.0/24)</a:t>
              </a:r>
            </a:p>
          </p:txBody>
        </p:sp>
        <p:sp>
          <p:nvSpPr>
            <p:cNvPr id="7039" name="Google Shape;6921;p218">
              <a:extLst>
                <a:ext uri="{FF2B5EF4-FFF2-40B4-BE49-F238E27FC236}">
                  <a16:creationId xmlns:a16="http://schemas.microsoft.com/office/drawing/2014/main" id="{23AF0668-8398-8D81-117A-559DE237F456}"/>
                </a:ext>
              </a:extLst>
            </p:cNvPr>
            <p:cNvSpPr/>
            <p:nvPr/>
          </p:nvSpPr>
          <p:spPr>
            <a:xfrm>
              <a:off x="4380445" y="2698734"/>
              <a:ext cx="1105949" cy="1057955"/>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NKP cluster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(Self-managed)</a:t>
              </a:r>
            </a:p>
          </p:txBody>
        </p:sp>
        <p:sp>
          <p:nvSpPr>
            <p:cNvPr id="7040" name="Google Shape;6927;p218">
              <a:extLst>
                <a:ext uri="{FF2B5EF4-FFF2-40B4-BE49-F238E27FC236}">
                  <a16:creationId xmlns:a16="http://schemas.microsoft.com/office/drawing/2014/main" id="{08600581-0491-2542-8A5D-3FF094BFFAE8}"/>
                </a:ext>
              </a:extLst>
            </p:cNvPr>
            <p:cNvSpPr/>
            <p:nvPr/>
          </p:nvSpPr>
          <p:spPr>
            <a:xfrm>
              <a:off x="4584348" y="3036539"/>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131313"/>
                  </a:solidFill>
                  <a:effectLst/>
                  <a:uLnTx/>
                  <a:uFillTx/>
                  <a:latin typeface="Montserrat"/>
                  <a:cs typeface="Arial"/>
                  <a:sym typeface="Montserrat"/>
                </a:rPr>
                <a:t>Control Plane</a:t>
              </a:r>
              <a:endParaRPr kumimoji="0" lang="en-US" sz="1400" b="0" i="0" u="none" strike="noStrike" kern="0" cap="none" spc="0" normalizeH="0" baseline="0" noProof="0">
                <a:ln>
                  <a:noFill/>
                </a:ln>
                <a:solidFill>
                  <a:srgbClr val="131313"/>
                </a:solidFill>
                <a:effectLst/>
                <a:uLnTx/>
                <a:uFillTx/>
                <a:latin typeface="Arial"/>
                <a:cs typeface="Arial"/>
                <a:sym typeface="Arial"/>
              </a:endParaRPr>
            </a:p>
          </p:txBody>
        </p:sp>
        <p:sp>
          <p:nvSpPr>
            <p:cNvPr id="7041" name="Google Shape;6924;p218">
              <a:extLst>
                <a:ext uri="{FF2B5EF4-FFF2-40B4-BE49-F238E27FC236}">
                  <a16:creationId xmlns:a16="http://schemas.microsoft.com/office/drawing/2014/main" id="{94E66C7B-F3F1-30A4-5E45-6C800FB29667}"/>
                </a:ext>
              </a:extLst>
            </p:cNvPr>
            <p:cNvSpPr/>
            <p:nvPr/>
          </p:nvSpPr>
          <p:spPr>
            <a:xfrm>
              <a:off x="4584348" y="341370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Worker Nodes</a:t>
              </a:r>
            </a:p>
          </p:txBody>
        </p:sp>
        <p:sp>
          <p:nvSpPr>
            <p:cNvPr id="7042" name="Google Shape;6617;p202">
              <a:extLst>
                <a:ext uri="{FF2B5EF4-FFF2-40B4-BE49-F238E27FC236}">
                  <a16:creationId xmlns:a16="http://schemas.microsoft.com/office/drawing/2014/main" id="{A0AA1CB4-BD66-F135-B940-C0B03912BFC4}"/>
                </a:ext>
              </a:extLst>
            </p:cNvPr>
            <p:cNvSpPr txBox="1"/>
            <p:nvPr/>
          </p:nvSpPr>
          <p:spPr>
            <a:xfrm>
              <a:off x="3320366" y="2232242"/>
              <a:ext cx="1020947" cy="209108"/>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Bastion VM Floating IP</a:t>
              </a: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10.10.10.210</a:t>
              </a:r>
            </a:p>
          </p:txBody>
        </p:sp>
        <p:sp>
          <p:nvSpPr>
            <p:cNvPr id="7043" name="Google Shape;6617;p202">
              <a:extLst>
                <a:ext uri="{FF2B5EF4-FFF2-40B4-BE49-F238E27FC236}">
                  <a16:creationId xmlns:a16="http://schemas.microsoft.com/office/drawing/2014/main" id="{2724B612-F2E3-C9DF-A041-FBA39B8825C2}"/>
                </a:ext>
              </a:extLst>
            </p:cNvPr>
            <p:cNvSpPr txBox="1"/>
            <p:nvPr/>
          </p:nvSpPr>
          <p:spPr>
            <a:xfrm>
              <a:off x="3830886" y="2962516"/>
              <a:ext cx="753462" cy="220581"/>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err="1">
                  <a:ln>
                    <a:noFill/>
                  </a:ln>
                  <a:solidFill>
                    <a:srgbClr val="000000"/>
                  </a:solidFill>
                  <a:effectLst/>
                  <a:uLnTx/>
                  <a:uFillTx/>
                  <a:latin typeface="Montserrat"/>
                  <a:ea typeface="Montserrat"/>
                  <a:cs typeface="Montserrat"/>
                  <a:sym typeface="Montserrat"/>
                </a:rPr>
                <a:t>kubectl</a:t>
              </a:r>
              <a:endPar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172.16.0.20</a:t>
              </a:r>
            </a:p>
          </p:txBody>
        </p:sp>
        <p:sp>
          <p:nvSpPr>
            <p:cNvPr id="7044" name="Google Shape;6617;p202">
              <a:extLst>
                <a:ext uri="{FF2B5EF4-FFF2-40B4-BE49-F238E27FC236}">
                  <a16:creationId xmlns:a16="http://schemas.microsoft.com/office/drawing/2014/main" id="{1A04BC26-4FB6-16C8-4808-71EE1F25CA74}"/>
                </a:ext>
              </a:extLst>
            </p:cNvPr>
            <p:cNvSpPr txBox="1"/>
            <p:nvPr/>
          </p:nvSpPr>
          <p:spPr>
            <a:xfrm>
              <a:off x="3830839" y="3345770"/>
              <a:ext cx="753462" cy="139145"/>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NKP UI  172.16.0.30</a:t>
              </a:r>
            </a:p>
          </p:txBody>
        </p:sp>
        <p:cxnSp>
          <p:nvCxnSpPr>
            <p:cNvPr id="7045" name="Google Shape;6944;p218">
              <a:extLst>
                <a:ext uri="{FF2B5EF4-FFF2-40B4-BE49-F238E27FC236}">
                  <a16:creationId xmlns:a16="http://schemas.microsoft.com/office/drawing/2014/main" id="{71400031-73FF-2AC7-B357-C28E494A8DDC}"/>
                </a:ext>
              </a:extLst>
            </p:cNvPr>
            <p:cNvCxnSpPr>
              <a:cxnSpLocks/>
            </p:cNvCxnSpPr>
            <p:nvPr/>
          </p:nvCxnSpPr>
          <p:spPr>
            <a:xfrm>
              <a:off x="4939045" y="2192902"/>
              <a:ext cx="0" cy="494264"/>
            </a:xfrm>
            <a:prstGeom prst="straightConnector1">
              <a:avLst/>
            </a:prstGeom>
            <a:noFill/>
            <a:ln w="19050" cap="flat" cmpd="sng">
              <a:solidFill>
                <a:srgbClr val="131313"/>
              </a:solidFill>
              <a:prstDash val="solid"/>
              <a:round/>
              <a:headEnd type="none" w="sm" len="sm"/>
              <a:tailEnd type="none" w="sm" len="sm"/>
            </a:ln>
          </p:spPr>
        </p:cxnSp>
        <p:sp>
          <p:nvSpPr>
            <p:cNvPr id="7046" name="Google Shape;7183;p222" descr="Badge Cross with solid fill">
              <a:extLst>
                <a:ext uri="{FF2B5EF4-FFF2-40B4-BE49-F238E27FC236}">
                  <a16:creationId xmlns:a16="http://schemas.microsoft.com/office/drawing/2014/main" id="{A759B80D-5219-F0E6-81E6-9E9222388872}"/>
                </a:ext>
              </a:extLst>
            </p:cNvPr>
            <p:cNvSpPr/>
            <p:nvPr/>
          </p:nvSpPr>
          <p:spPr>
            <a:xfrm>
              <a:off x="4972500" y="2404455"/>
              <a:ext cx="131600" cy="131600"/>
            </a:xfrm>
            <a:custGeom>
              <a:avLst/>
              <a:gdLst/>
              <a:ahLst/>
              <a:cxnLst/>
              <a:rect l="l" t="t" r="r" b="b"/>
              <a:pathLst>
                <a:path w="175466" h="175466" extrusionOk="0">
                  <a:moveTo>
                    <a:pt x="87736" y="0"/>
                  </a:moveTo>
                  <a:cubicBezTo>
                    <a:pt x="39282" y="-1"/>
                    <a:pt x="1" y="39277"/>
                    <a:pt x="0" y="87731"/>
                  </a:cubicBezTo>
                  <a:cubicBezTo>
                    <a:pt x="-1" y="136185"/>
                    <a:pt x="39277" y="175465"/>
                    <a:pt x="87731" y="175467"/>
                  </a:cubicBezTo>
                  <a:cubicBezTo>
                    <a:pt x="136185" y="175468"/>
                    <a:pt x="175465" y="136190"/>
                    <a:pt x="175467" y="87736"/>
                  </a:cubicBezTo>
                  <a:cubicBezTo>
                    <a:pt x="175467" y="87733"/>
                    <a:pt x="175467" y="87729"/>
                    <a:pt x="175467" y="87726"/>
                  </a:cubicBezTo>
                  <a:cubicBezTo>
                    <a:pt x="175485" y="39294"/>
                    <a:pt x="136237" y="18"/>
                    <a:pt x="87805" y="0"/>
                  </a:cubicBezTo>
                  <a:cubicBezTo>
                    <a:pt x="87782" y="0"/>
                    <a:pt x="87759" y="0"/>
                    <a:pt x="87736" y="0"/>
                  </a:cubicBezTo>
                  <a:close/>
                  <a:moveTo>
                    <a:pt x="126936" y="115890"/>
                  </a:moveTo>
                  <a:lnTo>
                    <a:pt x="115892" y="126934"/>
                  </a:lnTo>
                  <a:lnTo>
                    <a:pt x="87736" y="98773"/>
                  </a:lnTo>
                  <a:lnTo>
                    <a:pt x="59588" y="126929"/>
                  </a:lnTo>
                  <a:lnTo>
                    <a:pt x="48544" y="115885"/>
                  </a:lnTo>
                  <a:lnTo>
                    <a:pt x="76682" y="87726"/>
                  </a:lnTo>
                  <a:lnTo>
                    <a:pt x="48533" y="59570"/>
                  </a:lnTo>
                  <a:lnTo>
                    <a:pt x="59588" y="48526"/>
                  </a:lnTo>
                  <a:lnTo>
                    <a:pt x="87736" y="76692"/>
                  </a:lnTo>
                  <a:lnTo>
                    <a:pt x="115892" y="48526"/>
                  </a:lnTo>
                  <a:lnTo>
                    <a:pt x="126936" y="59570"/>
                  </a:lnTo>
                  <a:lnTo>
                    <a:pt x="98780" y="87726"/>
                  </a:lnTo>
                  <a:close/>
                </a:path>
              </a:pathLst>
            </a:custGeom>
            <a:solidFill>
              <a:srgbClr val="C00000"/>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7047" name="Google Shape;6944;p218">
              <a:extLst>
                <a:ext uri="{FF2B5EF4-FFF2-40B4-BE49-F238E27FC236}">
                  <a16:creationId xmlns:a16="http://schemas.microsoft.com/office/drawing/2014/main" id="{091EFE0B-440F-E8DD-CC3B-9C009ECB6ECC}"/>
                </a:ext>
              </a:extLst>
            </p:cNvPr>
            <p:cNvCxnSpPr>
              <a:cxnSpLocks/>
              <a:stCxn id="7049" idx="3"/>
              <a:endCxn id="7040" idx="1"/>
            </p:cNvCxnSpPr>
            <p:nvPr/>
          </p:nvCxnSpPr>
          <p:spPr>
            <a:xfrm>
              <a:off x="3674780" y="3176531"/>
              <a:ext cx="909568" cy="1"/>
            </a:xfrm>
            <a:prstGeom prst="straightConnector1">
              <a:avLst/>
            </a:prstGeom>
            <a:noFill/>
            <a:ln w="19050" cap="flat" cmpd="sng">
              <a:solidFill>
                <a:srgbClr val="131313"/>
              </a:solidFill>
              <a:prstDash val="solid"/>
              <a:round/>
              <a:headEnd type="none" w="sm" len="sm"/>
              <a:tailEnd type="arrow" w="sm" len="sm"/>
            </a:ln>
          </p:spPr>
        </p:cxnSp>
        <p:cxnSp>
          <p:nvCxnSpPr>
            <p:cNvPr id="7048" name="Google Shape;6944;p218">
              <a:extLst>
                <a:ext uri="{FF2B5EF4-FFF2-40B4-BE49-F238E27FC236}">
                  <a16:creationId xmlns:a16="http://schemas.microsoft.com/office/drawing/2014/main" id="{7B48240B-D68B-8493-1742-F9AC1D94C5B7}"/>
                </a:ext>
              </a:extLst>
            </p:cNvPr>
            <p:cNvCxnSpPr>
              <a:cxnSpLocks/>
              <a:stCxn id="7049" idx="2"/>
              <a:endCxn id="7041" idx="1"/>
            </p:cNvCxnSpPr>
            <p:nvPr/>
          </p:nvCxnSpPr>
          <p:spPr>
            <a:xfrm rot="16200000" flipH="1">
              <a:off x="3836439" y="2805792"/>
              <a:ext cx="237178" cy="1258639"/>
            </a:xfrm>
            <a:prstGeom prst="bentConnector2">
              <a:avLst/>
            </a:prstGeom>
            <a:noFill/>
            <a:ln w="19050" cap="flat" cmpd="sng">
              <a:solidFill>
                <a:srgbClr val="131313"/>
              </a:solidFill>
              <a:prstDash val="solid"/>
              <a:round/>
              <a:headEnd type="none" w="sm" len="sm"/>
              <a:tailEnd type="arrow" w="sm" len="sm"/>
            </a:ln>
          </p:spPr>
        </p:cxnSp>
        <p:sp>
          <p:nvSpPr>
            <p:cNvPr id="7049" name="Google Shape;6927;p218">
              <a:extLst>
                <a:ext uri="{FF2B5EF4-FFF2-40B4-BE49-F238E27FC236}">
                  <a16:creationId xmlns:a16="http://schemas.microsoft.com/office/drawing/2014/main" id="{F53A6D25-A789-2C7C-3AAD-3A2FF2122EF0}"/>
                </a:ext>
              </a:extLst>
            </p:cNvPr>
            <p:cNvSpPr/>
            <p:nvPr/>
          </p:nvSpPr>
          <p:spPr>
            <a:xfrm>
              <a:off x="2976637" y="303653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 b="0" i="0" u="none" strike="noStrike" kern="0" cap="none" spc="0" normalizeH="0" baseline="0" noProof="0">
                  <a:ln>
                    <a:noFill/>
                  </a:ln>
                  <a:solidFill>
                    <a:srgbClr val="131313"/>
                  </a:solidFill>
                  <a:effectLst/>
                  <a:uLnTx/>
                  <a:uFillTx/>
                  <a:latin typeface="Montserrat"/>
                  <a:cs typeface="Arial"/>
                  <a:sym typeface="Montserrat"/>
                </a:rPr>
                <a:t>Bastion VM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 b="0" i="0" u="none" strike="noStrike" kern="0" cap="none" spc="0" normalizeH="0" baseline="0" noProof="0">
                  <a:ln>
                    <a:noFill/>
                  </a:ln>
                  <a:solidFill>
                    <a:srgbClr val="131313"/>
                  </a:solidFill>
                  <a:effectLst/>
                  <a:uLnTx/>
                  <a:uFillTx/>
                  <a:latin typeface="Montserrat"/>
                  <a:cs typeface="Arial"/>
                  <a:sym typeface="Montserrat"/>
                </a:rPr>
                <a:t>172.16.0.10</a:t>
              </a:r>
            </a:p>
          </p:txBody>
        </p:sp>
        <p:cxnSp>
          <p:nvCxnSpPr>
            <p:cNvPr id="7050" name="Google Shape;6944;p218">
              <a:extLst>
                <a:ext uri="{FF2B5EF4-FFF2-40B4-BE49-F238E27FC236}">
                  <a16:creationId xmlns:a16="http://schemas.microsoft.com/office/drawing/2014/main" id="{3DB05877-E3A6-F544-EC62-19A8757E680D}"/>
                </a:ext>
              </a:extLst>
            </p:cNvPr>
            <p:cNvCxnSpPr>
              <a:cxnSpLocks/>
              <a:endCxn id="7049" idx="0"/>
            </p:cNvCxnSpPr>
            <p:nvPr/>
          </p:nvCxnSpPr>
          <p:spPr>
            <a:xfrm flipH="1">
              <a:off x="3325709" y="2181809"/>
              <a:ext cx="9199" cy="854729"/>
            </a:xfrm>
            <a:prstGeom prst="straightConnector1">
              <a:avLst/>
            </a:prstGeom>
            <a:noFill/>
            <a:ln w="19050" cap="flat" cmpd="sng">
              <a:solidFill>
                <a:srgbClr val="131313"/>
              </a:solidFill>
              <a:prstDash val="solid"/>
              <a:round/>
              <a:headEnd type="none" w="lg" len="med"/>
              <a:tailEnd type="arrow" w="sm" len="sm"/>
            </a:ln>
          </p:spPr>
        </p:cxnSp>
        <p:sp>
          <p:nvSpPr>
            <p:cNvPr id="7051" name="Google Shape;6617;p202">
              <a:extLst>
                <a:ext uri="{FF2B5EF4-FFF2-40B4-BE49-F238E27FC236}">
                  <a16:creationId xmlns:a16="http://schemas.microsoft.com/office/drawing/2014/main" id="{C9A4389A-C6C5-F273-7B49-9C45A4E31F12}"/>
                </a:ext>
              </a:extLst>
            </p:cNvPr>
            <p:cNvSpPr txBox="1"/>
            <p:nvPr/>
          </p:nvSpPr>
          <p:spPr>
            <a:xfrm>
              <a:off x="5104100" y="2238080"/>
              <a:ext cx="1188888" cy="220581"/>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NKP cluster not exposed publicly</a:t>
              </a:r>
            </a:p>
          </p:txBody>
        </p:sp>
      </p:grpSp>
      <p:grpSp>
        <p:nvGrpSpPr>
          <p:cNvPr id="7052" name="Group 7051">
            <a:extLst>
              <a:ext uri="{FF2B5EF4-FFF2-40B4-BE49-F238E27FC236}">
                <a16:creationId xmlns:a16="http://schemas.microsoft.com/office/drawing/2014/main" id="{62201B92-3ADF-F03E-8DF1-DD899B42F4E2}"/>
              </a:ext>
            </a:extLst>
          </p:cNvPr>
          <p:cNvGrpSpPr/>
          <p:nvPr/>
        </p:nvGrpSpPr>
        <p:grpSpPr>
          <a:xfrm>
            <a:off x="3221963" y="2709039"/>
            <a:ext cx="3224370" cy="1690891"/>
            <a:chOff x="2707169" y="2181809"/>
            <a:chExt cx="3585819" cy="1696508"/>
          </a:xfrm>
        </p:grpSpPr>
        <p:sp>
          <p:nvSpPr>
            <p:cNvPr id="7053" name="Google Shape;6919;p218">
              <a:extLst>
                <a:ext uri="{FF2B5EF4-FFF2-40B4-BE49-F238E27FC236}">
                  <a16:creationId xmlns:a16="http://schemas.microsoft.com/office/drawing/2014/main" id="{A526E6D3-D7BC-E66D-9707-9E74AF6518E7}"/>
                </a:ext>
              </a:extLst>
            </p:cNvPr>
            <p:cNvSpPr/>
            <p:nvPr/>
          </p:nvSpPr>
          <p:spPr>
            <a:xfrm>
              <a:off x="2707169" y="2469471"/>
              <a:ext cx="2896341" cy="1408846"/>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VPC B</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600" b="0" i="1" u="none" strike="noStrike" kern="0" cap="none" spc="0" normalizeH="0" baseline="0" noProof="0">
                  <a:ln>
                    <a:noFill/>
                  </a:ln>
                  <a:solidFill>
                    <a:srgbClr val="131313"/>
                  </a:solidFill>
                  <a:effectLst/>
                  <a:uLnTx/>
                  <a:uFillTx/>
                  <a:latin typeface="Montserrat"/>
                  <a:ea typeface="Montserrat"/>
                  <a:cs typeface="Montserrat"/>
                  <a:sym typeface="Montserrat"/>
                </a:rPr>
                <a:t>(172.16.0.0/24)</a:t>
              </a:r>
            </a:p>
          </p:txBody>
        </p:sp>
        <p:sp>
          <p:nvSpPr>
            <p:cNvPr id="7054" name="Google Shape;6921;p218">
              <a:extLst>
                <a:ext uri="{FF2B5EF4-FFF2-40B4-BE49-F238E27FC236}">
                  <a16:creationId xmlns:a16="http://schemas.microsoft.com/office/drawing/2014/main" id="{6E3BA6AE-DB1A-895E-B5E7-6CB7B76AA2B1}"/>
                </a:ext>
              </a:extLst>
            </p:cNvPr>
            <p:cNvSpPr/>
            <p:nvPr/>
          </p:nvSpPr>
          <p:spPr>
            <a:xfrm>
              <a:off x="4380445" y="2698734"/>
              <a:ext cx="1105949" cy="1057955"/>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NKP cluster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(Self-managed)</a:t>
              </a:r>
            </a:p>
          </p:txBody>
        </p:sp>
        <p:sp>
          <p:nvSpPr>
            <p:cNvPr id="7055" name="Google Shape;6927;p218">
              <a:extLst>
                <a:ext uri="{FF2B5EF4-FFF2-40B4-BE49-F238E27FC236}">
                  <a16:creationId xmlns:a16="http://schemas.microsoft.com/office/drawing/2014/main" id="{53468EB3-B5EB-0D82-0393-C4DC8A819510}"/>
                </a:ext>
              </a:extLst>
            </p:cNvPr>
            <p:cNvSpPr/>
            <p:nvPr/>
          </p:nvSpPr>
          <p:spPr>
            <a:xfrm>
              <a:off x="4584348" y="3036539"/>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131313"/>
                  </a:solidFill>
                  <a:effectLst/>
                  <a:uLnTx/>
                  <a:uFillTx/>
                  <a:latin typeface="Montserrat"/>
                  <a:cs typeface="Arial"/>
                  <a:sym typeface="Montserrat"/>
                </a:rPr>
                <a:t>Control Plane</a:t>
              </a:r>
              <a:endParaRPr kumimoji="0" lang="en-US" sz="1400" b="0" i="0" u="none" strike="noStrike" kern="0" cap="none" spc="0" normalizeH="0" baseline="0" noProof="0">
                <a:ln>
                  <a:noFill/>
                </a:ln>
                <a:solidFill>
                  <a:srgbClr val="131313"/>
                </a:solidFill>
                <a:effectLst/>
                <a:uLnTx/>
                <a:uFillTx/>
                <a:latin typeface="Arial"/>
                <a:cs typeface="Arial"/>
                <a:sym typeface="Arial"/>
              </a:endParaRPr>
            </a:p>
          </p:txBody>
        </p:sp>
        <p:sp>
          <p:nvSpPr>
            <p:cNvPr id="7056" name="Google Shape;6924;p218">
              <a:extLst>
                <a:ext uri="{FF2B5EF4-FFF2-40B4-BE49-F238E27FC236}">
                  <a16:creationId xmlns:a16="http://schemas.microsoft.com/office/drawing/2014/main" id="{F4A44EB5-AC44-81E0-3DC6-00C9DA0DC06B}"/>
                </a:ext>
              </a:extLst>
            </p:cNvPr>
            <p:cNvSpPr/>
            <p:nvPr/>
          </p:nvSpPr>
          <p:spPr>
            <a:xfrm>
              <a:off x="4584348" y="341370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Worker Nodes</a:t>
              </a:r>
            </a:p>
          </p:txBody>
        </p:sp>
        <p:sp>
          <p:nvSpPr>
            <p:cNvPr id="7057" name="Google Shape;6617;p202">
              <a:extLst>
                <a:ext uri="{FF2B5EF4-FFF2-40B4-BE49-F238E27FC236}">
                  <a16:creationId xmlns:a16="http://schemas.microsoft.com/office/drawing/2014/main" id="{8CB83D4A-D2D2-AA17-AE47-11F9F94617E3}"/>
                </a:ext>
              </a:extLst>
            </p:cNvPr>
            <p:cNvSpPr txBox="1"/>
            <p:nvPr/>
          </p:nvSpPr>
          <p:spPr>
            <a:xfrm>
              <a:off x="3320366" y="2232242"/>
              <a:ext cx="1020947" cy="209108"/>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Bastion VM Floating IP</a:t>
              </a: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10.10.10.110</a:t>
              </a:r>
            </a:p>
          </p:txBody>
        </p:sp>
        <p:sp>
          <p:nvSpPr>
            <p:cNvPr id="7058" name="Google Shape;6617;p202">
              <a:extLst>
                <a:ext uri="{FF2B5EF4-FFF2-40B4-BE49-F238E27FC236}">
                  <a16:creationId xmlns:a16="http://schemas.microsoft.com/office/drawing/2014/main" id="{5D26EF5A-5215-CB3E-3CB2-108E4A948899}"/>
                </a:ext>
              </a:extLst>
            </p:cNvPr>
            <p:cNvSpPr txBox="1"/>
            <p:nvPr/>
          </p:nvSpPr>
          <p:spPr>
            <a:xfrm>
              <a:off x="3830886" y="2962516"/>
              <a:ext cx="753462" cy="220581"/>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err="1">
                  <a:ln>
                    <a:noFill/>
                  </a:ln>
                  <a:solidFill>
                    <a:srgbClr val="000000"/>
                  </a:solidFill>
                  <a:effectLst/>
                  <a:uLnTx/>
                  <a:uFillTx/>
                  <a:latin typeface="Montserrat"/>
                  <a:ea typeface="Montserrat"/>
                  <a:cs typeface="Montserrat"/>
                  <a:sym typeface="Montserrat"/>
                </a:rPr>
                <a:t>kubectl</a:t>
              </a:r>
              <a:endPar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172.16.0.20</a:t>
              </a:r>
            </a:p>
          </p:txBody>
        </p:sp>
        <p:sp>
          <p:nvSpPr>
            <p:cNvPr id="7059" name="Google Shape;6617;p202">
              <a:extLst>
                <a:ext uri="{FF2B5EF4-FFF2-40B4-BE49-F238E27FC236}">
                  <a16:creationId xmlns:a16="http://schemas.microsoft.com/office/drawing/2014/main" id="{292C8F9C-C563-E8BE-C75B-CA1F2C7626A1}"/>
                </a:ext>
              </a:extLst>
            </p:cNvPr>
            <p:cNvSpPr txBox="1"/>
            <p:nvPr/>
          </p:nvSpPr>
          <p:spPr>
            <a:xfrm>
              <a:off x="3830839" y="3345770"/>
              <a:ext cx="753462" cy="139145"/>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NKP UI  172.16.0.30</a:t>
              </a:r>
            </a:p>
          </p:txBody>
        </p:sp>
        <p:cxnSp>
          <p:nvCxnSpPr>
            <p:cNvPr id="7060" name="Google Shape;6944;p218">
              <a:extLst>
                <a:ext uri="{FF2B5EF4-FFF2-40B4-BE49-F238E27FC236}">
                  <a16:creationId xmlns:a16="http://schemas.microsoft.com/office/drawing/2014/main" id="{A28EE59F-8E78-1094-1231-9BB6FD22342F}"/>
                </a:ext>
              </a:extLst>
            </p:cNvPr>
            <p:cNvCxnSpPr>
              <a:cxnSpLocks/>
            </p:cNvCxnSpPr>
            <p:nvPr/>
          </p:nvCxnSpPr>
          <p:spPr>
            <a:xfrm>
              <a:off x="4939045" y="2192902"/>
              <a:ext cx="0" cy="494264"/>
            </a:xfrm>
            <a:prstGeom prst="straightConnector1">
              <a:avLst/>
            </a:prstGeom>
            <a:noFill/>
            <a:ln w="19050" cap="flat" cmpd="sng">
              <a:solidFill>
                <a:srgbClr val="131313"/>
              </a:solidFill>
              <a:prstDash val="solid"/>
              <a:round/>
              <a:headEnd type="none" w="sm" len="sm"/>
              <a:tailEnd type="none" w="sm" len="sm"/>
            </a:ln>
          </p:spPr>
        </p:cxnSp>
        <p:sp>
          <p:nvSpPr>
            <p:cNvPr id="7061" name="Google Shape;7183;p222" descr="Badge Cross with solid fill">
              <a:extLst>
                <a:ext uri="{FF2B5EF4-FFF2-40B4-BE49-F238E27FC236}">
                  <a16:creationId xmlns:a16="http://schemas.microsoft.com/office/drawing/2014/main" id="{EE9C3C60-A731-20EB-0370-EFBB3AC4CC13}"/>
                </a:ext>
              </a:extLst>
            </p:cNvPr>
            <p:cNvSpPr/>
            <p:nvPr/>
          </p:nvSpPr>
          <p:spPr>
            <a:xfrm>
              <a:off x="4972500" y="2404455"/>
              <a:ext cx="131600" cy="131600"/>
            </a:xfrm>
            <a:custGeom>
              <a:avLst/>
              <a:gdLst/>
              <a:ahLst/>
              <a:cxnLst/>
              <a:rect l="l" t="t" r="r" b="b"/>
              <a:pathLst>
                <a:path w="175466" h="175466" extrusionOk="0">
                  <a:moveTo>
                    <a:pt x="87736" y="0"/>
                  </a:moveTo>
                  <a:cubicBezTo>
                    <a:pt x="39282" y="-1"/>
                    <a:pt x="1" y="39277"/>
                    <a:pt x="0" y="87731"/>
                  </a:cubicBezTo>
                  <a:cubicBezTo>
                    <a:pt x="-1" y="136185"/>
                    <a:pt x="39277" y="175465"/>
                    <a:pt x="87731" y="175467"/>
                  </a:cubicBezTo>
                  <a:cubicBezTo>
                    <a:pt x="136185" y="175468"/>
                    <a:pt x="175465" y="136190"/>
                    <a:pt x="175467" y="87736"/>
                  </a:cubicBezTo>
                  <a:cubicBezTo>
                    <a:pt x="175467" y="87733"/>
                    <a:pt x="175467" y="87729"/>
                    <a:pt x="175467" y="87726"/>
                  </a:cubicBezTo>
                  <a:cubicBezTo>
                    <a:pt x="175485" y="39294"/>
                    <a:pt x="136237" y="18"/>
                    <a:pt x="87805" y="0"/>
                  </a:cubicBezTo>
                  <a:cubicBezTo>
                    <a:pt x="87782" y="0"/>
                    <a:pt x="87759" y="0"/>
                    <a:pt x="87736" y="0"/>
                  </a:cubicBezTo>
                  <a:close/>
                  <a:moveTo>
                    <a:pt x="126936" y="115890"/>
                  </a:moveTo>
                  <a:lnTo>
                    <a:pt x="115892" y="126934"/>
                  </a:lnTo>
                  <a:lnTo>
                    <a:pt x="87736" y="98773"/>
                  </a:lnTo>
                  <a:lnTo>
                    <a:pt x="59588" y="126929"/>
                  </a:lnTo>
                  <a:lnTo>
                    <a:pt x="48544" y="115885"/>
                  </a:lnTo>
                  <a:lnTo>
                    <a:pt x="76682" y="87726"/>
                  </a:lnTo>
                  <a:lnTo>
                    <a:pt x="48533" y="59570"/>
                  </a:lnTo>
                  <a:lnTo>
                    <a:pt x="59588" y="48526"/>
                  </a:lnTo>
                  <a:lnTo>
                    <a:pt x="87736" y="76692"/>
                  </a:lnTo>
                  <a:lnTo>
                    <a:pt x="115892" y="48526"/>
                  </a:lnTo>
                  <a:lnTo>
                    <a:pt x="126936" y="59570"/>
                  </a:lnTo>
                  <a:lnTo>
                    <a:pt x="98780" y="87726"/>
                  </a:lnTo>
                  <a:close/>
                </a:path>
              </a:pathLst>
            </a:custGeom>
            <a:solidFill>
              <a:srgbClr val="C00000"/>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7062" name="Google Shape;6944;p218">
              <a:extLst>
                <a:ext uri="{FF2B5EF4-FFF2-40B4-BE49-F238E27FC236}">
                  <a16:creationId xmlns:a16="http://schemas.microsoft.com/office/drawing/2014/main" id="{B5E1F7EF-2D5E-2856-F5A6-853285665A72}"/>
                </a:ext>
              </a:extLst>
            </p:cNvPr>
            <p:cNvCxnSpPr>
              <a:cxnSpLocks/>
              <a:stCxn id="7064" idx="3"/>
              <a:endCxn id="7055" idx="1"/>
            </p:cNvCxnSpPr>
            <p:nvPr/>
          </p:nvCxnSpPr>
          <p:spPr>
            <a:xfrm>
              <a:off x="3674780" y="3176531"/>
              <a:ext cx="909568" cy="1"/>
            </a:xfrm>
            <a:prstGeom prst="straightConnector1">
              <a:avLst/>
            </a:prstGeom>
            <a:noFill/>
            <a:ln w="19050" cap="flat" cmpd="sng">
              <a:solidFill>
                <a:srgbClr val="131313"/>
              </a:solidFill>
              <a:prstDash val="solid"/>
              <a:round/>
              <a:headEnd type="none" w="sm" len="sm"/>
              <a:tailEnd type="arrow" w="sm" len="sm"/>
            </a:ln>
          </p:spPr>
        </p:cxnSp>
        <p:cxnSp>
          <p:nvCxnSpPr>
            <p:cNvPr id="7063" name="Google Shape;6944;p218">
              <a:extLst>
                <a:ext uri="{FF2B5EF4-FFF2-40B4-BE49-F238E27FC236}">
                  <a16:creationId xmlns:a16="http://schemas.microsoft.com/office/drawing/2014/main" id="{722D8E70-DA2E-2F90-E519-363F9AF8C8E6}"/>
                </a:ext>
              </a:extLst>
            </p:cNvPr>
            <p:cNvCxnSpPr>
              <a:cxnSpLocks/>
              <a:stCxn id="7064" idx="2"/>
              <a:endCxn id="7056" idx="1"/>
            </p:cNvCxnSpPr>
            <p:nvPr/>
          </p:nvCxnSpPr>
          <p:spPr>
            <a:xfrm rot="16200000" flipH="1">
              <a:off x="3836439" y="2805792"/>
              <a:ext cx="237178" cy="1258639"/>
            </a:xfrm>
            <a:prstGeom prst="bentConnector2">
              <a:avLst/>
            </a:prstGeom>
            <a:noFill/>
            <a:ln w="19050" cap="flat" cmpd="sng">
              <a:solidFill>
                <a:srgbClr val="131313"/>
              </a:solidFill>
              <a:prstDash val="solid"/>
              <a:round/>
              <a:headEnd type="none" w="sm" len="sm"/>
              <a:tailEnd type="arrow" w="sm" len="sm"/>
            </a:ln>
          </p:spPr>
        </p:cxnSp>
        <p:sp>
          <p:nvSpPr>
            <p:cNvPr id="7064" name="Google Shape;6927;p218">
              <a:extLst>
                <a:ext uri="{FF2B5EF4-FFF2-40B4-BE49-F238E27FC236}">
                  <a16:creationId xmlns:a16="http://schemas.microsoft.com/office/drawing/2014/main" id="{2D9B1A06-61FB-C925-A5C9-F28609A93DA1}"/>
                </a:ext>
              </a:extLst>
            </p:cNvPr>
            <p:cNvSpPr/>
            <p:nvPr/>
          </p:nvSpPr>
          <p:spPr>
            <a:xfrm>
              <a:off x="2976637" y="303653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 b="0" i="0" u="none" strike="noStrike" kern="0" cap="none" spc="0" normalizeH="0" baseline="0" noProof="0">
                  <a:ln>
                    <a:noFill/>
                  </a:ln>
                  <a:solidFill>
                    <a:srgbClr val="131313"/>
                  </a:solidFill>
                  <a:effectLst/>
                  <a:uLnTx/>
                  <a:uFillTx/>
                  <a:latin typeface="Montserrat"/>
                  <a:cs typeface="Arial"/>
                  <a:sym typeface="Montserrat"/>
                </a:rPr>
                <a:t>Bastion VM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 b="0" i="0" u="none" strike="noStrike" kern="0" cap="none" spc="0" normalizeH="0" baseline="0" noProof="0">
                  <a:ln>
                    <a:noFill/>
                  </a:ln>
                  <a:solidFill>
                    <a:srgbClr val="131313"/>
                  </a:solidFill>
                  <a:effectLst/>
                  <a:uLnTx/>
                  <a:uFillTx/>
                  <a:latin typeface="Montserrat"/>
                  <a:cs typeface="Arial"/>
                  <a:sym typeface="Montserrat"/>
                </a:rPr>
                <a:t>172.16.0.10</a:t>
              </a:r>
            </a:p>
          </p:txBody>
        </p:sp>
        <p:cxnSp>
          <p:nvCxnSpPr>
            <p:cNvPr id="7065" name="Google Shape;6944;p218">
              <a:extLst>
                <a:ext uri="{FF2B5EF4-FFF2-40B4-BE49-F238E27FC236}">
                  <a16:creationId xmlns:a16="http://schemas.microsoft.com/office/drawing/2014/main" id="{0FF8C6EE-0C3D-1DC7-F064-7BAF672BB46C}"/>
                </a:ext>
              </a:extLst>
            </p:cNvPr>
            <p:cNvCxnSpPr>
              <a:cxnSpLocks/>
              <a:endCxn id="7064" idx="0"/>
            </p:cNvCxnSpPr>
            <p:nvPr/>
          </p:nvCxnSpPr>
          <p:spPr>
            <a:xfrm flipH="1">
              <a:off x="3325709" y="2181809"/>
              <a:ext cx="9199" cy="854729"/>
            </a:xfrm>
            <a:prstGeom prst="straightConnector1">
              <a:avLst/>
            </a:prstGeom>
            <a:noFill/>
            <a:ln w="19050" cap="flat" cmpd="sng">
              <a:solidFill>
                <a:srgbClr val="131313"/>
              </a:solidFill>
              <a:prstDash val="solid"/>
              <a:round/>
              <a:headEnd type="none" w="lg" len="med"/>
              <a:tailEnd type="arrow" w="sm" len="sm"/>
            </a:ln>
          </p:spPr>
        </p:cxnSp>
        <p:sp>
          <p:nvSpPr>
            <p:cNvPr id="7066" name="Google Shape;6617;p202">
              <a:extLst>
                <a:ext uri="{FF2B5EF4-FFF2-40B4-BE49-F238E27FC236}">
                  <a16:creationId xmlns:a16="http://schemas.microsoft.com/office/drawing/2014/main" id="{061D6972-EA9F-181B-C2F9-1B40D8E063B4}"/>
                </a:ext>
              </a:extLst>
            </p:cNvPr>
            <p:cNvSpPr txBox="1"/>
            <p:nvPr/>
          </p:nvSpPr>
          <p:spPr>
            <a:xfrm>
              <a:off x="5104100" y="2238080"/>
              <a:ext cx="1188888" cy="220581"/>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NKP cluster not exposed publicly</a:t>
              </a:r>
            </a:p>
          </p:txBody>
        </p:sp>
      </p:grpSp>
      <p:grpSp>
        <p:nvGrpSpPr>
          <p:cNvPr id="7067" name="Group 7066">
            <a:extLst>
              <a:ext uri="{FF2B5EF4-FFF2-40B4-BE49-F238E27FC236}">
                <a16:creationId xmlns:a16="http://schemas.microsoft.com/office/drawing/2014/main" id="{622314C1-3E93-378C-49AC-442F40786810}"/>
              </a:ext>
            </a:extLst>
          </p:cNvPr>
          <p:cNvGrpSpPr/>
          <p:nvPr/>
        </p:nvGrpSpPr>
        <p:grpSpPr>
          <a:xfrm>
            <a:off x="359448" y="2709039"/>
            <a:ext cx="3224370" cy="1690891"/>
            <a:chOff x="2707169" y="2181809"/>
            <a:chExt cx="3585819" cy="1696508"/>
          </a:xfrm>
        </p:grpSpPr>
        <p:sp>
          <p:nvSpPr>
            <p:cNvPr id="7068" name="Google Shape;6919;p218">
              <a:extLst>
                <a:ext uri="{FF2B5EF4-FFF2-40B4-BE49-F238E27FC236}">
                  <a16:creationId xmlns:a16="http://schemas.microsoft.com/office/drawing/2014/main" id="{3577983D-07C8-DEC0-9620-1EE96DF1E58D}"/>
                </a:ext>
              </a:extLst>
            </p:cNvPr>
            <p:cNvSpPr/>
            <p:nvPr/>
          </p:nvSpPr>
          <p:spPr>
            <a:xfrm>
              <a:off x="2707169" y="2469471"/>
              <a:ext cx="2896341" cy="1408846"/>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VPC A</a:t>
              </a:r>
            </a:p>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US" sz="600" b="0" i="1" u="none" strike="noStrike" kern="0" cap="none" spc="0" normalizeH="0" baseline="0" noProof="0">
                  <a:ln>
                    <a:noFill/>
                  </a:ln>
                  <a:solidFill>
                    <a:srgbClr val="131313"/>
                  </a:solidFill>
                  <a:effectLst/>
                  <a:uLnTx/>
                  <a:uFillTx/>
                  <a:latin typeface="Montserrat"/>
                  <a:ea typeface="Montserrat"/>
                  <a:cs typeface="Montserrat"/>
                  <a:sym typeface="Montserrat"/>
                </a:rPr>
                <a:t>(172.16.0.0/24)</a:t>
              </a:r>
            </a:p>
          </p:txBody>
        </p:sp>
        <p:sp>
          <p:nvSpPr>
            <p:cNvPr id="7069" name="Google Shape;6921;p218">
              <a:extLst>
                <a:ext uri="{FF2B5EF4-FFF2-40B4-BE49-F238E27FC236}">
                  <a16:creationId xmlns:a16="http://schemas.microsoft.com/office/drawing/2014/main" id="{0419F140-4282-DD8E-F734-31DFBF144A77}"/>
                </a:ext>
              </a:extLst>
            </p:cNvPr>
            <p:cNvSpPr/>
            <p:nvPr/>
          </p:nvSpPr>
          <p:spPr>
            <a:xfrm>
              <a:off x="4380445" y="2698734"/>
              <a:ext cx="1105949" cy="1057955"/>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NKP cluster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a:ln>
                    <a:noFill/>
                  </a:ln>
                  <a:solidFill>
                    <a:srgbClr val="131313"/>
                  </a:solidFill>
                  <a:effectLst/>
                  <a:uLnTx/>
                  <a:uFillTx/>
                  <a:latin typeface="Montserrat"/>
                  <a:ea typeface="Montserrat"/>
                  <a:cs typeface="Montserrat"/>
                  <a:sym typeface="Montserrat"/>
                </a:rPr>
                <a:t>(Self-managed)</a:t>
              </a:r>
            </a:p>
          </p:txBody>
        </p:sp>
        <p:sp>
          <p:nvSpPr>
            <p:cNvPr id="7070" name="Google Shape;6927;p218">
              <a:extLst>
                <a:ext uri="{FF2B5EF4-FFF2-40B4-BE49-F238E27FC236}">
                  <a16:creationId xmlns:a16="http://schemas.microsoft.com/office/drawing/2014/main" id="{C1F81164-BABE-689D-B730-868CABBA10D9}"/>
                </a:ext>
              </a:extLst>
            </p:cNvPr>
            <p:cNvSpPr/>
            <p:nvPr/>
          </p:nvSpPr>
          <p:spPr>
            <a:xfrm>
              <a:off x="4584348" y="3036539"/>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131313"/>
                  </a:solidFill>
                  <a:effectLst/>
                  <a:uLnTx/>
                  <a:uFillTx/>
                  <a:latin typeface="Montserrat"/>
                  <a:cs typeface="Arial"/>
                  <a:sym typeface="Montserrat"/>
                </a:rPr>
                <a:t>Control Plane</a:t>
              </a:r>
              <a:endParaRPr kumimoji="0" lang="en-US" sz="1400" b="0" i="0" u="none" strike="noStrike" kern="0" cap="none" spc="0" normalizeH="0" baseline="0" noProof="0">
                <a:ln>
                  <a:noFill/>
                </a:ln>
                <a:solidFill>
                  <a:srgbClr val="131313"/>
                </a:solidFill>
                <a:effectLst/>
                <a:uLnTx/>
                <a:uFillTx/>
                <a:latin typeface="Arial"/>
                <a:cs typeface="Arial"/>
                <a:sym typeface="Arial"/>
              </a:endParaRPr>
            </a:p>
          </p:txBody>
        </p:sp>
        <p:sp>
          <p:nvSpPr>
            <p:cNvPr id="7071" name="Google Shape;6924;p218">
              <a:extLst>
                <a:ext uri="{FF2B5EF4-FFF2-40B4-BE49-F238E27FC236}">
                  <a16:creationId xmlns:a16="http://schemas.microsoft.com/office/drawing/2014/main" id="{214ADF52-B502-AB52-6F67-E9EA3E82E0A9}"/>
                </a:ext>
              </a:extLst>
            </p:cNvPr>
            <p:cNvSpPr/>
            <p:nvPr/>
          </p:nvSpPr>
          <p:spPr>
            <a:xfrm>
              <a:off x="4584348" y="341370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Worker Nodes</a:t>
              </a:r>
            </a:p>
          </p:txBody>
        </p:sp>
        <p:sp>
          <p:nvSpPr>
            <p:cNvPr id="7072" name="Google Shape;6617;p202">
              <a:extLst>
                <a:ext uri="{FF2B5EF4-FFF2-40B4-BE49-F238E27FC236}">
                  <a16:creationId xmlns:a16="http://schemas.microsoft.com/office/drawing/2014/main" id="{4D7ABC00-0502-6DC7-4774-9CC1088DC57D}"/>
                </a:ext>
              </a:extLst>
            </p:cNvPr>
            <p:cNvSpPr txBox="1"/>
            <p:nvPr/>
          </p:nvSpPr>
          <p:spPr>
            <a:xfrm>
              <a:off x="3320366" y="2232242"/>
              <a:ext cx="1020947" cy="220581"/>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Bastion VM Floating IP</a:t>
              </a: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10.10.10.10</a:t>
              </a:r>
            </a:p>
          </p:txBody>
        </p:sp>
        <p:sp>
          <p:nvSpPr>
            <p:cNvPr id="7073" name="Google Shape;6617;p202">
              <a:extLst>
                <a:ext uri="{FF2B5EF4-FFF2-40B4-BE49-F238E27FC236}">
                  <a16:creationId xmlns:a16="http://schemas.microsoft.com/office/drawing/2014/main" id="{D1CDFBA7-9D08-3B08-0D3B-60A10EB501CF}"/>
                </a:ext>
              </a:extLst>
            </p:cNvPr>
            <p:cNvSpPr txBox="1"/>
            <p:nvPr/>
          </p:nvSpPr>
          <p:spPr>
            <a:xfrm>
              <a:off x="3830886" y="2962516"/>
              <a:ext cx="753462" cy="220581"/>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err="1">
                  <a:ln>
                    <a:noFill/>
                  </a:ln>
                  <a:solidFill>
                    <a:srgbClr val="000000"/>
                  </a:solidFill>
                  <a:effectLst/>
                  <a:uLnTx/>
                  <a:uFillTx/>
                  <a:latin typeface="Montserrat"/>
                  <a:ea typeface="Montserrat"/>
                  <a:cs typeface="Montserrat"/>
                  <a:sym typeface="Montserrat"/>
                </a:rPr>
                <a:t>kubectl</a:t>
              </a:r>
              <a:endPar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endParaRP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172.16.0.20</a:t>
              </a:r>
            </a:p>
          </p:txBody>
        </p:sp>
        <p:sp>
          <p:nvSpPr>
            <p:cNvPr id="7074" name="Google Shape;6617;p202">
              <a:extLst>
                <a:ext uri="{FF2B5EF4-FFF2-40B4-BE49-F238E27FC236}">
                  <a16:creationId xmlns:a16="http://schemas.microsoft.com/office/drawing/2014/main" id="{E820BD7E-F238-C230-B203-7F51832308B0}"/>
                </a:ext>
              </a:extLst>
            </p:cNvPr>
            <p:cNvSpPr txBox="1"/>
            <p:nvPr/>
          </p:nvSpPr>
          <p:spPr>
            <a:xfrm>
              <a:off x="3830839" y="3345770"/>
              <a:ext cx="753462" cy="139145"/>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NKP UI  172.16.0.30</a:t>
              </a:r>
            </a:p>
          </p:txBody>
        </p:sp>
        <p:cxnSp>
          <p:nvCxnSpPr>
            <p:cNvPr id="7075" name="Google Shape;6944;p218">
              <a:extLst>
                <a:ext uri="{FF2B5EF4-FFF2-40B4-BE49-F238E27FC236}">
                  <a16:creationId xmlns:a16="http://schemas.microsoft.com/office/drawing/2014/main" id="{1EAEF74C-E6C6-6091-0A63-EB74EAC6FEC2}"/>
                </a:ext>
              </a:extLst>
            </p:cNvPr>
            <p:cNvCxnSpPr>
              <a:cxnSpLocks/>
            </p:cNvCxnSpPr>
            <p:nvPr/>
          </p:nvCxnSpPr>
          <p:spPr>
            <a:xfrm>
              <a:off x="4939045" y="2192902"/>
              <a:ext cx="0" cy="494264"/>
            </a:xfrm>
            <a:prstGeom prst="straightConnector1">
              <a:avLst/>
            </a:prstGeom>
            <a:noFill/>
            <a:ln w="19050" cap="flat" cmpd="sng">
              <a:solidFill>
                <a:srgbClr val="131313"/>
              </a:solidFill>
              <a:prstDash val="solid"/>
              <a:round/>
              <a:headEnd type="none" w="sm" len="sm"/>
              <a:tailEnd type="none" w="sm" len="sm"/>
            </a:ln>
          </p:spPr>
        </p:cxnSp>
        <p:sp>
          <p:nvSpPr>
            <p:cNvPr id="7076" name="Google Shape;7183;p222" descr="Badge Cross with solid fill">
              <a:extLst>
                <a:ext uri="{FF2B5EF4-FFF2-40B4-BE49-F238E27FC236}">
                  <a16:creationId xmlns:a16="http://schemas.microsoft.com/office/drawing/2014/main" id="{B330F1B6-4D98-9DE6-27C1-033CF4E81026}"/>
                </a:ext>
              </a:extLst>
            </p:cNvPr>
            <p:cNvSpPr/>
            <p:nvPr/>
          </p:nvSpPr>
          <p:spPr>
            <a:xfrm>
              <a:off x="4972500" y="2404455"/>
              <a:ext cx="131600" cy="131600"/>
            </a:xfrm>
            <a:custGeom>
              <a:avLst/>
              <a:gdLst/>
              <a:ahLst/>
              <a:cxnLst/>
              <a:rect l="l" t="t" r="r" b="b"/>
              <a:pathLst>
                <a:path w="175466" h="175466" extrusionOk="0">
                  <a:moveTo>
                    <a:pt x="87736" y="0"/>
                  </a:moveTo>
                  <a:cubicBezTo>
                    <a:pt x="39282" y="-1"/>
                    <a:pt x="1" y="39277"/>
                    <a:pt x="0" y="87731"/>
                  </a:cubicBezTo>
                  <a:cubicBezTo>
                    <a:pt x="-1" y="136185"/>
                    <a:pt x="39277" y="175465"/>
                    <a:pt x="87731" y="175467"/>
                  </a:cubicBezTo>
                  <a:cubicBezTo>
                    <a:pt x="136185" y="175468"/>
                    <a:pt x="175465" y="136190"/>
                    <a:pt x="175467" y="87736"/>
                  </a:cubicBezTo>
                  <a:cubicBezTo>
                    <a:pt x="175467" y="87733"/>
                    <a:pt x="175467" y="87729"/>
                    <a:pt x="175467" y="87726"/>
                  </a:cubicBezTo>
                  <a:cubicBezTo>
                    <a:pt x="175485" y="39294"/>
                    <a:pt x="136237" y="18"/>
                    <a:pt x="87805" y="0"/>
                  </a:cubicBezTo>
                  <a:cubicBezTo>
                    <a:pt x="87782" y="0"/>
                    <a:pt x="87759" y="0"/>
                    <a:pt x="87736" y="0"/>
                  </a:cubicBezTo>
                  <a:close/>
                  <a:moveTo>
                    <a:pt x="126936" y="115890"/>
                  </a:moveTo>
                  <a:lnTo>
                    <a:pt x="115892" y="126934"/>
                  </a:lnTo>
                  <a:lnTo>
                    <a:pt x="87736" y="98773"/>
                  </a:lnTo>
                  <a:lnTo>
                    <a:pt x="59588" y="126929"/>
                  </a:lnTo>
                  <a:lnTo>
                    <a:pt x="48544" y="115885"/>
                  </a:lnTo>
                  <a:lnTo>
                    <a:pt x="76682" y="87726"/>
                  </a:lnTo>
                  <a:lnTo>
                    <a:pt x="48533" y="59570"/>
                  </a:lnTo>
                  <a:lnTo>
                    <a:pt x="59588" y="48526"/>
                  </a:lnTo>
                  <a:lnTo>
                    <a:pt x="87736" y="76692"/>
                  </a:lnTo>
                  <a:lnTo>
                    <a:pt x="115892" y="48526"/>
                  </a:lnTo>
                  <a:lnTo>
                    <a:pt x="126936" y="59570"/>
                  </a:lnTo>
                  <a:lnTo>
                    <a:pt x="98780" y="87726"/>
                  </a:lnTo>
                  <a:close/>
                </a:path>
              </a:pathLst>
            </a:custGeom>
            <a:solidFill>
              <a:srgbClr val="C00000"/>
            </a:solidFill>
            <a:ln>
              <a:noFill/>
            </a:ln>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7077" name="Google Shape;6944;p218">
              <a:extLst>
                <a:ext uri="{FF2B5EF4-FFF2-40B4-BE49-F238E27FC236}">
                  <a16:creationId xmlns:a16="http://schemas.microsoft.com/office/drawing/2014/main" id="{3281BC75-1859-0CA2-45BC-779FF212E89C}"/>
                </a:ext>
              </a:extLst>
            </p:cNvPr>
            <p:cNvCxnSpPr>
              <a:cxnSpLocks/>
              <a:stCxn id="7079" idx="3"/>
              <a:endCxn id="7070" idx="1"/>
            </p:cNvCxnSpPr>
            <p:nvPr/>
          </p:nvCxnSpPr>
          <p:spPr>
            <a:xfrm>
              <a:off x="3674780" y="3176531"/>
              <a:ext cx="909568" cy="1"/>
            </a:xfrm>
            <a:prstGeom prst="straightConnector1">
              <a:avLst/>
            </a:prstGeom>
            <a:noFill/>
            <a:ln w="19050" cap="flat" cmpd="sng">
              <a:solidFill>
                <a:srgbClr val="131313"/>
              </a:solidFill>
              <a:prstDash val="solid"/>
              <a:round/>
              <a:headEnd type="none" w="sm" len="sm"/>
              <a:tailEnd type="arrow" w="sm" len="sm"/>
            </a:ln>
          </p:spPr>
        </p:cxnSp>
        <p:cxnSp>
          <p:nvCxnSpPr>
            <p:cNvPr id="7078" name="Google Shape;6944;p218">
              <a:extLst>
                <a:ext uri="{FF2B5EF4-FFF2-40B4-BE49-F238E27FC236}">
                  <a16:creationId xmlns:a16="http://schemas.microsoft.com/office/drawing/2014/main" id="{EC5988E0-9FE0-DCEF-200A-0A897A68B63D}"/>
                </a:ext>
              </a:extLst>
            </p:cNvPr>
            <p:cNvCxnSpPr>
              <a:cxnSpLocks/>
              <a:stCxn id="7079" idx="2"/>
              <a:endCxn id="7071" idx="1"/>
            </p:cNvCxnSpPr>
            <p:nvPr/>
          </p:nvCxnSpPr>
          <p:spPr>
            <a:xfrm rot="16200000" flipH="1">
              <a:off x="3836439" y="2805792"/>
              <a:ext cx="237178" cy="1258639"/>
            </a:xfrm>
            <a:prstGeom prst="bentConnector2">
              <a:avLst/>
            </a:prstGeom>
            <a:noFill/>
            <a:ln w="19050" cap="flat" cmpd="sng">
              <a:solidFill>
                <a:srgbClr val="131313"/>
              </a:solidFill>
              <a:prstDash val="solid"/>
              <a:round/>
              <a:headEnd type="none" w="sm" len="sm"/>
              <a:tailEnd type="arrow" w="sm" len="sm"/>
            </a:ln>
          </p:spPr>
        </p:cxnSp>
        <p:sp>
          <p:nvSpPr>
            <p:cNvPr id="7079" name="Google Shape;6927;p218">
              <a:extLst>
                <a:ext uri="{FF2B5EF4-FFF2-40B4-BE49-F238E27FC236}">
                  <a16:creationId xmlns:a16="http://schemas.microsoft.com/office/drawing/2014/main" id="{316B17FA-5F0C-D3FF-C05E-1454D067DFE4}"/>
                </a:ext>
              </a:extLst>
            </p:cNvPr>
            <p:cNvSpPr/>
            <p:nvPr/>
          </p:nvSpPr>
          <p:spPr>
            <a:xfrm>
              <a:off x="2976637" y="3036538"/>
              <a:ext cx="698143" cy="279985"/>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0" tIns="0" rIns="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 b="0" i="0" u="none" strike="noStrike" kern="0" cap="none" spc="0" normalizeH="0" baseline="0" noProof="0">
                  <a:ln>
                    <a:noFill/>
                  </a:ln>
                  <a:solidFill>
                    <a:srgbClr val="131313"/>
                  </a:solidFill>
                  <a:effectLst/>
                  <a:uLnTx/>
                  <a:uFillTx/>
                  <a:latin typeface="Montserrat"/>
                  <a:cs typeface="Arial"/>
                  <a:sym typeface="Montserrat"/>
                </a:rPr>
                <a:t>Bastion VM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500" b="0" i="0" u="none" strike="noStrike" kern="0" cap="none" spc="0" normalizeH="0" baseline="0" noProof="0">
                  <a:ln>
                    <a:noFill/>
                  </a:ln>
                  <a:solidFill>
                    <a:srgbClr val="131313"/>
                  </a:solidFill>
                  <a:effectLst/>
                  <a:uLnTx/>
                  <a:uFillTx/>
                  <a:latin typeface="Montserrat"/>
                  <a:cs typeface="Arial"/>
                  <a:sym typeface="Montserrat"/>
                </a:rPr>
                <a:t>172.16.0.10</a:t>
              </a:r>
            </a:p>
          </p:txBody>
        </p:sp>
        <p:cxnSp>
          <p:nvCxnSpPr>
            <p:cNvPr id="7080" name="Google Shape;6944;p218">
              <a:extLst>
                <a:ext uri="{FF2B5EF4-FFF2-40B4-BE49-F238E27FC236}">
                  <a16:creationId xmlns:a16="http://schemas.microsoft.com/office/drawing/2014/main" id="{7289C74A-6603-CECD-78F0-B0BD7F5D1123}"/>
                </a:ext>
              </a:extLst>
            </p:cNvPr>
            <p:cNvCxnSpPr>
              <a:cxnSpLocks/>
              <a:endCxn id="7079" idx="0"/>
            </p:cNvCxnSpPr>
            <p:nvPr/>
          </p:nvCxnSpPr>
          <p:spPr>
            <a:xfrm flipH="1">
              <a:off x="3325709" y="2181809"/>
              <a:ext cx="9199" cy="854729"/>
            </a:xfrm>
            <a:prstGeom prst="straightConnector1">
              <a:avLst/>
            </a:prstGeom>
            <a:noFill/>
            <a:ln w="19050" cap="flat" cmpd="sng">
              <a:solidFill>
                <a:srgbClr val="131313"/>
              </a:solidFill>
              <a:prstDash val="solid"/>
              <a:round/>
              <a:headEnd type="none" w="lg" len="med"/>
              <a:tailEnd type="arrow" w="sm" len="sm"/>
            </a:ln>
          </p:spPr>
        </p:cxnSp>
        <p:sp>
          <p:nvSpPr>
            <p:cNvPr id="7081" name="Google Shape;6617;p202">
              <a:extLst>
                <a:ext uri="{FF2B5EF4-FFF2-40B4-BE49-F238E27FC236}">
                  <a16:creationId xmlns:a16="http://schemas.microsoft.com/office/drawing/2014/main" id="{C0583B14-840D-21B9-C23C-36B0AD24AE06}"/>
                </a:ext>
              </a:extLst>
            </p:cNvPr>
            <p:cNvSpPr txBox="1"/>
            <p:nvPr/>
          </p:nvSpPr>
          <p:spPr>
            <a:xfrm>
              <a:off x="5104100" y="2238080"/>
              <a:ext cx="1188888" cy="220581"/>
            </a:xfrm>
            <a:prstGeom prst="rect">
              <a:avLst/>
            </a:prstGeom>
            <a:noFill/>
            <a:ln>
              <a:noFill/>
            </a:ln>
          </p:spPr>
          <p:txBody>
            <a:bodyPr spcFirstLastPara="1" wrap="square" lIns="54000" tIns="27000" rIns="54000" bIns="27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500" b="0" i="1" u="none" strike="noStrike" kern="0" cap="none" spc="0" normalizeH="0" baseline="0" noProof="0">
                  <a:ln>
                    <a:noFill/>
                  </a:ln>
                  <a:solidFill>
                    <a:srgbClr val="000000"/>
                  </a:solidFill>
                  <a:effectLst/>
                  <a:uLnTx/>
                  <a:uFillTx/>
                  <a:latin typeface="Montserrat"/>
                  <a:ea typeface="Montserrat"/>
                  <a:cs typeface="Montserrat"/>
                  <a:sym typeface="Montserrat"/>
                </a:rPr>
                <a:t>NKP cluster not exposed publicly</a:t>
              </a:r>
            </a:p>
          </p:txBody>
        </p:sp>
      </p:grpSp>
      <p:grpSp>
        <p:nvGrpSpPr>
          <p:cNvPr id="6" name="Group 5">
            <a:extLst>
              <a:ext uri="{FF2B5EF4-FFF2-40B4-BE49-F238E27FC236}">
                <a16:creationId xmlns:a16="http://schemas.microsoft.com/office/drawing/2014/main" id="{BFF95335-C908-1BB8-B098-46C4B2F0FDA3}"/>
              </a:ext>
            </a:extLst>
          </p:cNvPr>
          <p:cNvGrpSpPr/>
          <p:nvPr/>
        </p:nvGrpSpPr>
        <p:grpSpPr>
          <a:xfrm>
            <a:off x="1127035" y="1338371"/>
            <a:ext cx="2076258" cy="1181087"/>
            <a:chOff x="1127035" y="1338371"/>
            <a:chExt cx="2076258" cy="1181087"/>
          </a:xfrm>
        </p:grpSpPr>
        <p:sp>
          <p:nvSpPr>
            <p:cNvPr id="2" name="TextBox 1">
              <a:extLst>
                <a:ext uri="{FF2B5EF4-FFF2-40B4-BE49-F238E27FC236}">
                  <a16:creationId xmlns:a16="http://schemas.microsoft.com/office/drawing/2014/main" id="{B87F804B-F404-E511-716A-7EC26C0CB823}"/>
                </a:ext>
              </a:extLst>
            </p:cNvPr>
            <p:cNvSpPr txBox="1"/>
            <p:nvPr/>
          </p:nvSpPr>
          <p:spPr>
            <a:xfrm>
              <a:off x="1535528" y="2094163"/>
              <a:ext cx="1667765" cy="425295"/>
            </a:xfrm>
            <a:prstGeom prst="rect">
              <a:avLst/>
            </a:prstGeom>
            <a:noFill/>
            <a:ln>
              <a:noFill/>
            </a:ln>
          </p:spPr>
          <p:txBody>
            <a:bodyPr spcFirstLastPara="1" wrap="square" lIns="72000" tIns="36000" rIns="72000" bIns="36000" anchor="t" anchorCtr="0">
              <a:spAutoFit/>
            </a:bodyPr>
            <a:lstStyle>
              <a:defPPr marR="0" lvl="0" algn="l" rtl="0">
                <a:lnSpc>
                  <a:spcPct val="100000"/>
                </a:lnSpc>
                <a:spcBef>
                  <a:spcPts val="0"/>
                </a:spcBef>
                <a:spcAft>
                  <a:spcPts val="0"/>
                </a:spcAft>
              </a:defPPr>
              <a:lvl1pPr marL="0" indent="0">
                <a:buSzPts val="800"/>
                <a:buNone/>
                <a:defRPr sz="600" i="1">
                  <a:latin typeface="Montserrat"/>
                  <a:ea typeface="Montserrat"/>
                  <a:cs typeface="Montserrat"/>
                </a:defRPr>
              </a:lvl1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1" u="none" strike="noStrike" kern="0" cap="none" spc="0" normalizeH="0" baseline="0" noProof="0">
                  <a:ln>
                    <a:noFill/>
                  </a:ln>
                  <a:solidFill>
                    <a:srgbClr val="000000"/>
                  </a:solidFill>
                  <a:effectLst/>
                  <a:uLnTx/>
                  <a:uFillTx/>
                  <a:latin typeface="Montserrat"/>
                  <a:sym typeface="Arial"/>
                </a:rPr>
                <a:t>Remote access to Bastion host 10.10.10.10</a:t>
              </a:r>
              <a:br>
                <a:rPr kumimoji="0" lang="en-US" sz="800" b="0" i="1" u="none" strike="noStrike" kern="0" cap="none" spc="0" normalizeH="0" baseline="0" noProof="0">
                  <a:ln>
                    <a:noFill/>
                  </a:ln>
                  <a:solidFill>
                    <a:srgbClr val="000000"/>
                  </a:solidFill>
                  <a:effectLst/>
                  <a:uLnTx/>
                  <a:uFillTx/>
                  <a:latin typeface="Montserrat"/>
                  <a:sym typeface="Montserrat Light"/>
                </a:rPr>
              </a:br>
              <a:endParaRPr kumimoji="0" lang="en-US" sz="800" b="0" i="1" u="none" strike="noStrike" kern="0" cap="none" spc="0" normalizeH="0" baseline="0" noProof="0">
                <a:ln>
                  <a:noFill/>
                </a:ln>
                <a:solidFill>
                  <a:srgbClr val="000000"/>
                </a:solidFill>
                <a:effectLst/>
                <a:uLnTx/>
                <a:uFillTx/>
                <a:latin typeface="Montserrat"/>
                <a:sym typeface="Arial"/>
              </a:endParaRPr>
            </a:p>
          </p:txBody>
        </p:sp>
        <p:pic>
          <p:nvPicPr>
            <p:cNvPr id="3" name="Google Shape;5104;p141">
              <a:extLst>
                <a:ext uri="{FF2B5EF4-FFF2-40B4-BE49-F238E27FC236}">
                  <a16:creationId xmlns:a16="http://schemas.microsoft.com/office/drawing/2014/main" id="{6B84D5A7-210B-468D-EC0B-5F67CDF43047}"/>
                </a:ext>
              </a:extLst>
            </p:cNvPr>
            <p:cNvPicPr preferRelativeResize="0">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189517" y="1338371"/>
              <a:ext cx="703817" cy="703818"/>
            </a:xfrm>
            <a:prstGeom prst="rect">
              <a:avLst/>
            </a:prstGeom>
          </p:spPr>
        </p:pic>
        <p:cxnSp>
          <p:nvCxnSpPr>
            <p:cNvPr id="4" name="Google Shape;6944;p218">
              <a:extLst>
                <a:ext uri="{FF2B5EF4-FFF2-40B4-BE49-F238E27FC236}">
                  <a16:creationId xmlns:a16="http://schemas.microsoft.com/office/drawing/2014/main" id="{5A901564-DF2A-B9A4-341A-01E15C831604}"/>
                </a:ext>
              </a:extLst>
            </p:cNvPr>
            <p:cNvCxnSpPr>
              <a:cxnSpLocks/>
            </p:cNvCxnSpPr>
            <p:nvPr/>
          </p:nvCxnSpPr>
          <p:spPr>
            <a:xfrm>
              <a:off x="1541429" y="2067423"/>
              <a:ext cx="1" cy="439194"/>
            </a:xfrm>
            <a:prstGeom prst="straightConnector1">
              <a:avLst/>
            </a:prstGeom>
            <a:noFill/>
            <a:ln w="19050" cap="flat" cmpd="sng">
              <a:solidFill>
                <a:srgbClr val="131313"/>
              </a:solidFill>
              <a:prstDash val="solid"/>
              <a:round/>
              <a:headEnd type="none" w="lg" len="med"/>
              <a:tailEnd type="arrow" w="sm" len="sm"/>
            </a:ln>
          </p:spPr>
        </p:cxnSp>
        <p:sp>
          <p:nvSpPr>
            <p:cNvPr id="5" name="Google Shape;6617;p202">
              <a:extLst>
                <a:ext uri="{FF2B5EF4-FFF2-40B4-BE49-F238E27FC236}">
                  <a16:creationId xmlns:a16="http://schemas.microsoft.com/office/drawing/2014/main" id="{DFC9FB00-A512-BC7C-B425-95ABC9ECC8DB}"/>
                </a:ext>
              </a:extLst>
            </p:cNvPr>
            <p:cNvSpPr txBox="1"/>
            <p:nvPr/>
          </p:nvSpPr>
          <p:spPr>
            <a:xfrm>
              <a:off x="1127035" y="1919072"/>
              <a:ext cx="781946" cy="118449"/>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1" u="none" strike="noStrike" kern="0" cap="none" spc="0" normalizeH="0" baseline="0" noProof="0">
                  <a:ln>
                    <a:noFill/>
                  </a:ln>
                  <a:solidFill>
                    <a:srgbClr val="000000"/>
                  </a:solidFill>
                  <a:effectLst/>
                  <a:uLnTx/>
                  <a:uFillTx/>
                  <a:latin typeface="Montserrat"/>
                  <a:ea typeface="Montserrat"/>
                  <a:cs typeface="Montserrat"/>
                  <a:sym typeface="Montserrat"/>
                </a:rPr>
                <a:t>Tenant 1 Access</a:t>
              </a:r>
            </a:p>
          </p:txBody>
        </p:sp>
      </p:grpSp>
      <p:grpSp>
        <p:nvGrpSpPr>
          <p:cNvPr id="7" name="Group 6">
            <a:extLst>
              <a:ext uri="{FF2B5EF4-FFF2-40B4-BE49-F238E27FC236}">
                <a16:creationId xmlns:a16="http://schemas.microsoft.com/office/drawing/2014/main" id="{D560DF8C-DC7C-8C4A-4974-20D9A55C2A20}"/>
              </a:ext>
            </a:extLst>
          </p:cNvPr>
          <p:cNvGrpSpPr/>
          <p:nvPr/>
        </p:nvGrpSpPr>
        <p:grpSpPr>
          <a:xfrm>
            <a:off x="4212097" y="1330904"/>
            <a:ext cx="2102066" cy="1197827"/>
            <a:chOff x="1101227" y="1338371"/>
            <a:chExt cx="2102066" cy="1197827"/>
          </a:xfrm>
        </p:grpSpPr>
        <p:sp>
          <p:nvSpPr>
            <p:cNvPr id="8" name="TextBox 7">
              <a:extLst>
                <a:ext uri="{FF2B5EF4-FFF2-40B4-BE49-F238E27FC236}">
                  <a16:creationId xmlns:a16="http://schemas.microsoft.com/office/drawing/2014/main" id="{4BFCD638-3038-B784-4722-0F4D1B5C976D}"/>
                </a:ext>
              </a:extLst>
            </p:cNvPr>
            <p:cNvSpPr txBox="1"/>
            <p:nvPr/>
          </p:nvSpPr>
          <p:spPr>
            <a:xfrm>
              <a:off x="1535528" y="2094163"/>
              <a:ext cx="1667765" cy="442035"/>
            </a:xfrm>
            <a:prstGeom prst="rect">
              <a:avLst/>
            </a:prstGeom>
            <a:noFill/>
            <a:ln>
              <a:noFill/>
            </a:ln>
          </p:spPr>
          <p:txBody>
            <a:bodyPr spcFirstLastPara="1" wrap="square" lIns="72000" tIns="36000" rIns="72000" bIns="36000" anchor="t" anchorCtr="0">
              <a:spAutoFit/>
            </a:bodyPr>
            <a:lstStyle>
              <a:defPPr marR="0" lvl="0" algn="l" rtl="0">
                <a:lnSpc>
                  <a:spcPct val="100000"/>
                </a:lnSpc>
                <a:spcBef>
                  <a:spcPts val="0"/>
                </a:spcBef>
                <a:spcAft>
                  <a:spcPts val="0"/>
                </a:spcAft>
              </a:defPPr>
              <a:lvl1pPr marL="0" indent="0">
                <a:buSzPts val="800"/>
                <a:buNone/>
                <a:defRPr sz="600" i="1">
                  <a:latin typeface="Montserrat"/>
                  <a:ea typeface="Montserrat"/>
                  <a:cs typeface="Montserrat"/>
                </a:defRPr>
              </a:lvl1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1" u="none" strike="noStrike" kern="0" cap="none" spc="0" normalizeH="0" baseline="0" noProof="0">
                  <a:ln>
                    <a:noFill/>
                  </a:ln>
                  <a:solidFill>
                    <a:srgbClr val="000000"/>
                  </a:solidFill>
                  <a:effectLst/>
                  <a:uLnTx/>
                  <a:uFillTx/>
                  <a:latin typeface="Montserrat"/>
                  <a:sym typeface="Arial"/>
                </a:rPr>
                <a:t>Remote access to Bastion host 10.10.10.110</a:t>
              </a:r>
              <a:br>
                <a:rPr kumimoji="0" lang="en-US" sz="800" b="0" i="1" u="none" strike="noStrike" kern="0" cap="none" spc="0" normalizeH="0" baseline="0" noProof="0">
                  <a:ln>
                    <a:noFill/>
                  </a:ln>
                  <a:solidFill>
                    <a:srgbClr val="000000"/>
                  </a:solidFill>
                  <a:effectLst/>
                  <a:uLnTx/>
                  <a:uFillTx/>
                  <a:latin typeface="Montserrat"/>
                  <a:sym typeface="Montserrat Light"/>
                </a:rPr>
              </a:br>
              <a:endParaRPr kumimoji="0" lang="en-US" sz="800" b="0" i="1" u="none" strike="noStrike" kern="0" cap="none" spc="0" normalizeH="0" baseline="0" noProof="0">
                <a:ln>
                  <a:noFill/>
                </a:ln>
                <a:solidFill>
                  <a:srgbClr val="000000"/>
                </a:solidFill>
                <a:effectLst/>
                <a:uLnTx/>
                <a:uFillTx/>
                <a:latin typeface="Montserrat"/>
                <a:sym typeface="Arial"/>
              </a:endParaRPr>
            </a:p>
          </p:txBody>
        </p:sp>
        <p:pic>
          <p:nvPicPr>
            <p:cNvPr id="9" name="Google Shape;5104;p141">
              <a:extLst>
                <a:ext uri="{FF2B5EF4-FFF2-40B4-BE49-F238E27FC236}">
                  <a16:creationId xmlns:a16="http://schemas.microsoft.com/office/drawing/2014/main" id="{559BE57E-C7D0-F05F-9442-4AC09CF13472}"/>
                </a:ext>
              </a:extLst>
            </p:cNvPr>
            <p:cNvPicPr preferRelativeResize="0">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189517" y="1338371"/>
              <a:ext cx="703817" cy="703818"/>
            </a:xfrm>
            <a:prstGeom prst="rect">
              <a:avLst/>
            </a:prstGeom>
          </p:spPr>
        </p:pic>
        <p:cxnSp>
          <p:nvCxnSpPr>
            <p:cNvPr id="10" name="Google Shape;6944;p218">
              <a:extLst>
                <a:ext uri="{FF2B5EF4-FFF2-40B4-BE49-F238E27FC236}">
                  <a16:creationId xmlns:a16="http://schemas.microsoft.com/office/drawing/2014/main" id="{9E80FF9A-938D-500A-2202-6F0F9E87EBE7}"/>
                </a:ext>
              </a:extLst>
            </p:cNvPr>
            <p:cNvCxnSpPr>
              <a:cxnSpLocks/>
            </p:cNvCxnSpPr>
            <p:nvPr/>
          </p:nvCxnSpPr>
          <p:spPr>
            <a:xfrm>
              <a:off x="1541429" y="2067423"/>
              <a:ext cx="1" cy="439194"/>
            </a:xfrm>
            <a:prstGeom prst="straightConnector1">
              <a:avLst/>
            </a:prstGeom>
            <a:noFill/>
            <a:ln w="19050" cap="flat" cmpd="sng">
              <a:solidFill>
                <a:srgbClr val="131313"/>
              </a:solidFill>
              <a:prstDash val="solid"/>
              <a:round/>
              <a:headEnd type="none" w="lg" len="med"/>
              <a:tailEnd type="arrow" w="sm" len="sm"/>
            </a:ln>
          </p:spPr>
        </p:cxnSp>
        <p:sp>
          <p:nvSpPr>
            <p:cNvPr id="11" name="Google Shape;6617;p202">
              <a:extLst>
                <a:ext uri="{FF2B5EF4-FFF2-40B4-BE49-F238E27FC236}">
                  <a16:creationId xmlns:a16="http://schemas.microsoft.com/office/drawing/2014/main" id="{EC5EF169-1B97-ED9A-AA95-7C94CE1C6AFC}"/>
                </a:ext>
              </a:extLst>
            </p:cNvPr>
            <p:cNvSpPr txBox="1"/>
            <p:nvPr/>
          </p:nvSpPr>
          <p:spPr>
            <a:xfrm>
              <a:off x="1101227" y="1919072"/>
              <a:ext cx="833562" cy="123111"/>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1" u="none" strike="noStrike" kern="0" cap="none" spc="0" normalizeH="0" baseline="0" noProof="0">
                  <a:ln>
                    <a:noFill/>
                  </a:ln>
                  <a:solidFill>
                    <a:srgbClr val="000000"/>
                  </a:solidFill>
                  <a:effectLst/>
                  <a:uLnTx/>
                  <a:uFillTx/>
                  <a:latin typeface="Montserrat"/>
                  <a:ea typeface="Montserrat"/>
                  <a:cs typeface="Montserrat"/>
                  <a:sym typeface="Montserrat"/>
                </a:rPr>
                <a:t>Tenant 2 Access</a:t>
              </a:r>
            </a:p>
          </p:txBody>
        </p:sp>
      </p:grpSp>
      <p:grpSp>
        <p:nvGrpSpPr>
          <p:cNvPr id="12" name="Group 11">
            <a:extLst>
              <a:ext uri="{FF2B5EF4-FFF2-40B4-BE49-F238E27FC236}">
                <a16:creationId xmlns:a16="http://schemas.microsoft.com/office/drawing/2014/main" id="{D4EB75C2-1A29-3B09-80F8-3BFE8D770988}"/>
              </a:ext>
            </a:extLst>
          </p:cNvPr>
          <p:cNvGrpSpPr/>
          <p:nvPr/>
        </p:nvGrpSpPr>
        <p:grpSpPr>
          <a:xfrm>
            <a:off x="7057811" y="1335809"/>
            <a:ext cx="2102066" cy="1197827"/>
            <a:chOff x="1101227" y="1338371"/>
            <a:chExt cx="2102066" cy="1197827"/>
          </a:xfrm>
        </p:grpSpPr>
        <p:sp>
          <p:nvSpPr>
            <p:cNvPr id="13" name="TextBox 12">
              <a:extLst>
                <a:ext uri="{FF2B5EF4-FFF2-40B4-BE49-F238E27FC236}">
                  <a16:creationId xmlns:a16="http://schemas.microsoft.com/office/drawing/2014/main" id="{F76E87B7-609F-9F09-4B24-EC1AAB3F96D6}"/>
                </a:ext>
              </a:extLst>
            </p:cNvPr>
            <p:cNvSpPr txBox="1"/>
            <p:nvPr/>
          </p:nvSpPr>
          <p:spPr>
            <a:xfrm>
              <a:off x="1535528" y="2094163"/>
              <a:ext cx="1667765" cy="442035"/>
            </a:xfrm>
            <a:prstGeom prst="rect">
              <a:avLst/>
            </a:prstGeom>
            <a:noFill/>
            <a:ln>
              <a:noFill/>
            </a:ln>
          </p:spPr>
          <p:txBody>
            <a:bodyPr spcFirstLastPara="1" wrap="square" lIns="72000" tIns="36000" rIns="72000" bIns="36000" anchor="t" anchorCtr="0">
              <a:spAutoFit/>
            </a:bodyPr>
            <a:lstStyle>
              <a:defPPr marR="0" lvl="0" algn="l" rtl="0">
                <a:lnSpc>
                  <a:spcPct val="100000"/>
                </a:lnSpc>
                <a:spcBef>
                  <a:spcPts val="0"/>
                </a:spcBef>
                <a:spcAft>
                  <a:spcPts val="0"/>
                </a:spcAft>
              </a:defPPr>
              <a:lvl1pPr marL="0" indent="0">
                <a:buSzPts val="800"/>
                <a:buNone/>
                <a:defRPr sz="600" i="1">
                  <a:latin typeface="Montserrat"/>
                  <a:ea typeface="Montserrat"/>
                  <a:cs typeface="Montserrat"/>
                </a:defRPr>
              </a:lvl1pPr>
            </a:lstStyle>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1" u="none" strike="noStrike" kern="0" cap="none" spc="0" normalizeH="0" baseline="0" noProof="0">
                  <a:ln>
                    <a:noFill/>
                  </a:ln>
                  <a:solidFill>
                    <a:srgbClr val="000000"/>
                  </a:solidFill>
                  <a:effectLst/>
                  <a:uLnTx/>
                  <a:uFillTx/>
                  <a:latin typeface="Montserrat"/>
                  <a:sym typeface="Arial"/>
                </a:rPr>
                <a:t>Remote access to Bastion host 10.10.10.210</a:t>
              </a:r>
              <a:br>
                <a:rPr kumimoji="0" lang="en-US" sz="800" b="0" i="1" u="none" strike="noStrike" kern="0" cap="none" spc="0" normalizeH="0" baseline="0" noProof="0">
                  <a:ln>
                    <a:noFill/>
                  </a:ln>
                  <a:solidFill>
                    <a:srgbClr val="000000"/>
                  </a:solidFill>
                  <a:effectLst/>
                  <a:uLnTx/>
                  <a:uFillTx/>
                  <a:latin typeface="Montserrat"/>
                  <a:sym typeface="Montserrat Light"/>
                </a:rPr>
              </a:br>
              <a:endParaRPr kumimoji="0" lang="en-US" sz="800" b="0" i="1" u="none" strike="noStrike" kern="0" cap="none" spc="0" normalizeH="0" baseline="0" noProof="0">
                <a:ln>
                  <a:noFill/>
                </a:ln>
                <a:solidFill>
                  <a:srgbClr val="000000"/>
                </a:solidFill>
                <a:effectLst/>
                <a:uLnTx/>
                <a:uFillTx/>
                <a:latin typeface="Montserrat"/>
                <a:sym typeface="Arial"/>
              </a:endParaRPr>
            </a:p>
          </p:txBody>
        </p:sp>
        <p:pic>
          <p:nvPicPr>
            <p:cNvPr id="14" name="Google Shape;5104;p141">
              <a:extLst>
                <a:ext uri="{FF2B5EF4-FFF2-40B4-BE49-F238E27FC236}">
                  <a16:creationId xmlns:a16="http://schemas.microsoft.com/office/drawing/2014/main" id="{840F98A0-6046-2C31-4C4F-07B19DD1B22D}"/>
                </a:ext>
              </a:extLst>
            </p:cNvPr>
            <p:cNvPicPr preferRelativeResize="0">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189517" y="1338371"/>
              <a:ext cx="703817" cy="703818"/>
            </a:xfrm>
            <a:prstGeom prst="rect">
              <a:avLst/>
            </a:prstGeom>
          </p:spPr>
        </p:pic>
        <p:cxnSp>
          <p:nvCxnSpPr>
            <p:cNvPr id="15" name="Google Shape;6944;p218">
              <a:extLst>
                <a:ext uri="{FF2B5EF4-FFF2-40B4-BE49-F238E27FC236}">
                  <a16:creationId xmlns:a16="http://schemas.microsoft.com/office/drawing/2014/main" id="{F9690AFE-D7F0-338C-43B9-0E424778F0FE}"/>
                </a:ext>
              </a:extLst>
            </p:cNvPr>
            <p:cNvCxnSpPr>
              <a:cxnSpLocks/>
            </p:cNvCxnSpPr>
            <p:nvPr/>
          </p:nvCxnSpPr>
          <p:spPr>
            <a:xfrm>
              <a:off x="1541429" y="2067423"/>
              <a:ext cx="1" cy="439194"/>
            </a:xfrm>
            <a:prstGeom prst="straightConnector1">
              <a:avLst/>
            </a:prstGeom>
            <a:noFill/>
            <a:ln w="19050" cap="flat" cmpd="sng">
              <a:solidFill>
                <a:srgbClr val="131313"/>
              </a:solidFill>
              <a:prstDash val="solid"/>
              <a:round/>
              <a:headEnd type="none" w="lg" len="med"/>
              <a:tailEnd type="arrow" w="sm" len="sm"/>
            </a:ln>
          </p:spPr>
        </p:cxnSp>
        <p:sp>
          <p:nvSpPr>
            <p:cNvPr id="16" name="Google Shape;6617;p202">
              <a:extLst>
                <a:ext uri="{FF2B5EF4-FFF2-40B4-BE49-F238E27FC236}">
                  <a16:creationId xmlns:a16="http://schemas.microsoft.com/office/drawing/2014/main" id="{99648CC9-034F-556A-1379-D89E5C0C7613}"/>
                </a:ext>
              </a:extLst>
            </p:cNvPr>
            <p:cNvSpPr txBox="1"/>
            <p:nvPr/>
          </p:nvSpPr>
          <p:spPr>
            <a:xfrm>
              <a:off x="1101227" y="1919072"/>
              <a:ext cx="833562" cy="123111"/>
            </a:xfrm>
            <a:prstGeom prst="rect">
              <a:avLst/>
            </a:prstGeom>
            <a:noFill/>
            <a:ln>
              <a:noFill/>
            </a:ln>
          </p:spPr>
          <p:txBody>
            <a:bodyPr spcFirstLastPara="1" wrap="non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800" b="0" i="1" u="none" strike="noStrike" kern="0" cap="none" spc="0" normalizeH="0" baseline="0" noProof="0">
                  <a:ln>
                    <a:noFill/>
                  </a:ln>
                  <a:solidFill>
                    <a:srgbClr val="000000"/>
                  </a:solidFill>
                  <a:effectLst/>
                  <a:uLnTx/>
                  <a:uFillTx/>
                  <a:latin typeface="Montserrat"/>
                  <a:ea typeface="Montserrat"/>
                  <a:cs typeface="Montserrat"/>
                  <a:sym typeface="Montserrat"/>
                </a:rPr>
                <a:t>Tenant 3 Access</a:t>
              </a:r>
            </a:p>
          </p:txBody>
        </p:sp>
      </p:grpSp>
    </p:spTree>
    <p:extLst>
      <p:ext uri="{BB962C8B-B14F-4D97-AF65-F5344CB8AC3E}">
        <p14:creationId xmlns:p14="http://schemas.microsoft.com/office/powerpoint/2010/main" val="146546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72CCE-46BA-6565-1163-55C845645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5BBFFF-5340-B0B6-F357-CA0F327CC423}"/>
              </a:ext>
            </a:extLst>
          </p:cNvPr>
          <p:cNvSpPr>
            <a:spLocks noGrp="1"/>
          </p:cNvSpPr>
          <p:nvPr>
            <p:ph type="ctrTitle"/>
          </p:nvPr>
        </p:nvSpPr>
        <p:spPr/>
        <p:txBody>
          <a:bodyPr/>
          <a:lstStyle/>
          <a:p>
            <a:r>
              <a:rPr lang="fr-FR"/>
              <a:t>Best practices</a:t>
            </a:r>
            <a:endParaRPr lang="en-GB"/>
          </a:p>
        </p:txBody>
      </p:sp>
      <p:sp>
        <p:nvSpPr>
          <p:cNvPr id="3" name="Subtitle 2">
            <a:extLst>
              <a:ext uri="{FF2B5EF4-FFF2-40B4-BE49-F238E27FC236}">
                <a16:creationId xmlns:a16="http://schemas.microsoft.com/office/drawing/2014/main" id="{1D5CA51C-AAB5-B0AC-C274-1F037EEFC69E}"/>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62945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BC30B41-4344-71DC-0648-1BBC474C226C}"/>
              </a:ext>
            </a:extLst>
          </p:cNvPr>
          <p:cNvSpPr>
            <a:spLocks noGrp="1"/>
          </p:cNvSpPr>
          <p:nvPr>
            <p:ph type="body" idx="1"/>
          </p:nvPr>
        </p:nvSpPr>
        <p:spPr>
          <a:xfrm>
            <a:off x="4756149" y="1810075"/>
            <a:ext cx="4549215" cy="521100"/>
          </a:xfrm>
        </p:spPr>
        <p:txBody>
          <a:bodyPr/>
          <a:lstStyle/>
          <a:p>
            <a:pPr marL="50800" indent="0">
              <a:buNone/>
            </a:pPr>
            <a:r>
              <a:rPr lang="fr-FR" sz="2400"/>
              <a:t>Certificates management</a:t>
            </a:r>
            <a:endParaRPr lang="en-GB" sz="2400"/>
          </a:p>
        </p:txBody>
      </p:sp>
      <p:pic>
        <p:nvPicPr>
          <p:cNvPr id="5" name="Picture 4">
            <a:extLst>
              <a:ext uri="{FF2B5EF4-FFF2-40B4-BE49-F238E27FC236}">
                <a16:creationId xmlns:a16="http://schemas.microsoft.com/office/drawing/2014/main" id="{1DE83AAF-1061-765A-63DE-43E1D71EA0E3}"/>
              </a:ext>
            </a:extLst>
          </p:cNvPr>
          <p:cNvPicPr>
            <a:picLocks noChangeAspect="1"/>
          </p:cNvPicPr>
          <p:nvPr/>
        </p:nvPicPr>
        <p:blipFill>
          <a:blip r:embed="rId2"/>
          <a:stretch>
            <a:fillRect/>
          </a:stretch>
        </p:blipFill>
        <p:spPr>
          <a:xfrm>
            <a:off x="0" y="1206348"/>
            <a:ext cx="3293157" cy="4310063"/>
          </a:xfrm>
          <a:prstGeom prst="rect">
            <a:avLst/>
          </a:prstGeom>
        </p:spPr>
      </p:pic>
      <p:pic>
        <p:nvPicPr>
          <p:cNvPr id="6" name="Google Shape;181;p15">
            <a:extLst>
              <a:ext uri="{FF2B5EF4-FFF2-40B4-BE49-F238E27FC236}">
                <a16:creationId xmlns:a16="http://schemas.microsoft.com/office/drawing/2014/main" id="{566801D2-AB5F-F3AF-E347-80AE0C076DB9}"/>
              </a:ext>
            </a:extLst>
          </p:cNvPr>
          <p:cNvPicPr preferRelativeResize="0"/>
          <p:nvPr/>
        </p:nvPicPr>
        <p:blipFill rotWithShape="1">
          <a:blip r:embed="rId3">
            <a:alphaModFix/>
          </a:blip>
          <a:srcRect l="-1250" t="19" r="-1250" b="28"/>
          <a:stretch/>
        </p:blipFill>
        <p:spPr>
          <a:xfrm>
            <a:off x="-972675" y="0"/>
            <a:ext cx="5272100" cy="5143501"/>
          </a:xfrm>
          <a:prstGeom prst="rect">
            <a:avLst/>
          </a:prstGeom>
          <a:noFill/>
          <a:ln>
            <a:noFill/>
          </a:ln>
        </p:spPr>
      </p:pic>
    </p:spTree>
    <p:extLst>
      <p:ext uri="{BB962C8B-B14F-4D97-AF65-F5344CB8AC3E}">
        <p14:creationId xmlns:p14="http://schemas.microsoft.com/office/powerpoint/2010/main" val="1908550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A01794-788C-41E2-BDD3-640C8F0CEECA}"/>
              </a:ext>
            </a:extLst>
          </p:cNvPr>
          <p:cNvSpPr>
            <a:spLocks noGrp="1"/>
          </p:cNvSpPr>
          <p:nvPr>
            <p:ph type="body" idx="1"/>
          </p:nvPr>
        </p:nvSpPr>
        <p:spPr>
          <a:xfrm>
            <a:off x="398788" y="1245350"/>
            <a:ext cx="4887480" cy="3398100"/>
          </a:xfrm>
        </p:spPr>
        <p:txBody>
          <a:bodyPr/>
          <a:lstStyle/>
          <a:p>
            <a:r>
              <a:rPr lang="en-US" sz="1600" noProof="0"/>
              <a:t>NKP provides 2 secure entry points:</a:t>
            </a:r>
          </a:p>
          <a:p>
            <a:pPr lvl="1">
              <a:buSzPct val="100000"/>
            </a:pPr>
            <a:r>
              <a:rPr lang="en-US" sz="1100" noProof="0"/>
              <a:t>Kubernetes API Endpoint (</a:t>
            </a:r>
            <a:r>
              <a:rPr lang="en-US" sz="1100" i="1" noProof="0"/>
              <a:t>--control-plane-endpoint-</a:t>
            </a:r>
            <a:r>
              <a:rPr lang="en-US" sz="1100" i="1" noProof="0" err="1"/>
              <a:t>ip</a:t>
            </a:r>
            <a:r>
              <a:rPr lang="en-US" sz="1100" noProof="0"/>
              <a:t>) by default on port 6443</a:t>
            </a:r>
          </a:p>
          <a:p>
            <a:pPr lvl="1">
              <a:buSzPct val="100000"/>
            </a:pPr>
            <a:r>
              <a:rPr lang="en-US" sz="1100" noProof="0"/>
              <a:t>NKP UI (</a:t>
            </a:r>
            <a:r>
              <a:rPr lang="en-US" sz="1100" i="1" noProof="0"/>
              <a:t>--</a:t>
            </a:r>
            <a:r>
              <a:rPr lang="en-US" sz="1100" i="1" noProof="0" err="1"/>
              <a:t>kubernetes</a:t>
            </a:r>
            <a:r>
              <a:rPr lang="en-US" sz="1100" i="1" noProof="0"/>
              <a:t>-service-load-balancer-</a:t>
            </a:r>
            <a:r>
              <a:rPr lang="en-US" sz="1100" i="1" noProof="0" err="1"/>
              <a:t>ip</a:t>
            </a:r>
            <a:r>
              <a:rPr lang="en-US" sz="1100" i="1" noProof="0"/>
              <a:t>-range</a:t>
            </a:r>
            <a:r>
              <a:rPr lang="en-US" sz="1100" noProof="0"/>
              <a:t>) on port 443 through the ingress controller</a:t>
            </a:r>
          </a:p>
          <a:p>
            <a:endParaRPr lang="en-US" sz="1600" noProof="0"/>
          </a:p>
          <a:p>
            <a:r>
              <a:rPr lang="en-US" sz="1600" noProof="0"/>
              <a:t>Kubernetes API Endpoint is using self-signed certificate</a:t>
            </a:r>
          </a:p>
          <a:p>
            <a:pPr lvl="1">
              <a:buSzPct val="100000"/>
            </a:pPr>
            <a:r>
              <a:rPr lang="en-US" sz="1100"/>
              <a:t>Not an issue because included inside </a:t>
            </a:r>
            <a:r>
              <a:rPr lang="en-US" sz="1100" err="1"/>
              <a:t>kubeconfig</a:t>
            </a:r>
            <a:endParaRPr lang="en-US" sz="1100"/>
          </a:p>
          <a:p>
            <a:pPr lvl="1">
              <a:buSzPct val="100000"/>
            </a:pPr>
            <a:r>
              <a:rPr lang="en-US" sz="1100"/>
              <a:t>This is how Kubernetes works</a:t>
            </a:r>
          </a:p>
          <a:p>
            <a:endParaRPr lang="en-US" sz="1600" noProof="0"/>
          </a:p>
          <a:p>
            <a:r>
              <a:rPr lang="en-US" sz="1600" noProof="0"/>
              <a:t>NKP UI is also using by default self-signed certificate</a:t>
            </a:r>
          </a:p>
          <a:p>
            <a:pPr lvl="1">
              <a:buSzPct val="100000"/>
            </a:pPr>
            <a:r>
              <a:rPr lang="en-US" sz="1100"/>
              <a:t>This is where problems start </a:t>
            </a:r>
            <a:r>
              <a:rPr lang="en-US" sz="1200" noProof="0">
                <a:solidFill>
                  <a:srgbClr val="FF0000"/>
                </a:solidFill>
                <a:sym typeface="Wingdings" pitchFamily="2" charset="2"/>
              </a:rPr>
              <a:t>  </a:t>
            </a:r>
            <a:r>
              <a:rPr lang="en-US" sz="1200" noProof="0">
                <a:sym typeface="Wingdings" pitchFamily="2" charset="2"/>
              </a:rPr>
              <a:t> </a:t>
            </a:r>
            <a:endParaRPr lang="en-US" sz="1200" noProof="0"/>
          </a:p>
          <a:p>
            <a:endParaRPr lang="en-US" sz="1600" noProof="0"/>
          </a:p>
          <a:p>
            <a:endParaRPr lang="en-US" sz="1600" noProof="0"/>
          </a:p>
        </p:txBody>
      </p:sp>
      <p:sp>
        <p:nvSpPr>
          <p:cNvPr id="3" name="Title 2">
            <a:extLst>
              <a:ext uri="{FF2B5EF4-FFF2-40B4-BE49-F238E27FC236}">
                <a16:creationId xmlns:a16="http://schemas.microsoft.com/office/drawing/2014/main" id="{02119F6E-04AD-812E-266A-4B4934AC7D33}"/>
              </a:ext>
            </a:extLst>
          </p:cNvPr>
          <p:cNvSpPr>
            <a:spLocks noGrp="1"/>
          </p:cNvSpPr>
          <p:nvPr>
            <p:ph type="title"/>
          </p:nvPr>
        </p:nvSpPr>
        <p:spPr/>
        <p:txBody>
          <a:bodyPr/>
          <a:lstStyle/>
          <a:p>
            <a:r>
              <a:rPr lang="en-US" noProof="0"/>
              <a:t>NKP default certificate behavior</a:t>
            </a:r>
          </a:p>
        </p:txBody>
      </p:sp>
      <p:pic>
        <p:nvPicPr>
          <p:cNvPr id="4" name="Picture 3">
            <a:extLst>
              <a:ext uri="{FF2B5EF4-FFF2-40B4-BE49-F238E27FC236}">
                <a16:creationId xmlns:a16="http://schemas.microsoft.com/office/drawing/2014/main" id="{7081AE76-C118-D6B5-D7F6-15EB9B2F081D}"/>
              </a:ext>
            </a:extLst>
          </p:cNvPr>
          <p:cNvPicPr>
            <a:picLocks noChangeAspect="1"/>
          </p:cNvPicPr>
          <p:nvPr/>
        </p:nvPicPr>
        <p:blipFill>
          <a:blip r:embed="rId3"/>
          <a:stretch>
            <a:fillRect/>
          </a:stretch>
        </p:blipFill>
        <p:spPr>
          <a:xfrm>
            <a:off x="5475490" y="802511"/>
            <a:ext cx="3668510" cy="4248391"/>
          </a:xfrm>
          <a:prstGeom prst="rect">
            <a:avLst/>
          </a:prstGeom>
        </p:spPr>
      </p:pic>
    </p:spTree>
    <p:extLst>
      <p:ext uri="{BB962C8B-B14F-4D97-AF65-F5344CB8AC3E}">
        <p14:creationId xmlns:p14="http://schemas.microsoft.com/office/powerpoint/2010/main" val="331385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50187-BFDB-7806-B188-DD912B4E585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B0E4C0C-FB18-D5CE-C226-38F08EA4A4AA}"/>
              </a:ext>
            </a:extLst>
          </p:cNvPr>
          <p:cNvSpPr>
            <a:spLocks noGrp="1"/>
          </p:cNvSpPr>
          <p:nvPr>
            <p:ph type="body" idx="1"/>
          </p:nvPr>
        </p:nvSpPr>
        <p:spPr>
          <a:xfrm>
            <a:off x="402150" y="1245350"/>
            <a:ext cx="8321400" cy="3398100"/>
          </a:xfrm>
        </p:spPr>
        <p:txBody>
          <a:bodyPr/>
          <a:lstStyle/>
          <a:p>
            <a:r>
              <a:rPr lang="en-US" sz="1200" noProof="0"/>
              <a:t>CLI  tools to manipulate certificates and create your own PKI easily</a:t>
            </a:r>
          </a:p>
          <a:p>
            <a:pPr marL="101600" indent="0">
              <a:buNone/>
            </a:pPr>
            <a:r>
              <a:rPr lang="en-US" sz="1200" noProof="0"/>
              <a:t>	</a:t>
            </a:r>
            <a:r>
              <a:rPr lang="en-US" sz="1200" noProof="0">
                <a:sym typeface="Wingdings" pitchFamily="2" charset="2"/>
              </a:rPr>
              <a:t> </a:t>
            </a:r>
            <a:r>
              <a:rPr lang="en-US" sz="1200" noProof="0">
                <a:sym typeface="Wingdings" pitchFamily="2" charset="2"/>
                <a:hlinkClick r:id="rId3"/>
              </a:rPr>
              <a:t>https://smallstep.com/docs/step-cli/installation/</a:t>
            </a:r>
            <a:endParaRPr lang="en-US" sz="1200" noProof="0">
              <a:sym typeface="Wingdings" pitchFamily="2" charset="2"/>
            </a:endParaRPr>
          </a:p>
          <a:p>
            <a:pPr marL="101600" indent="0">
              <a:buNone/>
            </a:pPr>
            <a:r>
              <a:rPr lang="en-US" sz="1200">
                <a:sym typeface="Wingdings" pitchFamily="2" charset="2"/>
              </a:rPr>
              <a:t>	 </a:t>
            </a:r>
            <a:r>
              <a:rPr lang="en-US" sz="1200">
                <a:sym typeface="Wingdings" pitchFamily="2" charset="2"/>
                <a:hlinkClick r:id="rId4"/>
              </a:rPr>
              <a:t>https://github.com/FiloSottile/mkcert</a:t>
            </a:r>
            <a:endParaRPr lang="en-US" sz="1200">
              <a:sym typeface="Wingdings" pitchFamily="2" charset="2"/>
            </a:endParaRPr>
          </a:p>
          <a:p>
            <a:endParaRPr lang="en-US" sz="1200" noProof="0">
              <a:sym typeface="Wingdings" pitchFamily="2" charset="2"/>
            </a:endParaRPr>
          </a:p>
          <a:p>
            <a:r>
              <a:rPr lang="en-US" sz="1200" noProof="0">
                <a:sym typeface="Wingdings" pitchFamily="2" charset="2"/>
              </a:rPr>
              <a:t>Create your own root CA (root certificate)</a:t>
            </a:r>
            <a:endParaRPr lang="en-US" sz="1200" noProof="0"/>
          </a:p>
          <a:p>
            <a:pPr lvl="1">
              <a:buSzPct val="100000"/>
            </a:pPr>
            <a:r>
              <a:rPr lang="en-US" sz="800" i="1" noProof="0"/>
              <a:t>step certificate create </a:t>
            </a:r>
            <a:r>
              <a:rPr lang="en-US" sz="800" i="1" noProof="0" err="1"/>
              <a:t>mylab</a:t>
            </a:r>
            <a:r>
              <a:rPr lang="en-US" sz="800" i="1" noProof="0"/>
              <a:t>-ca </a:t>
            </a:r>
            <a:r>
              <a:rPr lang="en-US" sz="800" i="1" noProof="0" err="1"/>
              <a:t>mylab-ca.crt</a:t>
            </a:r>
            <a:r>
              <a:rPr lang="en-US" sz="800" i="1" noProof="0"/>
              <a:t> </a:t>
            </a:r>
            <a:r>
              <a:rPr lang="en-US" sz="800" i="1" noProof="0" err="1"/>
              <a:t>mylab-ca.key</a:t>
            </a:r>
            <a:r>
              <a:rPr lang="en-US" sz="800" i="1" noProof="0"/>
              <a:t> --profile root-ca</a:t>
            </a:r>
            <a:endParaRPr lang="en-US" sz="1200"/>
          </a:p>
          <a:p>
            <a:r>
              <a:rPr lang="en-US" sz="1200" noProof="0"/>
              <a:t>Create your own intermediate CA</a:t>
            </a:r>
            <a:endParaRPr lang="en-US"/>
          </a:p>
          <a:p>
            <a:pPr lvl="1">
              <a:buSzPct val="100000"/>
            </a:pPr>
            <a:r>
              <a:rPr lang="en-US" sz="800" i="1" noProof="0"/>
              <a:t>step certificate create </a:t>
            </a:r>
            <a:r>
              <a:rPr lang="en-US" sz="800" i="1" err="1"/>
              <a:t>mylab</a:t>
            </a:r>
            <a:r>
              <a:rPr lang="en-US" sz="800" i="1"/>
              <a:t>-intermediate </a:t>
            </a:r>
            <a:r>
              <a:rPr lang="en-US" sz="800" i="1" err="1"/>
              <a:t>mylab</a:t>
            </a:r>
            <a:r>
              <a:rPr lang="en-US" sz="800" i="1"/>
              <a:t>-intermediate</a:t>
            </a:r>
            <a:r>
              <a:rPr lang="en-US" sz="800" i="1" noProof="0"/>
              <a:t>.</a:t>
            </a:r>
            <a:r>
              <a:rPr lang="en-US" sz="800" i="1" noProof="0" err="1"/>
              <a:t>crt</a:t>
            </a:r>
            <a:r>
              <a:rPr lang="en-US" sz="800" i="1" noProof="0"/>
              <a:t> </a:t>
            </a:r>
            <a:r>
              <a:rPr lang="en-US" sz="800" i="1" noProof="0" err="1"/>
              <a:t>mylab-intermediate.key</a:t>
            </a:r>
            <a:r>
              <a:rPr lang="en-US" sz="800" i="1" noProof="0"/>
              <a:t> --ca ./</a:t>
            </a:r>
            <a:r>
              <a:rPr lang="en-US" sz="800" i="1" noProof="0" err="1"/>
              <a:t>mylab-ca.crt</a:t>
            </a:r>
            <a:r>
              <a:rPr lang="en-US" sz="800" i="1" noProof="0"/>
              <a:t> --ca-key ./</a:t>
            </a:r>
            <a:r>
              <a:rPr lang="en-US" sz="800" i="1" noProof="0" err="1"/>
              <a:t>mylab-ca.key</a:t>
            </a:r>
            <a:r>
              <a:rPr lang="en-US" sz="800" i="1" noProof="0"/>
              <a:t> --profile intermediate-ca</a:t>
            </a:r>
            <a:endParaRPr lang="en-US" sz="1200"/>
          </a:p>
          <a:p>
            <a:r>
              <a:rPr lang="en-US" sz="1200" noProof="0"/>
              <a:t>Create your NKP certificate (and other certificates you need for your infrastructure)</a:t>
            </a:r>
            <a:endParaRPr lang="en-US"/>
          </a:p>
          <a:p>
            <a:pPr lvl="1">
              <a:buSzPct val="100000"/>
            </a:pPr>
            <a:r>
              <a:rPr lang="en-US" sz="800" noProof="0"/>
              <a:t> </a:t>
            </a:r>
            <a:r>
              <a:rPr lang="en-US" sz="800" i="1" noProof="0"/>
              <a:t>step certificate create </a:t>
            </a:r>
            <a:r>
              <a:rPr lang="en-US" sz="800" i="1"/>
              <a:t>next</a:t>
            </a:r>
            <a:r>
              <a:rPr lang="en-US" sz="800" i="1" noProof="0"/>
              <a:t>.</a:t>
            </a:r>
            <a:r>
              <a:rPr lang="en-US" sz="800" i="1" noProof="0" err="1"/>
              <a:t>nxlab.fr</a:t>
            </a:r>
            <a:r>
              <a:rPr lang="en-US" sz="800" i="1" noProof="0"/>
              <a:t> </a:t>
            </a:r>
            <a:r>
              <a:rPr lang="en-US" sz="800" i="1"/>
              <a:t>next</a:t>
            </a:r>
            <a:r>
              <a:rPr lang="en-US" sz="800" i="1" noProof="0"/>
              <a:t>.</a:t>
            </a:r>
            <a:r>
              <a:rPr lang="en-US" sz="800" i="1" noProof="0" err="1"/>
              <a:t>nxlab.fr.crt</a:t>
            </a:r>
            <a:r>
              <a:rPr lang="en-US" sz="800" i="1" noProof="0"/>
              <a:t> </a:t>
            </a:r>
            <a:r>
              <a:rPr lang="en-US" sz="800" i="1"/>
              <a:t>next</a:t>
            </a:r>
            <a:r>
              <a:rPr lang="en-US" sz="800" i="1" noProof="0"/>
              <a:t>.</a:t>
            </a:r>
            <a:r>
              <a:rPr lang="en-US" sz="800" i="1" noProof="0" err="1"/>
              <a:t>nxlab.fr.key</a:t>
            </a:r>
            <a:r>
              <a:rPr lang="en-US" sz="800" i="1" noProof="0"/>
              <a:t> --ca ./</a:t>
            </a:r>
            <a:r>
              <a:rPr lang="en-US" sz="800" i="1" noProof="0" err="1"/>
              <a:t>mylab-intermediate.crt</a:t>
            </a:r>
            <a:r>
              <a:rPr lang="en-US" sz="800" i="1" noProof="0"/>
              <a:t> --ca-key ./</a:t>
            </a:r>
            <a:r>
              <a:rPr lang="en-US" sz="800" i="1" noProof="0" err="1"/>
              <a:t>mylab-intermediate.key</a:t>
            </a:r>
            <a:r>
              <a:rPr lang="en-US" sz="800" i="1" noProof="0"/>
              <a:t> --</a:t>
            </a:r>
            <a:r>
              <a:rPr lang="en-US" sz="800" i="1"/>
              <a:t>bundle </a:t>
            </a:r>
            <a:r>
              <a:rPr lang="en-US" sz="800" i="1" noProof="0"/>
              <a:t>--no-password –insecure </a:t>
            </a:r>
            <a:r>
              <a:rPr lang="en-US" sz="800"/>
              <a:t>--not-after=8640h</a:t>
            </a:r>
            <a:endParaRPr lang="en-US" sz="800" i="1" noProof="0"/>
          </a:p>
          <a:p>
            <a:pPr lvl="1">
              <a:buSzPct val="100000"/>
            </a:pPr>
            <a:r>
              <a:rPr lang="en-US" sz="800"/>
              <a:t>can configure additional SAN with </a:t>
            </a:r>
            <a:r>
              <a:rPr lang="en-US" sz="800" i="1"/>
              <a:t>--</a:t>
            </a:r>
            <a:r>
              <a:rPr lang="en-US" sz="800" i="1" err="1"/>
              <a:t>san</a:t>
            </a:r>
            <a:r>
              <a:rPr lang="en-US" sz="800" i="1"/>
              <a:t>=XXX</a:t>
            </a:r>
            <a:r>
              <a:rPr lang="en-US" sz="800"/>
              <a:t> option, be careful to mention the CN also as an additional SAN</a:t>
            </a:r>
            <a:endParaRPr lang="en-US" sz="800" noProof="0"/>
          </a:p>
          <a:p>
            <a:pPr lvl="1">
              <a:buSzPct val="100000"/>
            </a:pPr>
            <a:r>
              <a:rPr lang="en-US" sz="800"/>
              <a:t>If no DNS you can use </a:t>
            </a:r>
            <a:r>
              <a:rPr lang="en-US" sz="800">
                <a:hlinkClick r:id="rId5"/>
              </a:rPr>
              <a:t>wildcard DNS services</a:t>
            </a:r>
            <a:r>
              <a:rPr lang="en-US" sz="800"/>
              <a:t> =&gt; ex: my-cluster.192.168.1.2.sslip.io</a:t>
            </a:r>
          </a:p>
          <a:p>
            <a:pPr lvl="1">
              <a:buSzPct val="100000"/>
            </a:pPr>
            <a:r>
              <a:rPr lang="en-US" sz="800"/>
              <a:t>You can also specify key type (RSA, EC,…) with --</a:t>
            </a:r>
            <a:r>
              <a:rPr lang="en-US" sz="800" err="1"/>
              <a:t>kty</a:t>
            </a:r>
            <a:r>
              <a:rPr lang="en-US" sz="800"/>
              <a:t> option depending on the product you want to generate a certificate for</a:t>
            </a:r>
            <a:endParaRPr lang="en-US" sz="1200"/>
          </a:p>
          <a:p>
            <a:r>
              <a:rPr lang="en-US" sz="1200" noProof="0"/>
              <a:t>Install the root CA in your computer trust store for proper testing</a:t>
            </a:r>
            <a:endParaRPr lang="en-US"/>
          </a:p>
          <a:p>
            <a:pPr lvl="1">
              <a:buSzPct val="100000"/>
            </a:pPr>
            <a:r>
              <a:rPr lang="en-US" sz="800" i="1" noProof="0"/>
              <a:t>step certificate install </a:t>
            </a:r>
            <a:r>
              <a:rPr lang="en-US" sz="800" i="1" noProof="0" err="1"/>
              <a:t>mylab-ca.crt</a:t>
            </a:r>
            <a:endParaRPr lang="en-US" sz="800" i="1" noProof="0"/>
          </a:p>
        </p:txBody>
      </p:sp>
      <p:sp>
        <p:nvSpPr>
          <p:cNvPr id="3" name="Title 2">
            <a:extLst>
              <a:ext uri="{FF2B5EF4-FFF2-40B4-BE49-F238E27FC236}">
                <a16:creationId xmlns:a16="http://schemas.microsoft.com/office/drawing/2014/main" id="{F1675E3F-2D11-04F9-1B63-104F4BEF24D3}"/>
              </a:ext>
            </a:extLst>
          </p:cNvPr>
          <p:cNvSpPr>
            <a:spLocks noGrp="1"/>
          </p:cNvSpPr>
          <p:nvPr>
            <p:ph type="title"/>
          </p:nvPr>
        </p:nvSpPr>
        <p:spPr>
          <a:xfrm>
            <a:off x="403650" y="403975"/>
            <a:ext cx="8321400" cy="599100"/>
          </a:xfrm>
        </p:spPr>
        <p:txBody>
          <a:bodyPr/>
          <a:lstStyle/>
          <a:p>
            <a:r>
              <a:rPr lang="en-US" noProof="0"/>
              <a:t>Create your own Certificate/ Private PKI</a:t>
            </a:r>
          </a:p>
        </p:txBody>
      </p:sp>
    </p:spTree>
    <p:extLst>
      <p:ext uri="{BB962C8B-B14F-4D97-AF65-F5344CB8AC3E}">
        <p14:creationId xmlns:p14="http://schemas.microsoft.com/office/powerpoint/2010/main" val="305889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C2C8A0-AE24-1F08-AA13-BAA0576F915E}"/>
              </a:ext>
            </a:extLst>
          </p:cNvPr>
          <p:cNvPicPr>
            <a:picLocks noChangeAspect="1"/>
          </p:cNvPicPr>
          <p:nvPr/>
        </p:nvPicPr>
        <p:blipFill>
          <a:blip r:embed="rId3"/>
          <a:stretch>
            <a:fillRect/>
          </a:stretch>
        </p:blipFill>
        <p:spPr>
          <a:xfrm>
            <a:off x="5379238" y="1030146"/>
            <a:ext cx="3834334" cy="2805414"/>
          </a:xfrm>
          <a:prstGeom prst="rect">
            <a:avLst/>
          </a:prstGeom>
        </p:spPr>
      </p:pic>
      <p:sp>
        <p:nvSpPr>
          <p:cNvPr id="2" name="Text Placeholder 1">
            <a:extLst>
              <a:ext uri="{FF2B5EF4-FFF2-40B4-BE49-F238E27FC236}">
                <a16:creationId xmlns:a16="http://schemas.microsoft.com/office/drawing/2014/main" id="{B6547F18-C0FB-CC00-FDCF-0BB73BAC2B50}"/>
              </a:ext>
            </a:extLst>
          </p:cNvPr>
          <p:cNvSpPr>
            <a:spLocks noGrp="1"/>
          </p:cNvSpPr>
          <p:nvPr>
            <p:ph type="body" idx="1"/>
          </p:nvPr>
        </p:nvSpPr>
        <p:spPr>
          <a:xfrm>
            <a:off x="402150" y="972273"/>
            <a:ext cx="5022518" cy="3671177"/>
          </a:xfrm>
        </p:spPr>
        <p:txBody>
          <a:bodyPr/>
          <a:lstStyle/>
          <a:p>
            <a:r>
              <a:rPr lang="en-US" sz="1200" i="1" noProof="0"/>
              <a:t>Certificate origin:</a:t>
            </a:r>
          </a:p>
          <a:p>
            <a:pPr lvl="1">
              <a:buSzPct val="100000"/>
            </a:pPr>
            <a:r>
              <a:rPr lang="en-US" sz="900" i="1" noProof="0"/>
              <a:t>External self-signed certificate (Step CLI example)</a:t>
            </a:r>
          </a:p>
          <a:p>
            <a:pPr lvl="1">
              <a:buSzPct val="100000"/>
            </a:pPr>
            <a:r>
              <a:rPr lang="en-US" sz="900" i="1" noProof="0"/>
              <a:t>Private PKI (provided by the customers)</a:t>
            </a:r>
          </a:p>
          <a:p>
            <a:pPr lvl="1">
              <a:buSzPct val="100000"/>
            </a:pPr>
            <a:r>
              <a:rPr lang="en-US" sz="900" i="1" noProof="0"/>
              <a:t>Public PKI ( Static, Automated via ACME , …)</a:t>
            </a:r>
          </a:p>
          <a:p>
            <a:pPr lvl="1"/>
            <a:endParaRPr lang="en-US" sz="900" i="1" noProof="0"/>
          </a:p>
          <a:p>
            <a:r>
              <a:rPr lang="en-US" sz="1200" i="1" noProof="0"/>
              <a:t>TUI option </a:t>
            </a:r>
            <a:r>
              <a:rPr lang="en-US" sz="1200" i="1" noProof="0">
                <a:solidFill>
                  <a:srgbClr val="FF0000"/>
                </a:solidFill>
                <a:sym typeface="Wingdings" pitchFamily="2" charset="2"/>
              </a:rPr>
              <a:t>  </a:t>
            </a:r>
            <a:endParaRPr lang="en-US" sz="1200" i="1" noProof="0">
              <a:solidFill>
                <a:srgbClr val="FF0000"/>
              </a:solidFill>
            </a:endParaRPr>
          </a:p>
          <a:p>
            <a:endParaRPr lang="en-US" sz="1200" i="1" noProof="0"/>
          </a:p>
          <a:p>
            <a:r>
              <a:rPr lang="en-US" sz="1200" i="1" noProof="0"/>
              <a:t>CLI parameters:</a:t>
            </a:r>
          </a:p>
          <a:p>
            <a:endParaRPr lang="en-US" sz="1200" noProof="0"/>
          </a:p>
          <a:p>
            <a:endParaRPr lang="en-US" sz="1200" noProof="0"/>
          </a:p>
          <a:p>
            <a:endParaRPr lang="en-US" sz="1200" noProof="0"/>
          </a:p>
          <a:p>
            <a:endParaRPr lang="en-US" sz="1200" noProof="0"/>
          </a:p>
          <a:p>
            <a:r>
              <a:rPr lang="en-US" sz="1200" noProof="0"/>
              <a:t>DNS config :</a:t>
            </a:r>
          </a:p>
          <a:p>
            <a:pPr marL="584200" lvl="1" indent="0">
              <a:buNone/>
            </a:pPr>
            <a:r>
              <a:rPr lang="en-US" sz="900" noProof="0"/>
              <a:t>Cluster-hostname DNS entry pointing to first address of </a:t>
            </a:r>
            <a:r>
              <a:rPr lang="en-US" sz="900" i="1" noProof="0" err="1"/>
              <a:t>kubernetes</a:t>
            </a:r>
            <a:r>
              <a:rPr lang="en-US" sz="900" i="1" noProof="0"/>
              <a:t>-service-load-balancer-</a:t>
            </a:r>
            <a:r>
              <a:rPr lang="en-US" sz="900" i="1" noProof="0" err="1"/>
              <a:t>ip</a:t>
            </a:r>
            <a:r>
              <a:rPr lang="en-US" sz="900" i="1" noProof="0"/>
              <a:t>-range</a:t>
            </a:r>
            <a:endParaRPr lang="en-US" sz="900" noProof="0"/>
          </a:p>
        </p:txBody>
      </p:sp>
      <p:sp>
        <p:nvSpPr>
          <p:cNvPr id="3" name="Title 2">
            <a:extLst>
              <a:ext uri="{FF2B5EF4-FFF2-40B4-BE49-F238E27FC236}">
                <a16:creationId xmlns:a16="http://schemas.microsoft.com/office/drawing/2014/main" id="{D378638B-2195-18C4-D460-49DF40A9DFC8}"/>
              </a:ext>
            </a:extLst>
          </p:cNvPr>
          <p:cNvSpPr>
            <a:spLocks noGrp="1"/>
          </p:cNvSpPr>
          <p:nvPr>
            <p:ph type="title"/>
          </p:nvPr>
        </p:nvSpPr>
        <p:spPr/>
        <p:txBody>
          <a:bodyPr/>
          <a:lstStyle/>
          <a:p>
            <a:r>
              <a:rPr lang="en-US" noProof="0"/>
              <a:t>Customize certificate with NKP</a:t>
            </a:r>
          </a:p>
        </p:txBody>
      </p:sp>
      <p:sp>
        <p:nvSpPr>
          <p:cNvPr id="11" name="Frame 10">
            <a:extLst>
              <a:ext uri="{FF2B5EF4-FFF2-40B4-BE49-F238E27FC236}">
                <a16:creationId xmlns:a16="http://schemas.microsoft.com/office/drawing/2014/main" id="{9C4422EF-CBFF-95E4-FCB4-2F7B42C8F7DB}"/>
              </a:ext>
            </a:extLst>
          </p:cNvPr>
          <p:cNvSpPr/>
          <p:nvPr/>
        </p:nvSpPr>
        <p:spPr>
          <a:xfrm>
            <a:off x="5546201" y="1327231"/>
            <a:ext cx="2114310" cy="208343"/>
          </a:xfrm>
          <a:prstGeom prst="frame">
            <a:avLst>
              <a:gd name="adj1" fmla="val 4605"/>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a:solidFill>
                <a:schemeClr val="tx1"/>
              </a:solidFill>
            </a:endParaRPr>
          </a:p>
        </p:txBody>
      </p:sp>
      <p:sp>
        <p:nvSpPr>
          <p:cNvPr id="12" name="Frame 11">
            <a:extLst>
              <a:ext uri="{FF2B5EF4-FFF2-40B4-BE49-F238E27FC236}">
                <a16:creationId xmlns:a16="http://schemas.microsoft.com/office/drawing/2014/main" id="{1C784958-6B32-9FFE-0E38-EF59F6E7D649}"/>
              </a:ext>
            </a:extLst>
          </p:cNvPr>
          <p:cNvSpPr/>
          <p:nvPr/>
        </p:nvSpPr>
        <p:spPr>
          <a:xfrm>
            <a:off x="5546201" y="1757424"/>
            <a:ext cx="2355449" cy="349168"/>
          </a:xfrm>
          <a:prstGeom prst="frame">
            <a:avLst>
              <a:gd name="adj1" fmla="val 4605"/>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a:solidFill>
                <a:schemeClr val="tx1"/>
              </a:solidFill>
            </a:endParaRPr>
          </a:p>
        </p:txBody>
      </p:sp>
      <p:pic>
        <p:nvPicPr>
          <p:cNvPr id="18" name="Picture 17" descr="A screen shot of a computer&#10;&#10;Description automatically generated">
            <a:extLst>
              <a:ext uri="{FF2B5EF4-FFF2-40B4-BE49-F238E27FC236}">
                <a16:creationId xmlns:a16="http://schemas.microsoft.com/office/drawing/2014/main" id="{79036EED-C873-7550-C966-648BC0FC214F}"/>
              </a:ext>
            </a:extLst>
          </p:cNvPr>
          <p:cNvPicPr>
            <a:picLocks noChangeAspect="1"/>
          </p:cNvPicPr>
          <p:nvPr/>
        </p:nvPicPr>
        <p:blipFill>
          <a:blip r:embed="rId4"/>
          <a:stretch>
            <a:fillRect/>
          </a:stretch>
        </p:blipFill>
        <p:spPr>
          <a:xfrm>
            <a:off x="972108" y="2910234"/>
            <a:ext cx="4068501" cy="925326"/>
          </a:xfrm>
          <a:prstGeom prst="rect">
            <a:avLst/>
          </a:prstGeom>
        </p:spPr>
      </p:pic>
    </p:spTree>
    <p:extLst>
      <p:ext uri="{BB962C8B-B14F-4D97-AF65-F5344CB8AC3E}">
        <p14:creationId xmlns:p14="http://schemas.microsoft.com/office/powerpoint/2010/main" val="52344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779D61-D87C-3CCF-D070-862F39A764C4}"/>
              </a:ext>
            </a:extLst>
          </p:cNvPr>
          <p:cNvSpPr>
            <a:spLocks noGrp="1"/>
          </p:cNvSpPr>
          <p:nvPr>
            <p:ph type="body" idx="1"/>
          </p:nvPr>
        </p:nvSpPr>
        <p:spPr/>
        <p:txBody>
          <a:bodyPr/>
          <a:lstStyle/>
          <a:p>
            <a:pPr marL="50800" indent="0">
              <a:buNone/>
            </a:pPr>
            <a:r>
              <a:rPr lang="fr-FR" sz="2400"/>
              <a:t>Design</a:t>
            </a:r>
            <a:endParaRPr lang="en-GB"/>
          </a:p>
        </p:txBody>
      </p:sp>
      <p:pic>
        <p:nvPicPr>
          <p:cNvPr id="9" name="Picture 8">
            <a:extLst>
              <a:ext uri="{FF2B5EF4-FFF2-40B4-BE49-F238E27FC236}">
                <a16:creationId xmlns:a16="http://schemas.microsoft.com/office/drawing/2014/main" id="{1B180F88-A15A-297F-10E6-478876423941}"/>
              </a:ext>
            </a:extLst>
          </p:cNvPr>
          <p:cNvPicPr>
            <a:picLocks noChangeAspect="1"/>
          </p:cNvPicPr>
          <p:nvPr/>
        </p:nvPicPr>
        <p:blipFill>
          <a:blip r:embed="rId2"/>
          <a:stretch>
            <a:fillRect/>
          </a:stretch>
        </p:blipFill>
        <p:spPr>
          <a:xfrm>
            <a:off x="-33166" y="1389315"/>
            <a:ext cx="3429670" cy="3754185"/>
          </a:xfrm>
          <a:prstGeom prst="rect">
            <a:avLst/>
          </a:prstGeom>
        </p:spPr>
      </p:pic>
      <p:pic>
        <p:nvPicPr>
          <p:cNvPr id="10" name="Google Shape;181;p15">
            <a:extLst>
              <a:ext uri="{FF2B5EF4-FFF2-40B4-BE49-F238E27FC236}">
                <a16:creationId xmlns:a16="http://schemas.microsoft.com/office/drawing/2014/main" id="{FAF13EEF-C185-D390-2E05-A3F3C9D86271}"/>
              </a:ext>
            </a:extLst>
          </p:cNvPr>
          <p:cNvPicPr preferRelativeResize="0"/>
          <p:nvPr/>
        </p:nvPicPr>
        <p:blipFill rotWithShape="1">
          <a:blip r:embed="rId3">
            <a:alphaModFix/>
          </a:blip>
          <a:srcRect l="-1250" t="72109" r="-1250" b="28"/>
          <a:stretch/>
        </p:blipFill>
        <p:spPr>
          <a:xfrm>
            <a:off x="-972675" y="3709716"/>
            <a:ext cx="5272100" cy="1433785"/>
          </a:xfrm>
          <a:prstGeom prst="rect">
            <a:avLst/>
          </a:prstGeom>
          <a:noFill/>
          <a:ln>
            <a:noFill/>
          </a:ln>
        </p:spPr>
      </p:pic>
    </p:spTree>
    <p:extLst>
      <p:ext uri="{BB962C8B-B14F-4D97-AF65-F5344CB8AC3E}">
        <p14:creationId xmlns:p14="http://schemas.microsoft.com/office/powerpoint/2010/main" val="87287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19F55-E25F-CE09-BA75-D70AB7C7BED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F92BED8-B1F0-D54F-2E1A-2047EE7D675D}"/>
              </a:ext>
            </a:extLst>
          </p:cNvPr>
          <p:cNvSpPr>
            <a:spLocks noGrp="1"/>
          </p:cNvSpPr>
          <p:nvPr>
            <p:ph type="body" idx="1"/>
          </p:nvPr>
        </p:nvSpPr>
        <p:spPr/>
        <p:txBody>
          <a:bodyPr/>
          <a:lstStyle/>
          <a:p>
            <a:r>
              <a:rPr lang="en-US" sz="1400" noProof="0"/>
              <a:t>Create certificate</a:t>
            </a:r>
          </a:p>
          <a:p>
            <a:endParaRPr lang="en-US" sz="1400" i="1" noProof="0"/>
          </a:p>
          <a:p>
            <a:endParaRPr lang="en-US" sz="1400" i="1" noProof="0"/>
          </a:p>
          <a:p>
            <a:endParaRPr lang="en-US" sz="1400" i="1" noProof="0"/>
          </a:p>
          <a:p>
            <a:endParaRPr lang="en-US" sz="1400" i="1" noProof="0"/>
          </a:p>
          <a:p>
            <a:r>
              <a:rPr lang="en-US" sz="1400" noProof="0"/>
              <a:t>Update</a:t>
            </a:r>
            <a:r>
              <a:rPr lang="en-US" sz="1400" i="1" noProof="0"/>
              <a:t> </a:t>
            </a:r>
            <a:r>
              <a:rPr lang="en-US" sz="1400" i="1" noProof="0" err="1"/>
              <a:t>kommandercluster</a:t>
            </a:r>
            <a:r>
              <a:rPr lang="en-US" sz="1400" i="1" noProof="0"/>
              <a:t> </a:t>
            </a:r>
            <a:r>
              <a:rPr lang="en-US" sz="1400" noProof="0"/>
              <a:t>in</a:t>
            </a:r>
            <a:r>
              <a:rPr lang="en-US" sz="1400" i="1" noProof="0"/>
              <a:t> </a:t>
            </a:r>
            <a:r>
              <a:rPr lang="en-US" sz="1400" i="1" noProof="0" err="1"/>
              <a:t>kommander</a:t>
            </a:r>
            <a:r>
              <a:rPr lang="en-US" sz="1400" noProof="0"/>
              <a:t> namespace</a:t>
            </a:r>
          </a:p>
          <a:p>
            <a:endParaRPr lang="en-US" sz="1400" noProof="0"/>
          </a:p>
        </p:txBody>
      </p:sp>
      <p:sp>
        <p:nvSpPr>
          <p:cNvPr id="3" name="Title 2">
            <a:extLst>
              <a:ext uri="{FF2B5EF4-FFF2-40B4-BE49-F238E27FC236}">
                <a16:creationId xmlns:a16="http://schemas.microsoft.com/office/drawing/2014/main" id="{8F8F2BC5-00E6-19B2-EDB2-01DDA6E8F802}"/>
              </a:ext>
            </a:extLst>
          </p:cNvPr>
          <p:cNvSpPr>
            <a:spLocks noGrp="1"/>
          </p:cNvSpPr>
          <p:nvPr>
            <p:ph type="title"/>
          </p:nvPr>
        </p:nvSpPr>
        <p:spPr/>
        <p:txBody>
          <a:bodyPr/>
          <a:lstStyle/>
          <a:p>
            <a:r>
              <a:rPr lang="en-US" noProof="0"/>
              <a:t>Add certificate to existing NKP cluster</a:t>
            </a:r>
          </a:p>
        </p:txBody>
      </p:sp>
      <p:pic>
        <p:nvPicPr>
          <p:cNvPr id="13" name="Picture 12" descr="A computer screen with text&#10;&#10;Description automatically generated">
            <a:extLst>
              <a:ext uri="{FF2B5EF4-FFF2-40B4-BE49-F238E27FC236}">
                <a16:creationId xmlns:a16="http://schemas.microsoft.com/office/drawing/2014/main" id="{3738EC3A-09FD-E183-5F0D-C5CE1BEEE09D}"/>
              </a:ext>
            </a:extLst>
          </p:cNvPr>
          <p:cNvPicPr>
            <a:picLocks noChangeAspect="1"/>
          </p:cNvPicPr>
          <p:nvPr/>
        </p:nvPicPr>
        <p:blipFill>
          <a:blip r:embed="rId3"/>
          <a:stretch>
            <a:fillRect/>
          </a:stretch>
        </p:blipFill>
        <p:spPr>
          <a:xfrm>
            <a:off x="3221620" y="1003075"/>
            <a:ext cx="5074534" cy="1554435"/>
          </a:xfrm>
          <a:prstGeom prst="rect">
            <a:avLst/>
          </a:prstGeom>
        </p:spPr>
      </p:pic>
      <p:pic>
        <p:nvPicPr>
          <p:cNvPr id="15" name="Picture 14" descr="A computer screen with white text&#10;&#10;Description automatically generated">
            <a:extLst>
              <a:ext uri="{FF2B5EF4-FFF2-40B4-BE49-F238E27FC236}">
                <a16:creationId xmlns:a16="http://schemas.microsoft.com/office/drawing/2014/main" id="{7980912E-49D1-30FC-A8A0-24548C7D81FE}"/>
              </a:ext>
            </a:extLst>
          </p:cNvPr>
          <p:cNvPicPr>
            <a:picLocks noChangeAspect="1"/>
          </p:cNvPicPr>
          <p:nvPr/>
        </p:nvPicPr>
        <p:blipFill>
          <a:blip r:embed="rId4"/>
          <a:stretch>
            <a:fillRect/>
          </a:stretch>
        </p:blipFill>
        <p:spPr>
          <a:xfrm>
            <a:off x="1480595" y="3190592"/>
            <a:ext cx="6182810" cy="1510353"/>
          </a:xfrm>
          <a:prstGeom prst="rect">
            <a:avLst/>
          </a:prstGeom>
        </p:spPr>
      </p:pic>
    </p:spTree>
    <p:extLst>
      <p:ext uri="{BB962C8B-B14F-4D97-AF65-F5344CB8AC3E}">
        <p14:creationId xmlns:p14="http://schemas.microsoft.com/office/powerpoint/2010/main" val="255016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7D338-ACAC-9C77-C538-38C000AD7F2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1EEA37C-03CA-78FE-B05A-1D979E9968EA}"/>
              </a:ext>
            </a:extLst>
          </p:cNvPr>
          <p:cNvSpPr>
            <a:spLocks noGrp="1"/>
          </p:cNvSpPr>
          <p:nvPr>
            <p:ph type="body" idx="1"/>
          </p:nvPr>
        </p:nvSpPr>
        <p:spPr/>
        <p:txBody>
          <a:bodyPr/>
          <a:lstStyle/>
          <a:p>
            <a:r>
              <a:rPr lang="en-US" sz="1400" noProof="0"/>
              <a:t>Before certificate expiration update secret </a:t>
            </a:r>
            <a:r>
              <a:rPr lang="en-US" sz="1400" i="1" noProof="0" err="1"/>
              <a:t>kommander</a:t>
            </a:r>
            <a:r>
              <a:rPr lang="en-US" sz="1400" i="1" noProof="0"/>
              <a:t>-ingress </a:t>
            </a:r>
            <a:r>
              <a:rPr lang="en-US" sz="1400" noProof="0"/>
              <a:t>in</a:t>
            </a:r>
            <a:r>
              <a:rPr lang="en-US" sz="1400" i="1" noProof="0"/>
              <a:t> </a:t>
            </a:r>
            <a:r>
              <a:rPr lang="en-US" sz="1400" i="1" noProof="0" err="1"/>
              <a:t>kommander</a:t>
            </a:r>
            <a:r>
              <a:rPr lang="en-US" sz="1400" noProof="0"/>
              <a:t> namespace and modify the values </a:t>
            </a:r>
            <a:r>
              <a:rPr lang="en-US" sz="1400" noProof="0" err="1"/>
              <a:t>ca.crt</a:t>
            </a:r>
            <a:r>
              <a:rPr lang="en-US" sz="1400" noProof="0"/>
              <a:t>, </a:t>
            </a:r>
            <a:r>
              <a:rPr lang="en-US" sz="1400" noProof="0" err="1"/>
              <a:t>tls.crt</a:t>
            </a:r>
            <a:r>
              <a:rPr lang="en-US" sz="1400" noProof="0"/>
              <a:t> and </a:t>
            </a:r>
            <a:r>
              <a:rPr lang="en-US" sz="1400" noProof="0" err="1"/>
              <a:t>tls.key</a:t>
            </a:r>
            <a:endParaRPr lang="en-US" sz="1400" noProof="0"/>
          </a:p>
          <a:p>
            <a:pPr lvl="1"/>
            <a:endParaRPr lang="en-US" sz="1000" i="1" noProof="0"/>
          </a:p>
        </p:txBody>
      </p:sp>
      <p:sp>
        <p:nvSpPr>
          <p:cNvPr id="3" name="Title 2">
            <a:extLst>
              <a:ext uri="{FF2B5EF4-FFF2-40B4-BE49-F238E27FC236}">
                <a16:creationId xmlns:a16="http://schemas.microsoft.com/office/drawing/2014/main" id="{0F9F13E4-3D29-8CCB-CF8F-6298E13B90E8}"/>
              </a:ext>
            </a:extLst>
          </p:cNvPr>
          <p:cNvSpPr>
            <a:spLocks noGrp="1"/>
          </p:cNvSpPr>
          <p:nvPr>
            <p:ph type="title"/>
          </p:nvPr>
        </p:nvSpPr>
        <p:spPr/>
        <p:txBody>
          <a:bodyPr/>
          <a:lstStyle/>
          <a:p>
            <a:r>
              <a:rPr lang="en-US" noProof="0"/>
              <a:t>Update existing certificate in NKP</a:t>
            </a:r>
          </a:p>
        </p:txBody>
      </p:sp>
      <p:pic>
        <p:nvPicPr>
          <p:cNvPr id="9" name="Picture 8" descr="A computer screen shot of a black background&#10;&#10;Description automatically generated">
            <a:extLst>
              <a:ext uri="{FF2B5EF4-FFF2-40B4-BE49-F238E27FC236}">
                <a16:creationId xmlns:a16="http://schemas.microsoft.com/office/drawing/2014/main" id="{75CE8D1A-58E3-0DD8-8A0A-B54BAB6D9C39}"/>
              </a:ext>
            </a:extLst>
          </p:cNvPr>
          <p:cNvPicPr>
            <a:picLocks noChangeAspect="1"/>
          </p:cNvPicPr>
          <p:nvPr/>
        </p:nvPicPr>
        <p:blipFill>
          <a:blip r:embed="rId3"/>
          <a:stretch>
            <a:fillRect/>
          </a:stretch>
        </p:blipFill>
        <p:spPr>
          <a:xfrm>
            <a:off x="685800" y="2169935"/>
            <a:ext cx="7772400" cy="1728215"/>
          </a:xfrm>
          <a:prstGeom prst="rect">
            <a:avLst/>
          </a:prstGeom>
        </p:spPr>
      </p:pic>
    </p:spTree>
    <p:extLst>
      <p:ext uri="{BB962C8B-B14F-4D97-AF65-F5344CB8AC3E}">
        <p14:creationId xmlns:p14="http://schemas.microsoft.com/office/powerpoint/2010/main" val="297630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D3697-E11A-92D2-3656-D7400A56995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F56EF4F-9B28-9ED2-4756-BE92991E844A}"/>
              </a:ext>
            </a:extLst>
          </p:cNvPr>
          <p:cNvSpPr>
            <a:spLocks noGrp="1"/>
          </p:cNvSpPr>
          <p:nvPr>
            <p:ph type="body" idx="1"/>
          </p:nvPr>
        </p:nvSpPr>
        <p:spPr>
          <a:xfrm>
            <a:off x="402150" y="1245350"/>
            <a:ext cx="8321400" cy="3398100"/>
          </a:xfrm>
        </p:spPr>
        <p:txBody>
          <a:bodyPr/>
          <a:lstStyle/>
          <a:p>
            <a:r>
              <a:rPr lang="en-US" sz="1400" noProof="0"/>
              <a:t>ACME option with Challenge HTTP-01</a:t>
            </a:r>
          </a:p>
          <a:p>
            <a:pPr lvl="1">
              <a:buSzPct val="100000"/>
            </a:pPr>
            <a:r>
              <a:rPr lang="en-US" sz="1100" noProof="0"/>
              <a:t>CLI parameters:</a:t>
            </a:r>
          </a:p>
          <a:p>
            <a:pPr lvl="1"/>
            <a:endParaRPr lang="en-US" sz="1100" noProof="0"/>
          </a:p>
          <a:p>
            <a:pPr lvl="1"/>
            <a:endParaRPr lang="en-US" sz="1100" noProof="0"/>
          </a:p>
          <a:p>
            <a:pPr lvl="1"/>
            <a:endParaRPr lang="en-US" sz="1100" noProof="0"/>
          </a:p>
          <a:p>
            <a:pPr lvl="1"/>
            <a:endParaRPr lang="en-US" sz="1100" noProof="0"/>
          </a:p>
          <a:p>
            <a:pPr lvl="1">
              <a:buSzPct val="100000"/>
            </a:pPr>
            <a:r>
              <a:rPr lang="en-US" sz="1100"/>
              <a:t>Difficult to use because NKP UI need to be publicly exposed</a:t>
            </a:r>
          </a:p>
          <a:p>
            <a:pPr lvl="1"/>
            <a:endParaRPr lang="en-US" sz="1100" noProof="0"/>
          </a:p>
          <a:p>
            <a:r>
              <a:rPr lang="en-US" sz="1500" noProof="0"/>
              <a:t>ACME option with Challenge DNS-01</a:t>
            </a:r>
          </a:p>
          <a:p>
            <a:pPr lvl="1">
              <a:buSzPct val="100000"/>
            </a:pPr>
            <a:r>
              <a:rPr lang="en-US" sz="1100"/>
              <a:t>Dynamic link with external DNS providers ( Cloudflare, Route53, Akamai, RFC-2136, …)</a:t>
            </a:r>
          </a:p>
          <a:p>
            <a:pPr lvl="1">
              <a:buSzPct val="100000"/>
            </a:pPr>
            <a:r>
              <a:rPr lang="en-US" sz="1100"/>
              <a:t>No need to expose your cluster publicly</a:t>
            </a:r>
          </a:p>
          <a:p>
            <a:endParaRPr lang="en-US" sz="1500" noProof="0"/>
          </a:p>
        </p:txBody>
      </p:sp>
      <p:sp>
        <p:nvSpPr>
          <p:cNvPr id="3" name="Title 2">
            <a:extLst>
              <a:ext uri="{FF2B5EF4-FFF2-40B4-BE49-F238E27FC236}">
                <a16:creationId xmlns:a16="http://schemas.microsoft.com/office/drawing/2014/main" id="{13767442-3572-E46B-F09B-1FF45226AC35}"/>
              </a:ext>
            </a:extLst>
          </p:cNvPr>
          <p:cNvSpPr>
            <a:spLocks noGrp="1"/>
          </p:cNvSpPr>
          <p:nvPr>
            <p:ph type="title"/>
          </p:nvPr>
        </p:nvSpPr>
        <p:spPr>
          <a:xfrm>
            <a:off x="403650" y="403975"/>
            <a:ext cx="8321400" cy="599100"/>
          </a:xfrm>
        </p:spPr>
        <p:txBody>
          <a:bodyPr/>
          <a:lstStyle/>
          <a:p>
            <a:r>
              <a:rPr lang="en-US" noProof="0"/>
              <a:t>Dynamic certificate management in NKP</a:t>
            </a:r>
          </a:p>
        </p:txBody>
      </p:sp>
      <p:pic>
        <p:nvPicPr>
          <p:cNvPr id="7" name="Picture 6" descr="A black screen with white text&#10;&#10;Description automatically generated">
            <a:extLst>
              <a:ext uri="{FF2B5EF4-FFF2-40B4-BE49-F238E27FC236}">
                <a16:creationId xmlns:a16="http://schemas.microsoft.com/office/drawing/2014/main" id="{1DCD158B-3A0A-E284-1443-FBBFA7F8395F}"/>
              </a:ext>
            </a:extLst>
          </p:cNvPr>
          <p:cNvPicPr>
            <a:picLocks noChangeAspect="1"/>
          </p:cNvPicPr>
          <p:nvPr/>
        </p:nvPicPr>
        <p:blipFill>
          <a:blip r:embed="rId3"/>
          <a:stretch>
            <a:fillRect/>
          </a:stretch>
        </p:blipFill>
        <p:spPr>
          <a:xfrm>
            <a:off x="1246206" y="1923163"/>
            <a:ext cx="4462041" cy="697346"/>
          </a:xfrm>
          <a:prstGeom prst="rect">
            <a:avLst/>
          </a:prstGeom>
        </p:spPr>
      </p:pic>
    </p:spTree>
    <p:extLst>
      <p:ext uri="{BB962C8B-B14F-4D97-AF65-F5344CB8AC3E}">
        <p14:creationId xmlns:p14="http://schemas.microsoft.com/office/powerpoint/2010/main" val="15843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D4FF6-1CC2-2051-E3A1-733EE0CD658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BB6CE5-1B8E-BE3C-4349-1E6BBBF6A4FE}"/>
              </a:ext>
            </a:extLst>
          </p:cNvPr>
          <p:cNvSpPr>
            <a:spLocks noGrp="1"/>
          </p:cNvSpPr>
          <p:nvPr>
            <p:ph type="body" idx="1"/>
          </p:nvPr>
        </p:nvSpPr>
        <p:spPr>
          <a:xfrm>
            <a:off x="402150" y="1135566"/>
            <a:ext cx="8340212" cy="3507884"/>
          </a:xfrm>
        </p:spPr>
        <p:txBody>
          <a:bodyPr/>
          <a:lstStyle/>
          <a:p>
            <a:r>
              <a:rPr lang="en-US" sz="1400" noProof="0"/>
              <a:t>Details on how configure </a:t>
            </a:r>
            <a:r>
              <a:rPr lang="en-US" sz="1500" noProof="0"/>
              <a:t>ACME option with Cert-manager, Challenge DNS-01 &amp; Cloudflare</a:t>
            </a:r>
          </a:p>
          <a:p>
            <a:pPr marL="584200" lvl="1" indent="0">
              <a:buNone/>
            </a:pPr>
            <a:br>
              <a:rPr lang="en-US" sz="1100" noProof="0"/>
            </a:br>
            <a:endParaRPr lang="en-US" sz="1500" noProof="0"/>
          </a:p>
          <a:p>
            <a:endParaRPr lang="en-US" sz="1500" noProof="0"/>
          </a:p>
        </p:txBody>
      </p:sp>
      <p:sp>
        <p:nvSpPr>
          <p:cNvPr id="3" name="Title 2">
            <a:extLst>
              <a:ext uri="{FF2B5EF4-FFF2-40B4-BE49-F238E27FC236}">
                <a16:creationId xmlns:a16="http://schemas.microsoft.com/office/drawing/2014/main" id="{4C134943-C7F9-83C2-3302-7870AE8BF500}"/>
              </a:ext>
            </a:extLst>
          </p:cNvPr>
          <p:cNvSpPr>
            <a:spLocks noGrp="1"/>
          </p:cNvSpPr>
          <p:nvPr>
            <p:ph type="title"/>
          </p:nvPr>
        </p:nvSpPr>
        <p:spPr>
          <a:xfrm>
            <a:off x="403650" y="403975"/>
            <a:ext cx="8321400" cy="599100"/>
          </a:xfrm>
        </p:spPr>
        <p:txBody>
          <a:bodyPr/>
          <a:lstStyle/>
          <a:p>
            <a:r>
              <a:rPr lang="en-US" noProof="0"/>
              <a:t>Dynamic certificate management in NKP</a:t>
            </a:r>
          </a:p>
        </p:txBody>
      </p:sp>
      <p:pic>
        <p:nvPicPr>
          <p:cNvPr id="5" name="Picture 4" descr="A screen shot of a computer&#10;&#10;Description automatically generated">
            <a:extLst>
              <a:ext uri="{FF2B5EF4-FFF2-40B4-BE49-F238E27FC236}">
                <a16:creationId xmlns:a16="http://schemas.microsoft.com/office/drawing/2014/main" id="{3221B2D7-F6FA-7DD3-2AEB-49C9842A9FDF}"/>
              </a:ext>
            </a:extLst>
          </p:cNvPr>
          <p:cNvPicPr>
            <a:picLocks noChangeAspect="1"/>
          </p:cNvPicPr>
          <p:nvPr/>
        </p:nvPicPr>
        <p:blipFill>
          <a:blip r:embed="rId3"/>
          <a:stretch>
            <a:fillRect/>
          </a:stretch>
        </p:blipFill>
        <p:spPr>
          <a:xfrm>
            <a:off x="1543229" y="2398757"/>
            <a:ext cx="2986182" cy="2398229"/>
          </a:xfrm>
          <a:prstGeom prst="rect">
            <a:avLst/>
          </a:prstGeom>
        </p:spPr>
      </p:pic>
      <p:sp>
        <p:nvSpPr>
          <p:cNvPr id="9" name="Rectangle 1">
            <a:extLst>
              <a:ext uri="{FF2B5EF4-FFF2-40B4-BE49-F238E27FC236}">
                <a16:creationId xmlns:a16="http://schemas.microsoft.com/office/drawing/2014/main" id="{D610AF25-9B1C-240E-875E-331CE816AE16}"/>
              </a:ext>
            </a:extLst>
          </p:cNvPr>
          <p:cNvSpPr>
            <a:spLocks noChangeArrowheads="1"/>
          </p:cNvSpPr>
          <p:nvPr/>
        </p:nvSpPr>
        <p:spPr bwMode="auto">
          <a:xfrm>
            <a:off x="401638" y="1619935"/>
            <a:ext cx="45400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noProof="0">
                <a:ln>
                  <a:noFill/>
                </a:ln>
                <a:solidFill>
                  <a:srgbClr val="000000"/>
                </a:solidFill>
                <a:effectLst/>
                <a:latin typeface="Arial" panose="020B0604020202020204" pitchFamily="34" charset="0"/>
              </a:rPr>
            </a:br>
            <a:endParaRPr kumimoji="0" lang="en-US" sz="1800" b="0" i="0" u="none" strike="noStrike" cap="none" normalizeH="0" baseline="0" noProof="0">
              <a:ln>
                <a:noFill/>
              </a:ln>
              <a:solidFill>
                <a:schemeClr val="tx1"/>
              </a:solidFill>
              <a:effectLst/>
              <a:latin typeface="Arial" panose="020B0604020202020204" pitchFamily="34" charset="0"/>
            </a:endParaRPr>
          </a:p>
        </p:txBody>
      </p:sp>
      <p:pic>
        <p:nvPicPr>
          <p:cNvPr id="13" name="Picture 12" descr="A computer screen shot of a black screen&#10;&#10;Description automatically generated">
            <a:extLst>
              <a:ext uri="{FF2B5EF4-FFF2-40B4-BE49-F238E27FC236}">
                <a16:creationId xmlns:a16="http://schemas.microsoft.com/office/drawing/2014/main" id="{3A43DF17-D49D-93E8-F26F-AD4824BB9582}"/>
              </a:ext>
            </a:extLst>
          </p:cNvPr>
          <p:cNvPicPr>
            <a:picLocks noChangeAspect="1"/>
          </p:cNvPicPr>
          <p:nvPr/>
        </p:nvPicPr>
        <p:blipFill>
          <a:blip r:embed="rId4"/>
          <a:stretch>
            <a:fillRect/>
          </a:stretch>
        </p:blipFill>
        <p:spPr>
          <a:xfrm>
            <a:off x="5497643" y="3012277"/>
            <a:ext cx="3200399" cy="1553216"/>
          </a:xfrm>
          <a:prstGeom prst="rect">
            <a:avLst/>
          </a:prstGeom>
        </p:spPr>
      </p:pic>
      <p:pic>
        <p:nvPicPr>
          <p:cNvPr id="17" name="Picture 16">
            <a:extLst>
              <a:ext uri="{FF2B5EF4-FFF2-40B4-BE49-F238E27FC236}">
                <a16:creationId xmlns:a16="http://schemas.microsoft.com/office/drawing/2014/main" id="{4A1915EC-C32D-305C-2B7D-7AD9F81C13BA}"/>
              </a:ext>
            </a:extLst>
          </p:cNvPr>
          <p:cNvPicPr>
            <a:picLocks noChangeAspect="1"/>
          </p:cNvPicPr>
          <p:nvPr/>
        </p:nvPicPr>
        <p:blipFill>
          <a:blip r:embed="rId5"/>
          <a:stretch>
            <a:fillRect/>
          </a:stretch>
        </p:blipFill>
        <p:spPr>
          <a:xfrm>
            <a:off x="843982" y="1739085"/>
            <a:ext cx="4572002" cy="452582"/>
          </a:xfrm>
          <a:prstGeom prst="rect">
            <a:avLst/>
          </a:prstGeom>
        </p:spPr>
      </p:pic>
      <p:sp>
        <p:nvSpPr>
          <p:cNvPr id="20" name="Bent-Up Arrow 19">
            <a:extLst>
              <a:ext uri="{FF2B5EF4-FFF2-40B4-BE49-F238E27FC236}">
                <a16:creationId xmlns:a16="http://schemas.microsoft.com/office/drawing/2014/main" id="{4A85B578-9D4E-7AE2-DE2E-E96A296DF692}"/>
              </a:ext>
            </a:extLst>
          </p:cNvPr>
          <p:cNvSpPr/>
          <p:nvPr/>
        </p:nvSpPr>
        <p:spPr>
          <a:xfrm rot="5400000">
            <a:off x="409791" y="2948611"/>
            <a:ext cx="1493962" cy="283041"/>
          </a:xfrm>
          <a:prstGeom prst="bentUpArrow">
            <a:avLst>
              <a:gd name="adj1" fmla="val 1500"/>
              <a:gd name="adj2" fmla="val 6246"/>
              <a:gd name="adj3" fmla="val 9729"/>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1" name="Right Arrow 20">
            <a:extLst>
              <a:ext uri="{FF2B5EF4-FFF2-40B4-BE49-F238E27FC236}">
                <a16:creationId xmlns:a16="http://schemas.microsoft.com/office/drawing/2014/main" id="{8E4A540C-8E19-5348-F877-35E3DF07894F}"/>
              </a:ext>
            </a:extLst>
          </p:cNvPr>
          <p:cNvSpPr/>
          <p:nvPr/>
        </p:nvSpPr>
        <p:spPr>
          <a:xfrm>
            <a:off x="4735615" y="3758453"/>
            <a:ext cx="511428" cy="78659"/>
          </a:xfrm>
          <a:prstGeom prst="rightArrow">
            <a:avLst>
              <a:gd name="adj1" fmla="val 15971"/>
              <a:gd name="adj2" fmla="val 64985"/>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94821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74D94-DFBF-6A3A-11A1-1069ECC1C68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644BCE-062E-C9E7-7A47-A4497697C697}"/>
              </a:ext>
            </a:extLst>
          </p:cNvPr>
          <p:cNvSpPr>
            <a:spLocks noGrp="1"/>
          </p:cNvSpPr>
          <p:nvPr>
            <p:ph type="body" idx="1"/>
          </p:nvPr>
        </p:nvSpPr>
        <p:spPr>
          <a:xfrm>
            <a:off x="401638" y="1244600"/>
            <a:ext cx="4629491" cy="3398838"/>
          </a:xfrm>
        </p:spPr>
        <p:txBody>
          <a:bodyPr/>
          <a:lstStyle/>
          <a:p>
            <a:r>
              <a:rPr lang="en-US" sz="1400" noProof="0"/>
              <a:t>Prism Central certificate</a:t>
            </a:r>
          </a:p>
          <a:p>
            <a:endParaRPr lang="en-US" sz="1400" noProof="0"/>
          </a:p>
          <a:p>
            <a:endParaRPr lang="en-US" sz="1400" noProof="0"/>
          </a:p>
          <a:p>
            <a:endParaRPr lang="en-US" sz="1400" noProof="0"/>
          </a:p>
          <a:p>
            <a:endParaRPr lang="en-US" sz="1400" noProof="0"/>
          </a:p>
          <a:p>
            <a:r>
              <a:rPr lang="en-US" sz="1400" noProof="0"/>
              <a:t>Container Registry certificate</a:t>
            </a:r>
          </a:p>
          <a:p>
            <a:endParaRPr lang="en-US" sz="1400"/>
          </a:p>
          <a:p>
            <a:r>
              <a:rPr lang="en-US" sz="1400" noProof="0" err="1"/>
              <a:t>Fd</a:t>
            </a:r>
            <a:endParaRPr lang="en-US" sz="1400" noProof="0"/>
          </a:p>
          <a:p>
            <a:endParaRPr lang="en-US" sz="1400"/>
          </a:p>
          <a:p>
            <a:r>
              <a:rPr lang="en-US" sz="1400" noProof="0"/>
              <a:t>Additional Apps certificate</a:t>
            </a:r>
          </a:p>
          <a:p>
            <a:pPr lvl="1"/>
            <a:r>
              <a:rPr lang="en-US" sz="1000" noProof="0"/>
              <a:t>Stat</a:t>
            </a:r>
            <a:r>
              <a:rPr lang="en-US" sz="1000" err="1"/>
              <a:t>ic</a:t>
            </a:r>
            <a:r>
              <a:rPr lang="en-US" sz="1000"/>
              <a:t> certificate or cert-manager based can be used for your additional applications</a:t>
            </a:r>
            <a:endParaRPr lang="en-US" sz="1000" noProof="0"/>
          </a:p>
        </p:txBody>
      </p:sp>
      <p:sp>
        <p:nvSpPr>
          <p:cNvPr id="3" name="Title 2">
            <a:extLst>
              <a:ext uri="{FF2B5EF4-FFF2-40B4-BE49-F238E27FC236}">
                <a16:creationId xmlns:a16="http://schemas.microsoft.com/office/drawing/2014/main" id="{D7D990BA-2966-5E5E-FD26-DEDD142E7692}"/>
              </a:ext>
            </a:extLst>
          </p:cNvPr>
          <p:cNvSpPr>
            <a:spLocks noGrp="1"/>
          </p:cNvSpPr>
          <p:nvPr>
            <p:ph type="title"/>
          </p:nvPr>
        </p:nvSpPr>
        <p:spPr>
          <a:xfrm>
            <a:off x="403650" y="403975"/>
            <a:ext cx="8321400" cy="599100"/>
          </a:xfrm>
        </p:spPr>
        <p:txBody>
          <a:bodyPr/>
          <a:lstStyle/>
          <a:p>
            <a:r>
              <a:rPr lang="en-US" noProof="0"/>
              <a:t>Other certificates involved in NKP lifecycle</a:t>
            </a:r>
          </a:p>
        </p:txBody>
      </p:sp>
      <p:pic>
        <p:nvPicPr>
          <p:cNvPr id="6" name="Picture 5">
            <a:extLst>
              <a:ext uri="{FF2B5EF4-FFF2-40B4-BE49-F238E27FC236}">
                <a16:creationId xmlns:a16="http://schemas.microsoft.com/office/drawing/2014/main" id="{8F149446-C25E-B1B8-B470-2DD54A9AED0C}"/>
              </a:ext>
            </a:extLst>
          </p:cNvPr>
          <p:cNvPicPr>
            <a:picLocks noChangeAspect="1"/>
          </p:cNvPicPr>
          <p:nvPr/>
        </p:nvPicPr>
        <p:blipFill>
          <a:blip r:embed="rId3"/>
          <a:stretch>
            <a:fillRect/>
          </a:stretch>
        </p:blipFill>
        <p:spPr>
          <a:xfrm>
            <a:off x="5254905" y="1346606"/>
            <a:ext cx="3939253" cy="2882178"/>
          </a:xfrm>
          <a:prstGeom prst="rect">
            <a:avLst/>
          </a:prstGeom>
        </p:spPr>
      </p:pic>
      <p:sp>
        <p:nvSpPr>
          <p:cNvPr id="7" name="Frame 6">
            <a:extLst>
              <a:ext uri="{FF2B5EF4-FFF2-40B4-BE49-F238E27FC236}">
                <a16:creationId xmlns:a16="http://schemas.microsoft.com/office/drawing/2014/main" id="{FFDBC22F-65EC-9B2A-CE5C-7CAE47730039}"/>
              </a:ext>
            </a:extLst>
          </p:cNvPr>
          <p:cNvSpPr/>
          <p:nvPr/>
        </p:nvSpPr>
        <p:spPr>
          <a:xfrm>
            <a:off x="5436242" y="2419109"/>
            <a:ext cx="2824223" cy="439838"/>
          </a:xfrm>
          <a:prstGeom prst="frame">
            <a:avLst>
              <a:gd name="adj1" fmla="val 4605"/>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noProof="0">
              <a:solidFill>
                <a:schemeClr val="tx1"/>
              </a:solidFill>
            </a:endParaRPr>
          </a:p>
        </p:txBody>
      </p:sp>
      <p:pic>
        <p:nvPicPr>
          <p:cNvPr id="9" name="Picture 8" descr="A black background with white text&#10;&#10;Description automatically generated">
            <a:extLst>
              <a:ext uri="{FF2B5EF4-FFF2-40B4-BE49-F238E27FC236}">
                <a16:creationId xmlns:a16="http://schemas.microsoft.com/office/drawing/2014/main" id="{7BE92E03-8E79-DBF2-05AE-BE595A193D66}"/>
              </a:ext>
            </a:extLst>
          </p:cNvPr>
          <p:cNvPicPr>
            <a:picLocks noChangeAspect="1"/>
          </p:cNvPicPr>
          <p:nvPr/>
        </p:nvPicPr>
        <p:blipFill>
          <a:blip r:embed="rId4"/>
          <a:stretch>
            <a:fillRect/>
          </a:stretch>
        </p:blipFill>
        <p:spPr>
          <a:xfrm>
            <a:off x="440376" y="1620192"/>
            <a:ext cx="4822248" cy="710177"/>
          </a:xfrm>
          <a:prstGeom prst="rect">
            <a:avLst/>
          </a:prstGeom>
        </p:spPr>
      </p:pic>
      <p:pic>
        <p:nvPicPr>
          <p:cNvPr id="11" name="Picture 10">
            <a:extLst>
              <a:ext uri="{FF2B5EF4-FFF2-40B4-BE49-F238E27FC236}">
                <a16:creationId xmlns:a16="http://schemas.microsoft.com/office/drawing/2014/main" id="{785EC839-89E5-810E-7126-2A06E36EAE97}"/>
              </a:ext>
            </a:extLst>
          </p:cNvPr>
          <p:cNvPicPr>
            <a:picLocks noChangeAspect="1"/>
          </p:cNvPicPr>
          <p:nvPr/>
        </p:nvPicPr>
        <p:blipFill>
          <a:blip r:embed="rId5"/>
          <a:stretch>
            <a:fillRect/>
          </a:stretch>
        </p:blipFill>
        <p:spPr>
          <a:xfrm>
            <a:off x="444346" y="3067483"/>
            <a:ext cx="4818278" cy="593976"/>
          </a:xfrm>
          <a:prstGeom prst="rect">
            <a:avLst/>
          </a:prstGeom>
        </p:spPr>
      </p:pic>
    </p:spTree>
    <p:extLst>
      <p:ext uri="{BB962C8B-B14F-4D97-AF65-F5344CB8AC3E}">
        <p14:creationId xmlns:p14="http://schemas.microsoft.com/office/powerpoint/2010/main" val="186175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9DE2B-C761-B408-EC3F-FA1B94BFAECF}"/>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10D7C5C9-7703-9150-7F66-0A14571E1A0A}"/>
              </a:ext>
            </a:extLst>
          </p:cNvPr>
          <p:cNvSpPr>
            <a:spLocks noGrp="1"/>
          </p:cNvSpPr>
          <p:nvPr>
            <p:ph type="body" idx="1"/>
          </p:nvPr>
        </p:nvSpPr>
        <p:spPr>
          <a:xfrm>
            <a:off x="4756149" y="1810075"/>
            <a:ext cx="4549215" cy="521100"/>
          </a:xfrm>
        </p:spPr>
        <p:txBody>
          <a:bodyPr/>
          <a:lstStyle/>
          <a:p>
            <a:pPr marL="50800" indent="0">
              <a:buNone/>
            </a:pPr>
            <a:r>
              <a:rPr lang="fr-FR" sz="2400" err="1"/>
              <a:t>Private</a:t>
            </a:r>
            <a:r>
              <a:rPr lang="fr-FR" sz="2400"/>
              <a:t> </a:t>
            </a:r>
            <a:r>
              <a:rPr lang="fr-FR" sz="2400" err="1"/>
              <a:t>Registry</a:t>
            </a:r>
            <a:endParaRPr lang="en-GB" sz="2400"/>
          </a:p>
        </p:txBody>
      </p:sp>
      <p:pic>
        <p:nvPicPr>
          <p:cNvPr id="5" name="Picture 4">
            <a:extLst>
              <a:ext uri="{FF2B5EF4-FFF2-40B4-BE49-F238E27FC236}">
                <a16:creationId xmlns:a16="http://schemas.microsoft.com/office/drawing/2014/main" id="{ED40AD04-6769-BF87-A7B2-75433BA97BD1}"/>
              </a:ext>
            </a:extLst>
          </p:cNvPr>
          <p:cNvPicPr>
            <a:picLocks noChangeAspect="1"/>
          </p:cNvPicPr>
          <p:nvPr/>
        </p:nvPicPr>
        <p:blipFill>
          <a:blip r:embed="rId3"/>
          <a:stretch>
            <a:fillRect/>
          </a:stretch>
        </p:blipFill>
        <p:spPr>
          <a:xfrm>
            <a:off x="0" y="2564211"/>
            <a:ext cx="4173546" cy="2605749"/>
          </a:xfrm>
          <a:prstGeom prst="rect">
            <a:avLst/>
          </a:prstGeom>
        </p:spPr>
      </p:pic>
      <p:pic>
        <p:nvPicPr>
          <p:cNvPr id="6" name="Google Shape;181;p15">
            <a:extLst>
              <a:ext uri="{FF2B5EF4-FFF2-40B4-BE49-F238E27FC236}">
                <a16:creationId xmlns:a16="http://schemas.microsoft.com/office/drawing/2014/main" id="{73E70FA4-B98E-D996-2A4F-249BE3175BED}"/>
              </a:ext>
            </a:extLst>
          </p:cNvPr>
          <p:cNvPicPr preferRelativeResize="0"/>
          <p:nvPr/>
        </p:nvPicPr>
        <p:blipFill rotWithShape="1">
          <a:blip r:embed="rId4">
            <a:alphaModFix/>
          </a:blip>
          <a:srcRect l="-1250" t="70898" r="-1250" b="28"/>
          <a:stretch/>
        </p:blipFill>
        <p:spPr>
          <a:xfrm>
            <a:off x="-972675" y="3647383"/>
            <a:ext cx="5272100" cy="1496118"/>
          </a:xfrm>
          <a:prstGeom prst="rect">
            <a:avLst/>
          </a:prstGeom>
          <a:noFill/>
          <a:ln>
            <a:noFill/>
          </a:ln>
        </p:spPr>
      </p:pic>
    </p:spTree>
    <p:extLst>
      <p:ext uri="{BB962C8B-B14F-4D97-AF65-F5344CB8AC3E}">
        <p14:creationId xmlns:p14="http://schemas.microsoft.com/office/powerpoint/2010/main" val="111467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438A1-B779-2184-41B6-965B63999306}"/>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E0C41DC-70C0-5EDA-A4B3-61E05C99B5F4}"/>
              </a:ext>
            </a:extLst>
          </p:cNvPr>
          <p:cNvSpPr>
            <a:spLocks noGrp="1"/>
          </p:cNvSpPr>
          <p:nvPr>
            <p:ph type="body" idx="1"/>
          </p:nvPr>
        </p:nvSpPr>
        <p:spPr>
          <a:xfrm>
            <a:off x="402150" y="1245350"/>
            <a:ext cx="8321400" cy="3398100"/>
          </a:xfrm>
          <a:noFill/>
          <a:ln>
            <a:noFill/>
          </a:ln>
        </p:spPr>
        <p:txBody>
          <a:bodyPr spcFirstLastPara="1" wrap="square" lIns="0" tIns="0" rIns="0" bIns="0" anchor="t" anchorCtr="0">
            <a:noAutofit/>
          </a:bodyPr>
          <a:lstStyle/>
          <a:p>
            <a:r>
              <a:rPr lang="en-US" sz="1800"/>
              <a:t>Storage Space for Container Images 💿</a:t>
            </a:r>
          </a:p>
          <a:p>
            <a:endParaRPr lang="en-US" sz="1800"/>
          </a:p>
          <a:p>
            <a:r>
              <a:rPr lang="en-US" sz="1800"/>
              <a:t>Searchable catalog of stored Container Images 🔎</a:t>
            </a:r>
          </a:p>
          <a:p>
            <a:endParaRPr lang="en-US" sz="1800"/>
          </a:p>
          <a:p>
            <a:r>
              <a:rPr lang="en-US" sz="1800"/>
              <a:t>Hosted within a customer’s environment 🔒</a:t>
            </a:r>
          </a:p>
          <a:p>
            <a:pPr lvl="1"/>
            <a:r>
              <a:rPr lang="en-US" sz="1400"/>
              <a:t>Could be within On-Premises or CSPs</a:t>
            </a:r>
          </a:p>
        </p:txBody>
      </p:sp>
      <p:sp>
        <p:nvSpPr>
          <p:cNvPr id="3" name="Title 2">
            <a:extLst>
              <a:ext uri="{FF2B5EF4-FFF2-40B4-BE49-F238E27FC236}">
                <a16:creationId xmlns:a16="http://schemas.microsoft.com/office/drawing/2014/main" id="{BC5A5342-9C64-FB05-0F4B-5230F9549E50}"/>
              </a:ext>
            </a:extLst>
          </p:cNvPr>
          <p:cNvSpPr>
            <a:spLocks noGrp="1"/>
          </p:cNvSpPr>
          <p:nvPr>
            <p:ph type="title"/>
          </p:nvPr>
        </p:nvSpPr>
        <p:spPr>
          <a:xfrm>
            <a:off x="403650" y="403975"/>
            <a:ext cx="8321400" cy="599100"/>
          </a:xfrm>
        </p:spPr>
        <p:txBody>
          <a:bodyPr/>
          <a:lstStyle/>
          <a:p>
            <a:r>
              <a:rPr lang="en-US" noProof="0"/>
              <a:t>What is a Private Image Registry</a:t>
            </a:r>
          </a:p>
        </p:txBody>
      </p:sp>
      <p:pic>
        <p:nvPicPr>
          <p:cNvPr id="1026" name="Picture 2">
            <a:extLst>
              <a:ext uri="{FF2B5EF4-FFF2-40B4-BE49-F238E27FC236}">
                <a16:creationId xmlns:a16="http://schemas.microsoft.com/office/drawing/2014/main" id="{F030B4D3-5538-BE24-7D82-A752DD240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5073" y="3019765"/>
            <a:ext cx="2619946" cy="1623685"/>
          </a:xfrm>
          <a:prstGeom prst="rect">
            <a:avLst/>
          </a:prstGeom>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FC86D-80C7-43C5-2F49-E1658B4A092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5242EF0-0281-F407-F353-CC7EAB0EEE2B}"/>
              </a:ext>
            </a:extLst>
          </p:cNvPr>
          <p:cNvSpPr>
            <a:spLocks noGrp="1"/>
          </p:cNvSpPr>
          <p:nvPr>
            <p:ph type="body" idx="1"/>
          </p:nvPr>
        </p:nvSpPr>
        <p:spPr>
          <a:xfrm>
            <a:off x="402150" y="1245350"/>
            <a:ext cx="8321400" cy="3398100"/>
          </a:xfrm>
          <a:noFill/>
          <a:ln>
            <a:noFill/>
          </a:ln>
        </p:spPr>
        <p:txBody>
          <a:bodyPr spcFirstLastPara="1" wrap="square" lIns="0" tIns="0" rIns="0" bIns="0" anchor="t" anchorCtr="0">
            <a:noAutofit/>
          </a:bodyPr>
          <a:lstStyle/>
          <a:p>
            <a:r>
              <a:rPr lang="en-US" sz="1800"/>
              <a:t>Reduced Network Bandwidth and App Build Times ⏰</a:t>
            </a:r>
          </a:p>
          <a:p>
            <a:endParaRPr lang="en-US" sz="1800"/>
          </a:p>
          <a:p>
            <a:r>
              <a:rPr lang="en-US" sz="1800"/>
              <a:t>Controlled Access 🎮</a:t>
            </a:r>
          </a:p>
          <a:p>
            <a:endParaRPr lang="en-US" sz="1800"/>
          </a:p>
          <a:p>
            <a:r>
              <a:rPr lang="en-US" sz="1800"/>
              <a:t>Security Scanning for Application Components 🔓</a:t>
            </a:r>
          </a:p>
          <a:p>
            <a:endParaRPr lang="en-US" sz="1800"/>
          </a:p>
          <a:p>
            <a:r>
              <a:rPr lang="en-US" sz="1800" err="1"/>
              <a:t>Dockerhub</a:t>
            </a:r>
            <a:r>
              <a:rPr lang="en-US" sz="1800"/>
              <a:t> (and other registry) Rate Limits 🥺 </a:t>
            </a:r>
          </a:p>
          <a:p>
            <a:endParaRPr lang="en-US" sz="1800"/>
          </a:p>
          <a:p>
            <a:r>
              <a:rPr lang="en-US" sz="1800"/>
              <a:t>Air-Gapped Customers </a:t>
            </a:r>
          </a:p>
          <a:p>
            <a:endParaRPr lang="en-US" sz="1800"/>
          </a:p>
        </p:txBody>
      </p:sp>
      <p:sp>
        <p:nvSpPr>
          <p:cNvPr id="3" name="Title 2">
            <a:extLst>
              <a:ext uri="{FF2B5EF4-FFF2-40B4-BE49-F238E27FC236}">
                <a16:creationId xmlns:a16="http://schemas.microsoft.com/office/drawing/2014/main" id="{5594B9E3-A2EB-A0D1-311A-CE151D7C180D}"/>
              </a:ext>
            </a:extLst>
          </p:cNvPr>
          <p:cNvSpPr>
            <a:spLocks noGrp="1"/>
          </p:cNvSpPr>
          <p:nvPr>
            <p:ph type="title"/>
          </p:nvPr>
        </p:nvSpPr>
        <p:spPr>
          <a:xfrm>
            <a:off x="403650" y="403975"/>
            <a:ext cx="8321400" cy="599100"/>
          </a:xfrm>
        </p:spPr>
        <p:txBody>
          <a:bodyPr/>
          <a:lstStyle/>
          <a:p>
            <a:r>
              <a:rPr lang="en-US" noProof="0"/>
              <a:t>Why use a Private Image Registry ?</a:t>
            </a:r>
          </a:p>
        </p:txBody>
      </p:sp>
      <p:pic>
        <p:nvPicPr>
          <p:cNvPr id="4" name="Picture 3">
            <a:extLst>
              <a:ext uri="{FF2B5EF4-FFF2-40B4-BE49-F238E27FC236}">
                <a16:creationId xmlns:a16="http://schemas.microsoft.com/office/drawing/2014/main" id="{C41AA0F7-E547-8842-4B7D-FC8F01B5DED6}"/>
              </a:ext>
            </a:extLst>
          </p:cNvPr>
          <p:cNvPicPr>
            <a:picLocks noChangeAspect="1"/>
          </p:cNvPicPr>
          <p:nvPr/>
        </p:nvPicPr>
        <p:blipFill>
          <a:blip r:embed="rId3"/>
          <a:stretch>
            <a:fillRect/>
          </a:stretch>
        </p:blipFill>
        <p:spPr>
          <a:xfrm>
            <a:off x="7385801" y="1514522"/>
            <a:ext cx="1280149" cy="742199"/>
          </a:xfrm>
          <a:prstGeom prst="rect">
            <a:avLst/>
          </a:prstGeom>
        </p:spPr>
      </p:pic>
      <p:pic>
        <p:nvPicPr>
          <p:cNvPr id="5" name="Picture 4">
            <a:extLst>
              <a:ext uri="{FF2B5EF4-FFF2-40B4-BE49-F238E27FC236}">
                <a16:creationId xmlns:a16="http://schemas.microsoft.com/office/drawing/2014/main" id="{504A3337-3B60-0C82-16EB-6EEBF023460B}"/>
              </a:ext>
            </a:extLst>
          </p:cNvPr>
          <p:cNvPicPr>
            <a:picLocks noChangeAspect="1"/>
          </p:cNvPicPr>
          <p:nvPr/>
        </p:nvPicPr>
        <p:blipFill>
          <a:blip r:embed="rId4"/>
          <a:stretch>
            <a:fillRect/>
          </a:stretch>
        </p:blipFill>
        <p:spPr>
          <a:xfrm>
            <a:off x="8085740" y="1885621"/>
            <a:ext cx="351065" cy="351065"/>
          </a:xfrm>
          <a:prstGeom prst="rect">
            <a:avLst/>
          </a:prstGeom>
        </p:spPr>
      </p:pic>
    </p:spTree>
    <p:extLst>
      <p:ext uri="{BB962C8B-B14F-4D97-AF65-F5344CB8AC3E}">
        <p14:creationId xmlns:p14="http://schemas.microsoft.com/office/powerpoint/2010/main" val="83908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3FD93-8EB8-9DA6-0E9E-2A869E6D91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58BE0E9-384C-C580-C354-5D43BC29D174}"/>
              </a:ext>
            </a:extLst>
          </p:cNvPr>
          <p:cNvSpPr>
            <a:spLocks noGrp="1"/>
          </p:cNvSpPr>
          <p:nvPr>
            <p:ph type="body" idx="1"/>
          </p:nvPr>
        </p:nvSpPr>
        <p:spPr>
          <a:xfrm>
            <a:off x="407593" y="1245349"/>
            <a:ext cx="8321400" cy="3729421"/>
          </a:xfrm>
        </p:spPr>
        <p:txBody>
          <a:bodyPr/>
          <a:lstStyle/>
          <a:p>
            <a:r>
              <a:rPr lang="en-US" sz="1800" noProof="0"/>
              <a:t>Pick an Image Registry of Choice</a:t>
            </a:r>
          </a:p>
          <a:p>
            <a:pPr lvl="1"/>
            <a:r>
              <a:rPr lang="en-US" sz="1050" b="1"/>
              <a:t>Harbor</a:t>
            </a:r>
          </a:p>
          <a:p>
            <a:pPr lvl="1"/>
            <a:r>
              <a:rPr lang="en-US" sz="1050" noProof="0" err="1"/>
              <a:t>Quay.io</a:t>
            </a:r>
            <a:endParaRPr lang="en-US" sz="1050" noProof="0"/>
          </a:p>
          <a:p>
            <a:pPr lvl="1"/>
            <a:r>
              <a:rPr lang="en-US" sz="1050"/>
              <a:t>Docker Registry </a:t>
            </a:r>
          </a:p>
          <a:p>
            <a:pPr lvl="1"/>
            <a:r>
              <a:rPr lang="en-US" sz="1050" noProof="0" err="1"/>
              <a:t>jFro</a:t>
            </a:r>
            <a:r>
              <a:rPr lang="en-US" sz="1050"/>
              <a:t>g Artifactory</a:t>
            </a:r>
          </a:p>
          <a:p>
            <a:pPr lvl="1"/>
            <a:r>
              <a:rPr lang="en-US" sz="1050" noProof="0" err="1"/>
              <a:t>Sonatype</a:t>
            </a:r>
            <a:r>
              <a:rPr lang="en-US" sz="1050" noProof="0"/>
              <a:t> Nexus</a:t>
            </a:r>
          </a:p>
          <a:p>
            <a:pPr lvl="1"/>
            <a:r>
              <a:rPr lang="en-US" sz="1050"/>
              <a:t>Etc..</a:t>
            </a:r>
          </a:p>
          <a:p>
            <a:r>
              <a:rPr lang="en-US" sz="1800" noProof="0"/>
              <a:t>First initial deployment as a VM or Bare-Metal (Chicken/Egg)</a:t>
            </a:r>
          </a:p>
          <a:p>
            <a:endParaRPr lang="en-US" sz="1800" noProof="0"/>
          </a:p>
          <a:p>
            <a:r>
              <a:rPr lang="en-US" sz="1800" noProof="0"/>
              <a:t>Deploy with certificates (IMPORTANT!)</a:t>
            </a:r>
          </a:p>
          <a:p>
            <a:endParaRPr lang="en-US" sz="1800" i="1"/>
          </a:p>
          <a:p>
            <a:r>
              <a:rPr lang="en-US" sz="1800" noProof="0"/>
              <a:t>Harbor built-in in NKP 2.14+</a:t>
            </a:r>
            <a:endParaRPr lang="en-US" sz="1050" noProof="0"/>
          </a:p>
        </p:txBody>
      </p:sp>
      <p:sp>
        <p:nvSpPr>
          <p:cNvPr id="3" name="Title 2">
            <a:extLst>
              <a:ext uri="{FF2B5EF4-FFF2-40B4-BE49-F238E27FC236}">
                <a16:creationId xmlns:a16="http://schemas.microsoft.com/office/drawing/2014/main" id="{C8A25C26-CBF9-05BA-48D3-E46A9890A070}"/>
              </a:ext>
            </a:extLst>
          </p:cNvPr>
          <p:cNvSpPr>
            <a:spLocks noGrp="1"/>
          </p:cNvSpPr>
          <p:nvPr>
            <p:ph type="title"/>
          </p:nvPr>
        </p:nvSpPr>
        <p:spPr>
          <a:xfrm>
            <a:off x="403650" y="403975"/>
            <a:ext cx="8321400" cy="599100"/>
          </a:xfrm>
        </p:spPr>
        <p:txBody>
          <a:bodyPr/>
          <a:lstStyle/>
          <a:p>
            <a:r>
              <a:rPr lang="en-US" noProof="0"/>
              <a:t>Deploying an Image Registry</a:t>
            </a:r>
          </a:p>
        </p:txBody>
      </p:sp>
      <p:pic>
        <p:nvPicPr>
          <p:cNvPr id="5" name="Picture 4">
            <a:extLst>
              <a:ext uri="{FF2B5EF4-FFF2-40B4-BE49-F238E27FC236}">
                <a16:creationId xmlns:a16="http://schemas.microsoft.com/office/drawing/2014/main" id="{456415F8-C29F-2275-93EB-E8C6306F2756}"/>
              </a:ext>
            </a:extLst>
          </p:cNvPr>
          <p:cNvPicPr>
            <a:picLocks noChangeAspect="1"/>
          </p:cNvPicPr>
          <p:nvPr/>
        </p:nvPicPr>
        <p:blipFill>
          <a:blip r:embed="rId3"/>
          <a:stretch>
            <a:fillRect/>
          </a:stretch>
        </p:blipFill>
        <p:spPr>
          <a:xfrm>
            <a:off x="7798316" y="2972179"/>
            <a:ext cx="410616" cy="410616"/>
          </a:xfrm>
          <a:prstGeom prst="rect">
            <a:avLst/>
          </a:prstGeom>
        </p:spPr>
      </p:pic>
      <p:pic>
        <p:nvPicPr>
          <p:cNvPr id="6" name="Picture 5">
            <a:extLst>
              <a:ext uri="{FF2B5EF4-FFF2-40B4-BE49-F238E27FC236}">
                <a16:creationId xmlns:a16="http://schemas.microsoft.com/office/drawing/2014/main" id="{78D85B07-E146-E329-78E4-0DCEB2159FF0}"/>
              </a:ext>
            </a:extLst>
          </p:cNvPr>
          <p:cNvPicPr>
            <a:picLocks noChangeAspect="1"/>
          </p:cNvPicPr>
          <p:nvPr/>
        </p:nvPicPr>
        <p:blipFill>
          <a:blip r:embed="rId4"/>
          <a:stretch>
            <a:fillRect/>
          </a:stretch>
        </p:blipFill>
        <p:spPr>
          <a:xfrm>
            <a:off x="5273221" y="3748230"/>
            <a:ext cx="299840" cy="299840"/>
          </a:xfrm>
          <a:prstGeom prst="rect">
            <a:avLst/>
          </a:prstGeom>
        </p:spPr>
      </p:pic>
      <p:pic>
        <p:nvPicPr>
          <p:cNvPr id="7" name="Picture 6">
            <a:extLst>
              <a:ext uri="{FF2B5EF4-FFF2-40B4-BE49-F238E27FC236}">
                <a16:creationId xmlns:a16="http://schemas.microsoft.com/office/drawing/2014/main" id="{DFD14593-074E-171E-7AE2-0A073BF8F0B8}"/>
              </a:ext>
            </a:extLst>
          </p:cNvPr>
          <p:cNvPicPr>
            <a:picLocks noChangeAspect="1"/>
          </p:cNvPicPr>
          <p:nvPr/>
        </p:nvPicPr>
        <p:blipFill>
          <a:blip r:embed="rId5"/>
          <a:stretch>
            <a:fillRect/>
          </a:stretch>
        </p:blipFill>
        <p:spPr>
          <a:xfrm>
            <a:off x="6638260" y="743390"/>
            <a:ext cx="1738501" cy="1936267"/>
          </a:xfrm>
          <a:prstGeom prst="rect">
            <a:avLst/>
          </a:prstGeom>
        </p:spPr>
      </p:pic>
    </p:spTree>
    <p:extLst>
      <p:ext uri="{BB962C8B-B14F-4D97-AF65-F5344CB8AC3E}">
        <p14:creationId xmlns:p14="http://schemas.microsoft.com/office/powerpoint/2010/main" val="99446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A2F89-34D4-F279-408A-54BBC1CAC05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0BA0F5-55BD-24E3-E217-F853FB609677}"/>
              </a:ext>
            </a:extLst>
          </p:cNvPr>
          <p:cNvSpPr>
            <a:spLocks noGrp="1"/>
          </p:cNvSpPr>
          <p:nvPr>
            <p:ph type="body" idx="1"/>
          </p:nvPr>
        </p:nvSpPr>
        <p:spPr>
          <a:xfrm>
            <a:off x="402150" y="1245350"/>
            <a:ext cx="8321400" cy="3398100"/>
          </a:xfrm>
        </p:spPr>
        <p:txBody>
          <a:bodyPr/>
          <a:lstStyle/>
          <a:p>
            <a:pPr>
              <a:buFont typeface="+mj-lt"/>
              <a:buAutoNum type="arabicPeriod"/>
            </a:pPr>
            <a:r>
              <a:rPr lang="en-US" sz="1200"/>
              <a:t>Push Container Images to Private Image Registry</a:t>
            </a:r>
          </a:p>
          <a:p>
            <a:pPr>
              <a:buFont typeface="+mj-lt"/>
              <a:buAutoNum type="arabicPeriod"/>
            </a:pPr>
            <a:endParaRPr lang="en-US" sz="1200"/>
          </a:p>
          <a:p>
            <a:pPr>
              <a:buFont typeface="+mj-lt"/>
              <a:buAutoNum type="arabicPeriod"/>
            </a:pPr>
            <a:endParaRPr lang="en-US" sz="1200"/>
          </a:p>
          <a:p>
            <a:pPr>
              <a:buFont typeface="+mj-lt"/>
              <a:buAutoNum type="arabicPeriod"/>
            </a:pPr>
            <a:endParaRPr lang="en-US" sz="1200"/>
          </a:p>
          <a:p>
            <a:pPr>
              <a:buFont typeface="+mj-lt"/>
              <a:buAutoNum type="arabicPeriod"/>
            </a:pPr>
            <a:endParaRPr lang="en-US" sz="1200"/>
          </a:p>
          <a:p>
            <a:pPr>
              <a:buFont typeface="+mj-lt"/>
              <a:buAutoNum type="arabicPeriod"/>
            </a:pPr>
            <a:r>
              <a:rPr lang="en-US" sz="1200"/>
              <a:t>This flowchart is essentially the way to mirror images</a:t>
            </a:r>
          </a:p>
        </p:txBody>
      </p:sp>
      <p:sp>
        <p:nvSpPr>
          <p:cNvPr id="3" name="Title 2">
            <a:extLst>
              <a:ext uri="{FF2B5EF4-FFF2-40B4-BE49-F238E27FC236}">
                <a16:creationId xmlns:a16="http://schemas.microsoft.com/office/drawing/2014/main" id="{11F6DF67-7BB2-1182-164C-B75701602230}"/>
              </a:ext>
            </a:extLst>
          </p:cNvPr>
          <p:cNvSpPr>
            <a:spLocks noGrp="1"/>
          </p:cNvSpPr>
          <p:nvPr>
            <p:ph type="title"/>
          </p:nvPr>
        </p:nvSpPr>
        <p:spPr>
          <a:xfrm>
            <a:off x="403650" y="403975"/>
            <a:ext cx="8321400" cy="599100"/>
          </a:xfrm>
        </p:spPr>
        <p:txBody>
          <a:bodyPr/>
          <a:lstStyle/>
          <a:p>
            <a:r>
              <a:rPr lang="en-US" noProof="0"/>
              <a:t>Pushing/Mirroring to an Image Registry</a:t>
            </a:r>
          </a:p>
        </p:txBody>
      </p:sp>
      <p:pic>
        <p:nvPicPr>
          <p:cNvPr id="5" name="Picture 4" descr="A computer screen with white text&#10;&#10;Description automatically generated">
            <a:extLst>
              <a:ext uri="{FF2B5EF4-FFF2-40B4-BE49-F238E27FC236}">
                <a16:creationId xmlns:a16="http://schemas.microsoft.com/office/drawing/2014/main" id="{B35A2B56-D158-66FF-7110-F4E4CF65C2CC}"/>
              </a:ext>
            </a:extLst>
          </p:cNvPr>
          <p:cNvPicPr>
            <a:picLocks noChangeAspect="1"/>
          </p:cNvPicPr>
          <p:nvPr/>
        </p:nvPicPr>
        <p:blipFill>
          <a:blip r:embed="rId4"/>
          <a:stretch>
            <a:fillRect/>
          </a:stretch>
        </p:blipFill>
        <p:spPr>
          <a:xfrm>
            <a:off x="856800" y="1544400"/>
            <a:ext cx="3671888" cy="914400"/>
          </a:xfrm>
          <a:prstGeom prst="rect">
            <a:avLst/>
          </a:prstGeom>
        </p:spPr>
      </p:pic>
      <p:pic>
        <p:nvPicPr>
          <p:cNvPr id="9" name="Picture 8">
            <a:extLst>
              <a:ext uri="{FF2B5EF4-FFF2-40B4-BE49-F238E27FC236}">
                <a16:creationId xmlns:a16="http://schemas.microsoft.com/office/drawing/2014/main" id="{DBEC0573-BFB2-CE44-2373-66EDEE7A358B}"/>
              </a:ext>
            </a:extLst>
          </p:cNvPr>
          <p:cNvPicPr>
            <a:picLocks noChangeAspect="1"/>
          </p:cNvPicPr>
          <p:nvPr/>
        </p:nvPicPr>
        <p:blipFill>
          <a:blip r:embed="rId5"/>
          <a:srcRect/>
          <a:stretch/>
        </p:blipFill>
        <p:spPr>
          <a:xfrm>
            <a:off x="2155837" y="3386266"/>
            <a:ext cx="3671646" cy="914340"/>
          </a:xfrm>
          <a:prstGeom prst="rect">
            <a:avLst/>
          </a:prstGeom>
        </p:spPr>
      </p:pic>
      <p:pic>
        <p:nvPicPr>
          <p:cNvPr id="10" name="Picture 9" descr="A black background with white text&#10;&#10;Description automatically generated">
            <a:extLst>
              <a:ext uri="{FF2B5EF4-FFF2-40B4-BE49-F238E27FC236}">
                <a16:creationId xmlns:a16="http://schemas.microsoft.com/office/drawing/2014/main" id="{84B446AB-41F1-B1EB-325F-D4CB46A58779}"/>
              </a:ext>
            </a:extLst>
          </p:cNvPr>
          <p:cNvPicPr>
            <a:picLocks noChangeAspect="1"/>
          </p:cNvPicPr>
          <p:nvPr/>
        </p:nvPicPr>
        <p:blipFill>
          <a:blip r:embed="rId6"/>
          <a:srcRect r="40713"/>
          <a:stretch/>
        </p:blipFill>
        <p:spPr>
          <a:xfrm>
            <a:off x="140890" y="2881263"/>
            <a:ext cx="1690914" cy="912658"/>
          </a:xfrm>
          <a:prstGeom prst="rect">
            <a:avLst/>
          </a:prstGeom>
        </p:spPr>
      </p:pic>
      <p:pic>
        <p:nvPicPr>
          <p:cNvPr id="15" name="Picture 14" descr="A black screen with white text&#10;&#10;Description automatically generated">
            <a:extLst>
              <a:ext uri="{FF2B5EF4-FFF2-40B4-BE49-F238E27FC236}">
                <a16:creationId xmlns:a16="http://schemas.microsoft.com/office/drawing/2014/main" id="{228E8FD1-636B-8642-F4E1-F3C0BDD1CE70}"/>
              </a:ext>
            </a:extLst>
          </p:cNvPr>
          <p:cNvPicPr>
            <a:picLocks noChangeAspect="1"/>
          </p:cNvPicPr>
          <p:nvPr/>
        </p:nvPicPr>
        <p:blipFill>
          <a:blip r:embed="rId7"/>
          <a:srcRect r="40713"/>
          <a:stretch/>
        </p:blipFill>
        <p:spPr>
          <a:xfrm>
            <a:off x="140890" y="3898150"/>
            <a:ext cx="1690914" cy="912658"/>
          </a:xfrm>
          <a:prstGeom prst="rect">
            <a:avLst/>
          </a:prstGeom>
        </p:spPr>
      </p:pic>
      <p:pic>
        <p:nvPicPr>
          <p:cNvPr id="17" name="Picture 16" descr="A screen shot of a computer&#10;&#10;Description automatically generated">
            <a:extLst>
              <a:ext uri="{FF2B5EF4-FFF2-40B4-BE49-F238E27FC236}">
                <a16:creationId xmlns:a16="http://schemas.microsoft.com/office/drawing/2014/main" id="{16CB1F5A-34FE-D751-D206-D37D80060B6E}"/>
              </a:ext>
            </a:extLst>
          </p:cNvPr>
          <p:cNvPicPr>
            <a:picLocks noChangeAspect="1"/>
          </p:cNvPicPr>
          <p:nvPr/>
        </p:nvPicPr>
        <p:blipFill>
          <a:blip r:embed="rId8"/>
          <a:stretch>
            <a:fillRect/>
          </a:stretch>
        </p:blipFill>
        <p:spPr>
          <a:xfrm>
            <a:off x="6007590" y="3386266"/>
            <a:ext cx="2896067" cy="911548"/>
          </a:xfrm>
          <a:prstGeom prst="rect">
            <a:avLst/>
          </a:prstGeom>
        </p:spPr>
      </p:pic>
      <p:cxnSp>
        <p:nvCxnSpPr>
          <p:cNvPr id="19" name="Curved Connector 18">
            <a:extLst>
              <a:ext uri="{FF2B5EF4-FFF2-40B4-BE49-F238E27FC236}">
                <a16:creationId xmlns:a16="http://schemas.microsoft.com/office/drawing/2014/main" id="{081729E8-3B35-E325-825E-3410421497CC}"/>
              </a:ext>
            </a:extLst>
          </p:cNvPr>
          <p:cNvCxnSpPr>
            <a:stCxn id="10" idx="3"/>
            <a:endCxn id="9" idx="1"/>
          </p:cNvCxnSpPr>
          <p:nvPr/>
        </p:nvCxnSpPr>
        <p:spPr>
          <a:xfrm>
            <a:off x="1831804" y="3337592"/>
            <a:ext cx="324033" cy="505844"/>
          </a:xfrm>
          <a:prstGeom prst="curved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08AAED18-6C1B-36DA-6387-1D1ECEEF3FCC}"/>
              </a:ext>
            </a:extLst>
          </p:cNvPr>
          <p:cNvCxnSpPr>
            <a:stCxn id="15" idx="3"/>
            <a:endCxn id="9" idx="1"/>
          </p:cNvCxnSpPr>
          <p:nvPr/>
        </p:nvCxnSpPr>
        <p:spPr>
          <a:xfrm flipV="1">
            <a:off x="1831804" y="3843436"/>
            <a:ext cx="324033" cy="511043"/>
          </a:xfrm>
          <a:prstGeom prst="curvedConnector3">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8214B60C-3825-ED96-BB94-CB5A099983E9}"/>
              </a:ext>
            </a:extLst>
          </p:cNvPr>
          <p:cNvCxnSpPr>
            <a:cxnSpLocks/>
            <a:stCxn id="9" idx="3"/>
            <a:endCxn id="17" idx="1"/>
          </p:cNvCxnSpPr>
          <p:nvPr/>
        </p:nvCxnSpPr>
        <p:spPr>
          <a:xfrm flipV="1">
            <a:off x="5827483" y="3842040"/>
            <a:ext cx="180107" cy="1396"/>
          </a:xfrm>
          <a:prstGeom prst="curvedConnector3">
            <a:avLst>
              <a:gd name="adj1" fmla="val 50000"/>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01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Arrow: Right 84">
            <a:extLst>
              <a:ext uri="{FF2B5EF4-FFF2-40B4-BE49-F238E27FC236}">
                <a16:creationId xmlns:a16="http://schemas.microsoft.com/office/drawing/2014/main" id="{BF36EE5F-0C40-F8ED-296B-2AFD62A7F65A}"/>
              </a:ext>
            </a:extLst>
          </p:cNvPr>
          <p:cNvSpPr/>
          <p:nvPr/>
        </p:nvSpPr>
        <p:spPr>
          <a:xfrm rot="3911659">
            <a:off x="2633763" y="2819307"/>
            <a:ext cx="885224" cy="508068"/>
          </a:xfrm>
          <a:prstGeom prst="rightArrow">
            <a:avLst/>
          </a:prstGeom>
          <a:gradFill flip="none" rotWithShape="1">
            <a:gsLst>
              <a:gs pos="0">
                <a:schemeClr val="bg1"/>
              </a:gs>
              <a:gs pos="50000">
                <a:schemeClr val="bg2">
                  <a:shade val="67500"/>
                  <a:satMod val="115000"/>
                </a:schemeClr>
              </a:gs>
              <a:gs pos="100000">
                <a:schemeClr val="bg2">
                  <a:shade val="100000"/>
                  <a:satMod val="1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Arrow: Right 83">
            <a:extLst>
              <a:ext uri="{FF2B5EF4-FFF2-40B4-BE49-F238E27FC236}">
                <a16:creationId xmlns:a16="http://schemas.microsoft.com/office/drawing/2014/main" id="{D7831744-1FDE-53E6-7CCD-B5D86338C731}"/>
              </a:ext>
            </a:extLst>
          </p:cNvPr>
          <p:cNvSpPr/>
          <p:nvPr/>
        </p:nvSpPr>
        <p:spPr>
          <a:xfrm rot="6337802">
            <a:off x="1290234" y="2832991"/>
            <a:ext cx="820111" cy="508068"/>
          </a:xfrm>
          <a:prstGeom prst="rightArrow">
            <a:avLst/>
          </a:prstGeom>
          <a:gradFill flip="none" rotWithShape="1">
            <a:gsLst>
              <a:gs pos="0">
                <a:schemeClr val="bg1"/>
              </a:gs>
              <a:gs pos="50000">
                <a:schemeClr val="bg2">
                  <a:shade val="67500"/>
                  <a:satMod val="115000"/>
                </a:schemeClr>
              </a:gs>
              <a:gs pos="100000">
                <a:schemeClr val="bg2">
                  <a:shade val="100000"/>
                  <a:satMod val="11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2FC18E60-F7B3-BA1D-759A-0E5CE14E51A4}"/>
              </a:ext>
            </a:extLst>
          </p:cNvPr>
          <p:cNvSpPr>
            <a:spLocks noGrp="1"/>
          </p:cNvSpPr>
          <p:nvPr>
            <p:ph type="title"/>
          </p:nvPr>
        </p:nvSpPr>
        <p:spPr/>
        <p:txBody>
          <a:bodyPr/>
          <a:lstStyle/>
          <a:p>
            <a:r>
              <a:rPr lang="fr-FR" sz="2400"/>
              <a:t>Management, </a:t>
            </a:r>
            <a:r>
              <a:rPr lang="fr-FR" sz="2400" err="1"/>
              <a:t>workload</a:t>
            </a:r>
            <a:r>
              <a:rPr lang="fr-FR" sz="2400"/>
              <a:t> and self-</a:t>
            </a:r>
            <a:r>
              <a:rPr lang="fr-FR" sz="2400" err="1"/>
              <a:t>managed</a:t>
            </a:r>
            <a:r>
              <a:rPr lang="fr-FR" sz="2400"/>
              <a:t> clusters</a:t>
            </a:r>
            <a:endParaRPr lang="en-GB" sz="2400"/>
          </a:p>
        </p:txBody>
      </p:sp>
      <p:sp>
        <p:nvSpPr>
          <p:cNvPr id="4" name="Slide Number Placeholder 3">
            <a:extLst>
              <a:ext uri="{FF2B5EF4-FFF2-40B4-BE49-F238E27FC236}">
                <a16:creationId xmlns:a16="http://schemas.microsoft.com/office/drawing/2014/main" id="{4044121B-6532-7599-8067-D7395A90F61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a:t>
            </a:fld>
            <a:endParaRPr lang="en"/>
          </a:p>
        </p:txBody>
      </p:sp>
      <p:cxnSp>
        <p:nvCxnSpPr>
          <p:cNvPr id="7" name="Straight Connector 6">
            <a:extLst>
              <a:ext uri="{FF2B5EF4-FFF2-40B4-BE49-F238E27FC236}">
                <a16:creationId xmlns:a16="http://schemas.microsoft.com/office/drawing/2014/main" id="{F8988006-4C8C-CB33-7FBB-FF818B35E0DF}"/>
              </a:ext>
            </a:extLst>
          </p:cNvPr>
          <p:cNvCxnSpPr/>
          <p:nvPr/>
        </p:nvCxnSpPr>
        <p:spPr>
          <a:xfrm>
            <a:off x="5103110" y="1367481"/>
            <a:ext cx="0" cy="3398845"/>
          </a:xfrm>
          <a:prstGeom prst="line">
            <a:avLst/>
          </a:prstGeom>
        </p:spPr>
        <p:style>
          <a:lnRef idx="1">
            <a:schemeClr val="accent6"/>
          </a:lnRef>
          <a:fillRef idx="0">
            <a:schemeClr val="accent6"/>
          </a:fillRef>
          <a:effectRef idx="0">
            <a:schemeClr val="accent6"/>
          </a:effectRef>
          <a:fontRef idx="minor">
            <a:schemeClr val="tx1"/>
          </a:fontRef>
        </p:style>
      </p:cxnSp>
      <p:sp>
        <p:nvSpPr>
          <p:cNvPr id="8" name="TextBox 7">
            <a:extLst>
              <a:ext uri="{FF2B5EF4-FFF2-40B4-BE49-F238E27FC236}">
                <a16:creationId xmlns:a16="http://schemas.microsoft.com/office/drawing/2014/main" id="{E990948B-2637-EF37-2954-6B6B33B967D0}"/>
              </a:ext>
            </a:extLst>
          </p:cNvPr>
          <p:cNvSpPr txBox="1"/>
          <p:nvPr/>
        </p:nvSpPr>
        <p:spPr>
          <a:xfrm>
            <a:off x="559163" y="1350503"/>
            <a:ext cx="3390144" cy="261610"/>
          </a:xfrm>
          <a:prstGeom prst="rect">
            <a:avLst/>
          </a:prstGeom>
          <a:noFill/>
        </p:spPr>
        <p:txBody>
          <a:bodyPr wrap="square" rtlCol="0">
            <a:spAutoFit/>
          </a:bodyPr>
          <a:lstStyle/>
          <a:p>
            <a:pPr algn="ctr"/>
            <a:r>
              <a:rPr lang="fr-FR" sz="1100">
                <a:solidFill>
                  <a:schemeClr val="bg2"/>
                </a:solidFill>
                <a:latin typeface="Montserrat" pitchFamily="2" charset="0"/>
              </a:rPr>
              <a:t>Management + </a:t>
            </a:r>
            <a:r>
              <a:rPr lang="fr-FR" sz="1100" err="1">
                <a:solidFill>
                  <a:schemeClr val="bg2"/>
                </a:solidFill>
                <a:latin typeface="Montserrat" pitchFamily="2" charset="0"/>
              </a:rPr>
              <a:t>workload</a:t>
            </a:r>
            <a:r>
              <a:rPr lang="fr-FR" sz="1100">
                <a:solidFill>
                  <a:schemeClr val="bg2"/>
                </a:solidFill>
                <a:latin typeface="Montserrat" pitchFamily="2" charset="0"/>
              </a:rPr>
              <a:t>/</a:t>
            </a:r>
            <a:r>
              <a:rPr lang="fr-FR" sz="1100" err="1">
                <a:solidFill>
                  <a:schemeClr val="bg2"/>
                </a:solidFill>
                <a:latin typeface="Montserrat" pitchFamily="2" charset="0"/>
              </a:rPr>
              <a:t>managed</a:t>
            </a:r>
            <a:r>
              <a:rPr lang="fr-FR" sz="1100">
                <a:solidFill>
                  <a:schemeClr val="bg2"/>
                </a:solidFill>
                <a:latin typeface="Montserrat" pitchFamily="2" charset="0"/>
              </a:rPr>
              <a:t> clusters</a:t>
            </a:r>
            <a:endParaRPr lang="en-GB" sz="1100">
              <a:solidFill>
                <a:schemeClr val="bg2"/>
              </a:solidFill>
              <a:latin typeface="Montserrat" pitchFamily="2" charset="0"/>
            </a:endParaRPr>
          </a:p>
        </p:txBody>
      </p:sp>
      <p:sp>
        <p:nvSpPr>
          <p:cNvPr id="9" name="TextBox 8">
            <a:extLst>
              <a:ext uri="{FF2B5EF4-FFF2-40B4-BE49-F238E27FC236}">
                <a16:creationId xmlns:a16="http://schemas.microsoft.com/office/drawing/2014/main" id="{20CF072D-8A57-8F39-F8EB-36B7A98D8B98}"/>
              </a:ext>
            </a:extLst>
          </p:cNvPr>
          <p:cNvSpPr txBox="1"/>
          <p:nvPr/>
        </p:nvSpPr>
        <p:spPr>
          <a:xfrm>
            <a:off x="5634683" y="1356125"/>
            <a:ext cx="2998573" cy="430887"/>
          </a:xfrm>
          <a:prstGeom prst="rect">
            <a:avLst/>
          </a:prstGeom>
          <a:noFill/>
        </p:spPr>
        <p:txBody>
          <a:bodyPr wrap="square" rtlCol="0">
            <a:spAutoFit/>
          </a:bodyPr>
          <a:lstStyle/>
          <a:p>
            <a:pPr algn="ctr"/>
            <a:r>
              <a:rPr lang="fr-FR" sz="1100">
                <a:solidFill>
                  <a:schemeClr val="bg2"/>
                </a:solidFill>
                <a:latin typeface="Montserrat" pitchFamily="2" charset="0"/>
              </a:rPr>
              <a:t>Self-</a:t>
            </a:r>
            <a:r>
              <a:rPr lang="fr-FR" sz="1100" err="1">
                <a:solidFill>
                  <a:schemeClr val="bg2"/>
                </a:solidFill>
                <a:latin typeface="Montserrat" pitchFamily="2" charset="0"/>
              </a:rPr>
              <a:t>Managed</a:t>
            </a:r>
            <a:r>
              <a:rPr lang="fr-FR" sz="1100">
                <a:solidFill>
                  <a:schemeClr val="bg2"/>
                </a:solidFill>
                <a:latin typeface="Montserrat" pitchFamily="2" charset="0"/>
              </a:rPr>
              <a:t> cluster</a:t>
            </a:r>
          </a:p>
          <a:p>
            <a:pPr algn="ctr"/>
            <a:r>
              <a:rPr lang="fr-FR" sz="1100">
                <a:solidFill>
                  <a:schemeClr val="bg2"/>
                </a:solidFill>
                <a:latin typeface="Montserrat" pitchFamily="2" charset="0"/>
              </a:rPr>
              <a:t>(Management + </a:t>
            </a:r>
            <a:r>
              <a:rPr lang="fr-FR" sz="1100" err="1">
                <a:solidFill>
                  <a:schemeClr val="bg2"/>
                </a:solidFill>
                <a:latin typeface="Montserrat" pitchFamily="2" charset="0"/>
              </a:rPr>
              <a:t>workload</a:t>
            </a:r>
            <a:r>
              <a:rPr lang="fr-FR" sz="1100">
                <a:solidFill>
                  <a:schemeClr val="bg2"/>
                </a:solidFill>
                <a:latin typeface="Montserrat" pitchFamily="2" charset="0"/>
              </a:rPr>
              <a:t> </a:t>
            </a:r>
            <a:r>
              <a:rPr lang="fr-FR" sz="1100" err="1">
                <a:solidFill>
                  <a:schemeClr val="bg2"/>
                </a:solidFill>
                <a:latin typeface="Montserrat" pitchFamily="2" charset="0"/>
              </a:rPr>
              <a:t>together</a:t>
            </a:r>
            <a:r>
              <a:rPr lang="fr-FR" sz="1100">
                <a:solidFill>
                  <a:schemeClr val="bg2"/>
                </a:solidFill>
                <a:latin typeface="Montserrat" pitchFamily="2" charset="0"/>
              </a:rPr>
              <a:t>)</a:t>
            </a:r>
            <a:endParaRPr lang="en-GB" sz="1100">
              <a:solidFill>
                <a:schemeClr val="bg2"/>
              </a:solidFill>
              <a:latin typeface="Montserrat" pitchFamily="2" charset="0"/>
            </a:endParaRPr>
          </a:p>
        </p:txBody>
      </p:sp>
      <p:grpSp>
        <p:nvGrpSpPr>
          <p:cNvPr id="13" name="Group 12">
            <a:extLst>
              <a:ext uri="{FF2B5EF4-FFF2-40B4-BE49-F238E27FC236}">
                <a16:creationId xmlns:a16="http://schemas.microsoft.com/office/drawing/2014/main" id="{FB1411C9-ABAF-8CD4-FA3F-0DF05081F18B}"/>
              </a:ext>
            </a:extLst>
          </p:cNvPr>
          <p:cNvGrpSpPr/>
          <p:nvPr/>
        </p:nvGrpSpPr>
        <p:grpSpPr>
          <a:xfrm>
            <a:off x="6256661" y="2190443"/>
            <a:ext cx="1754616" cy="411892"/>
            <a:chOff x="5832389" y="1754247"/>
            <a:chExt cx="1754616" cy="411892"/>
          </a:xfrm>
        </p:grpSpPr>
        <p:sp>
          <p:nvSpPr>
            <p:cNvPr id="10" name="Rectangle: Rounded Corners 9">
              <a:extLst>
                <a:ext uri="{FF2B5EF4-FFF2-40B4-BE49-F238E27FC236}">
                  <a16:creationId xmlns:a16="http://schemas.microsoft.com/office/drawing/2014/main" id="{AC3D4ACD-3226-1C26-BDCB-9816BD378843}"/>
                </a:ext>
              </a:extLst>
            </p:cNvPr>
            <p:cNvSpPr/>
            <p:nvPr/>
          </p:nvSpPr>
          <p:spPr>
            <a:xfrm>
              <a:off x="5832389"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sp>
          <p:nvSpPr>
            <p:cNvPr id="11" name="Rectangle: Rounded Corners 10">
              <a:extLst>
                <a:ext uri="{FF2B5EF4-FFF2-40B4-BE49-F238E27FC236}">
                  <a16:creationId xmlns:a16="http://schemas.microsoft.com/office/drawing/2014/main" id="{71A0029D-3C47-C925-A60E-AED0DFE383C4}"/>
                </a:ext>
              </a:extLst>
            </p:cNvPr>
            <p:cNvSpPr/>
            <p:nvPr/>
          </p:nvSpPr>
          <p:spPr>
            <a:xfrm>
              <a:off x="6433735"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sp>
          <p:nvSpPr>
            <p:cNvPr id="12" name="Rectangle: Rounded Corners 11">
              <a:extLst>
                <a:ext uri="{FF2B5EF4-FFF2-40B4-BE49-F238E27FC236}">
                  <a16:creationId xmlns:a16="http://schemas.microsoft.com/office/drawing/2014/main" id="{211B89B0-73CE-C4C6-AC94-D5D8FBC22FB4}"/>
                </a:ext>
              </a:extLst>
            </p:cNvPr>
            <p:cNvSpPr/>
            <p:nvPr/>
          </p:nvSpPr>
          <p:spPr>
            <a:xfrm>
              <a:off x="7035081"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grpSp>
      <p:grpSp>
        <p:nvGrpSpPr>
          <p:cNvPr id="14" name="Group 13">
            <a:extLst>
              <a:ext uri="{FF2B5EF4-FFF2-40B4-BE49-F238E27FC236}">
                <a16:creationId xmlns:a16="http://schemas.microsoft.com/office/drawing/2014/main" id="{F7063E3A-4D6D-EAE1-A2E8-B585609000C7}"/>
              </a:ext>
            </a:extLst>
          </p:cNvPr>
          <p:cNvGrpSpPr/>
          <p:nvPr/>
        </p:nvGrpSpPr>
        <p:grpSpPr>
          <a:xfrm>
            <a:off x="6256661" y="2676151"/>
            <a:ext cx="1754616" cy="411892"/>
            <a:chOff x="5832389" y="1754247"/>
            <a:chExt cx="1754616" cy="411892"/>
          </a:xfrm>
        </p:grpSpPr>
        <p:sp>
          <p:nvSpPr>
            <p:cNvPr id="15" name="Rectangle: Rounded Corners 14">
              <a:extLst>
                <a:ext uri="{FF2B5EF4-FFF2-40B4-BE49-F238E27FC236}">
                  <a16:creationId xmlns:a16="http://schemas.microsoft.com/office/drawing/2014/main" id="{6640CB67-EF37-DE31-8B39-FC0E5D187F03}"/>
                </a:ext>
              </a:extLst>
            </p:cNvPr>
            <p:cNvSpPr/>
            <p:nvPr/>
          </p:nvSpPr>
          <p:spPr>
            <a:xfrm>
              <a:off x="5832389"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16" name="Rectangle: Rounded Corners 15">
              <a:extLst>
                <a:ext uri="{FF2B5EF4-FFF2-40B4-BE49-F238E27FC236}">
                  <a16:creationId xmlns:a16="http://schemas.microsoft.com/office/drawing/2014/main" id="{42C24169-93AC-2B57-26A8-BB2C8CCFA65F}"/>
                </a:ext>
              </a:extLst>
            </p:cNvPr>
            <p:cNvSpPr/>
            <p:nvPr/>
          </p:nvSpPr>
          <p:spPr>
            <a:xfrm>
              <a:off x="6433735"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17" name="Rectangle: Rounded Corners 16">
              <a:extLst>
                <a:ext uri="{FF2B5EF4-FFF2-40B4-BE49-F238E27FC236}">
                  <a16:creationId xmlns:a16="http://schemas.microsoft.com/office/drawing/2014/main" id="{8779BB17-B200-87FC-0E09-3E9890B17179}"/>
                </a:ext>
              </a:extLst>
            </p:cNvPr>
            <p:cNvSpPr/>
            <p:nvPr/>
          </p:nvSpPr>
          <p:spPr>
            <a:xfrm>
              <a:off x="7035081"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grpSp>
      <p:grpSp>
        <p:nvGrpSpPr>
          <p:cNvPr id="18" name="Group 17">
            <a:extLst>
              <a:ext uri="{FF2B5EF4-FFF2-40B4-BE49-F238E27FC236}">
                <a16:creationId xmlns:a16="http://schemas.microsoft.com/office/drawing/2014/main" id="{AB19B96A-1D84-10E0-AEFB-2B1D8DE52471}"/>
              </a:ext>
            </a:extLst>
          </p:cNvPr>
          <p:cNvGrpSpPr/>
          <p:nvPr/>
        </p:nvGrpSpPr>
        <p:grpSpPr>
          <a:xfrm>
            <a:off x="6256661" y="3161859"/>
            <a:ext cx="1153270" cy="411892"/>
            <a:chOff x="5832389" y="1754247"/>
            <a:chExt cx="1153270" cy="411892"/>
          </a:xfrm>
        </p:grpSpPr>
        <p:sp>
          <p:nvSpPr>
            <p:cNvPr id="19" name="Rectangle: Rounded Corners 18">
              <a:extLst>
                <a:ext uri="{FF2B5EF4-FFF2-40B4-BE49-F238E27FC236}">
                  <a16:creationId xmlns:a16="http://schemas.microsoft.com/office/drawing/2014/main" id="{B2109BD5-8C9C-44CD-51A6-08031FF9810F}"/>
                </a:ext>
              </a:extLst>
            </p:cNvPr>
            <p:cNvSpPr/>
            <p:nvPr/>
          </p:nvSpPr>
          <p:spPr>
            <a:xfrm>
              <a:off x="5832389"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20" name="Rectangle: Rounded Corners 19">
              <a:extLst>
                <a:ext uri="{FF2B5EF4-FFF2-40B4-BE49-F238E27FC236}">
                  <a16:creationId xmlns:a16="http://schemas.microsoft.com/office/drawing/2014/main" id="{15287175-3434-D9DD-59C0-F7DCF94AF717}"/>
                </a:ext>
              </a:extLst>
            </p:cNvPr>
            <p:cNvSpPr/>
            <p:nvPr/>
          </p:nvSpPr>
          <p:spPr>
            <a:xfrm>
              <a:off x="6433735"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grpSp>
      <p:sp>
        <p:nvSpPr>
          <p:cNvPr id="22" name="Left Brace 21">
            <a:extLst>
              <a:ext uri="{FF2B5EF4-FFF2-40B4-BE49-F238E27FC236}">
                <a16:creationId xmlns:a16="http://schemas.microsoft.com/office/drawing/2014/main" id="{C2CBA54F-6697-2E82-0805-023C7415C817}"/>
              </a:ext>
            </a:extLst>
          </p:cNvPr>
          <p:cNvSpPr/>
          <p:nvPr/>
        </p:nvSpPr>
        <p:spPr>
          <a:xfrm>
            <a:off x="6136349" y="2676477"/>
            <a:ext cx="120317" cy="971416"/>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sp>
        <p:nvSpPr>
          <p:cNvPr id="23" name="TextBox 22">
            <a:extLst>
              <a:ext uri="{FF2B5EF4-FFF2-40B4-BE49-F238E27FC236}">
                <a16:creationId xmlns:a16="http://schemas.microsoft.com/office/drawing/2014/main" id="{1D2E0665-B20E-1E56-8DC3-A84174FB68E0}"/>
              </a:ext>
            </a:extLst>
          </p:cNvPr>
          <p:cNvSpPr txBox="1"/>
          <p:nvPr/>
        </p:nvSpPr>
        <p:spPr>
          <a:xfrm rot="16200000">
            <a:off x="5369361" y="2974307"/>
            <a:ext cx="1065800" cy="369332"/>
          </a:xfrm>
          <a:prstGeom prst="rect">
            <a:avLst/>
          </a:prstGeom>
          <a:noFill/>
        </p:spPr>
        <p:txBody>
          <a:bodyPr wrap="square" rtlCol="0">
            <a:spAutoFit/>
          </a:bodyPr>
          <a:lstStyle/>
          <a:p>
            <a:pPr algn="ctr"/>
            <a:r>
              <a:rPr lang="fr-FR" sz="900">
                <a:latin typeface="Montserrat" pitchFamily="2" charset="0"/>
              </a:rPr>
              <a:t>Management plane</a:t>
            </a:r>
            <a:endParaRPr lang="en-GB" sz="900">
              <a:latin typeface="Montserrat" pitchFamily="2" charset="0"/>
            </a:endParaRPr>
          </a:p>
        </p:txBody>
      </p:sp>
      <p:sp>
        <p:nvSpPr>
          <p:cNvPr id="24" name="Left Brace 23">
            <a:extLst>
              <a:ext uri="{FF2B5EF4-FFF2-40B4-BE49-F238E27FC236}">
                <a16:creationId xmlns:a16="http://schemas.microsoft.com/office/drawing/2014/main" id="{948F6CB4-4603-1CEA-B50D-34A50C684070}"/>
              </a:ext>
            </a:extLst>
          </p:cNvPr>
          <p:cNvSpPr/>
          <p:nvPr/>
        </p:nvSpPr>
        <p:spPr>
          <a:xfrm rot="10800000">
            <a:off x="8027739" y="2673122"/>
            <a:ext cx="115837" cy="977657"/>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sp>
        <p:nvSpPr>
          <p:cNvPr id="25" name="TextBox 24">
            <a:extLst>
              <a:ext uri="{FF2B5EF4-FFF2-40B4-BE49-F238E27FC236}">
                <a16:creationId xmlns:a16="http://schemas.microsoft.com/office/drawing/2014/main" id="{B7DB8E9B-FCFC-2228-5FFA-4D834E87BAA9}"/>
              </a:ext>
            </a:extLst>
          </p:cNvPr>
          <p:cNvSpPr txBox="1"/>
          <p:nvPr/>
        </p:nvSpPr>
        <p:spPr>
          <a:xfrm rot="5400000">
            <a:off x="7849246" y="3086175"/>
            <a:ext cx="1065800" cy="369332"/>
          </a:xfrm>
          <a:prstGeom prst="rect">
            <a:avLst/>
          </a:prstGeom>
          <a:noFill/>
        </p:spPr>
        <p:txBody>
          <a:bodyPr wrap="square" rtlCol="0">
            <a:spAutoFit/>
          </a:bodyPr>
          <a:lstStyle/>
          <a:p>
            <a:pPr algn="ctr"/>
            <a:r>
              <a:rPr lang="fr-FR" sz="900">
                <a:latin typeface="Montserrat" pitchFamily="2" charset="0"/>
              </a:rPr>
              <a:t>Customer </a:t>
            </a:r>
            <a:r>
              <a:rPr lang="fr-FR" sz="900" err="1">
                <a:latin typeface="Montserrat" pitchFamily="2" charset="0"/>
              </a:rPr>
              <a:t>Workloads</a:t>
            </a:r>
            <a:endParaRPr lang="en-GB" sz="900">
              <a:latin typeface="Montserrat" pitchFamily="2" charset="0"/>
            </a:endParaRPr>
          </a:p>
        </p:txBody>
      </p:sp>
      <p:grpSp>
        <p:nvGrpSpPr>
          <p:cNvPr id="28" name="Group 27">
            <a:extLst>
              <a:ext uri="{FF2B5EF4-FFF2-40B4-BE49-F238E27FC236}">
                <a16:creationId xmlns:a16="http://schemas.microsoft.com/office/drawing/2014/main" id="{7F71325E-52AB-0E73-53BF-840A765ED387}"/>
              </a:ext>
            </a:extLst>
          </p:cNvPr>
          <p:cNvGrpSpPr/>
          <p:nvPr/>
        </p:nvGrpSpPr>
        <p:grpSpPr>
          <a:xfrm>
            <a:off x="1377362" y="1762074"/>
            <a:ext cx="1754616" cy="411892"/>
            <a:chOff x="5832389" y="1754247"/>
            <a:chExt cx="1754616" cy="411892"/>
          </a:xfrm>
        </p:grpSpPr>
        <p:sp>
          <p:nvSpPr>
            <p:cNvPr id="29" name="Rectangle: Rounded Corners 28">
              <a:extLst>
                <a:ext uri="{FF2B5EF4-FFF2-40B4-BE49-F238E27FC236}">
                  <a16:creationId xmlns:a16="http://schemas.microsoft.com/office/drawing/2014/main" id="{146FE911-D950-DAF4-33D4-70B9E4CFC9F3}"/>
                </a:ext>
              </a:extLst>
            </p:cNvPr>
            <p:cNvSpPr/>
            <p:nvPr/>
          </p:nvSpPr>
          <p:spPr>
            <a:xfrm>
              <a:off x="5832389"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sp>
          <p:nvSpPr>
            <p:cNvPr id="30" name="Rectangle: Rounded Corners 29">
              <a:extLst>
                <a:ext uri="{FF2B5EF4-FFF2-40B4-BE49-F238E27FC236}">
                  <a16:creationId xmlns:a16="http://schemas.microsoft.com/office/drawing/2014/main" id="{13D48A29-B625-1EF8-93B9-36CEB66EBED0}"/>
                </a:ext>
              </a:extLst>
            </p:cNvPr>
            <p:cNvSpPr/>
            <p:nvPr/>
          </p:nvSpPr>
          <p:spPr>
            <a:xfrm>
              <a:off x="6433735"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sp>
          <p:nvSpPr>
            <p:cNvPr id="31" name="Rectangle: Rounded Corners 30">
              <a:extLst>
                <a:ext uri="{FF2B5EF4-FFF2-40B4-BE49-F238E27FC236}">
                  <a16:creationId xmlns:a16="http://schemas.microsoft.com/office/drawing/2014/main" id="{1DEFD2B2-058B-9593-3E59-8A4B7F71E9C4}"/>
                </a:ext>
              </a:extLst>
            </p:cNvPr>
            <p:cNvSpPr/>
            <p:nvPr/>
          </p:nvSpPr>
          <p:spPr>
            <a:xfrm>
              <a:off x="7035081"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grpSp>
      <p:grpSp>
        <p:nvGrpSpPr>
          <p:cNvPr id="32" name="Group 31">
            <a:extLst>
              <a:ext uri="{FF2B5EF4-FFF2-40B4-BE49-F238E27FC236}">
                <a16:creationId xmlns:a16="http://schemas.microsoft.com/office/drawing/2014/main" id="{B86648DD-E7D0-5D63-16A4-310533B3941A}"/>
              </a:ext>
            </a:extLst>
          </p:cNvPr>
          <p:cNvGrpSpPr/>
          <p:nvPr/>
        </p:nvGrpSpPr>
        <p:grpSpPr>
          <a:xfrm>
            <a:off x="1377362" y="2247782"/>
            <a:ext cx="1754616" cy="411892"/>
            <a:chOff x="5832389" y="1754247"/>
            <a:chExt cx="1754616" cy="411892"/>
          </a:xfrm>
        </p:grpSpPr>
        <p:sp>
          <p:nvSpPr>
            <p:cNvPr id="33" name="Rectangle: Rounded Corners 32">
              <a:extLst>
                <a:ext uri="{FF2B5EF4-FFF2-40B4-BE49-F238E27FC236}">
                  <a16:creationId xmlns:a16="http://schemas.microsoft.com/office/drawing/2014/main" id="{E478BBD4-22D7-BD77-D363-26B3412A3FC5}"/>
                </a:ext>
              </a:extLst>
            </p:cNvPr>
            <p:cNvSpPr/>
            <p:nvPr/>
          </p:nvSpPr>
          <p:spPr>
            <a:xfrm>
              <a:off x="5832389"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34" name="Rectangle: Rounded Corners 33">
              <a:extLst>
                <a:ext uri="{FF2B5EF4-FFF2-40B4-BE49-F238E27FC236}">
                  <a16:creationId xmlns:a16="http://schemas.microsoft.com/office/drawing/2014/main" id="{A04B415A-A3F2-DE6F-4E9C-F7200BB4A262}"/>
                </a:ext>
              </a:extLst>
            </p:cNvPr>
            <p:cNvSpPr/>
            <p:nvPr/>
          </p:nvSpPr>
          <p:spPr>
            <a:xfrm>
              <a:off x="6433735"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35" name="Rectangle: Rounded Corners 34">
              <a:extLst>
                <a:ext uri="{FF2B5EF4-FFF2-40B4-BE49-F238E27FC236}">
                  <a16:creationId xmlns:a16="http://schemas.microsoft.com/office/drawing/2014/main" id="{0F633A86-114F-C1DD-A408-AF39C0DC83D4}"/>
                </a:ext>
              </a:extLst>
            </p:cNvPr>
            <p:cNvSpPr/>
            <p:nvPr/>
          </p:nvSpPr>
          <p:spPr>
            <a:xfrm>
              <a:off x="7035081"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grpSp>
      <p:sp>
        <p:nvSpPr>
          <p:cNvPr id="43" name="Left Brace 42">
            <a:extLst>
              <a:ext uri="{FF2B5EF4-FFF2-40B4-BE49-F238E27FC236}">
                <a16:creationId xmlns:a16="http://schemas.microsoft.com/office/drawing/2014/main" id="{E6D9DF7C-47B9-C323-BAE9-96A34C590E06}"/>
              </a:ext>
            </a:extLst>
          </p:cNvPr>
          <p:cNvSpPr/>
          <p:nvPr/>
        </p:nvSpPr>
        <p:spPr>
          <a:xfrm rot="10800000">
            <a:off x="3154727" y="2247782"/>
            <a:ext cx="139362" cy="411892"/>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5C966474-3C44-5227-C5E5-0E1EE2522A97}"/>
              </a:ext>
            </a:extLst>
          </p:cNvPr>
          <p:cNvSpPr txBox="1"/>
          <p:nvPr/>
        </p:nvSpPr>
        <p:spPr>
          <a:xfrm>
            <a:off x="3247090" y="2279074"/>
            <a:ext cx="1065800" cy="369332"/>
          </a:xfrm>
          <a:prstGeom prst="rect">
            <a:avLst/>
          </a:prstGeom>
          <a:noFill/>
        </p:spPr>
        <p:txBody>
          <a:bodyPr wrap="square" rtlCol="0">
            <a:spAutoFit/>
          </a:bodyPr>
          <a:lstStyle/>
          <a:p>
            <a:r>
              <a:rPr lang="fr-FR" sz="900">
                <a:latin typeface="Montserrat" pitchFamily="2" charset="0"/>
              </a:rPr>
              <a:t>Management plane </a:t>
            </a:r>
            <a:endParaRPr lang="en-GB" sz="900">
              <a:latin typeface="Montserrat" pitchFamily="2" charset="0"/>
            </a:endParaRPr>
          </a:p>
        </p:txBody>
      </p:sp>
      <p:grpSp>
        <p:nvGrpSpPr>
          <p:cNvPr id="45" name="Group 44">
            <a:extLst>
              <a:ext uri="{FF2B5EF4-FFF2-40B4-BE49-F238E27FC236}">
                <a16:creationId xmlns:a16="http://schemas.microsoft.com/office/drawing/2014/main" id="{D4380613-A7D9-47D4-9422-1D38737CAA4F}"/>
              </a:ext>
            </a:extLst>
          </p:cNvPr>
          <p:cNvGrpSpPr/>
          <p:nvPr/>
        </p:nvGrpSpPr>
        <p:grpSpPr>
          <a:xfrm>
            <a:off x="499619" y="3292457"/>
            <a:ext cx="1754616" cy="411892"/>
            <a:chOff x="5832389" y="1754247"/>
            <a:chExt cx="1754616" cy="411892"/>
          </a:xfrm>
        </p:grpSpPr>
        <p:sp>
          <p:nvSpPr>
            <p:cNvPr id="46" name="Rectangle: Rounded Corners 45">
              <a:extLst>
                <a:ext uri="{FF2B5EF4-FFF2-40B4-BE49-F238E27FC236}">
                  <a16:creationId xmlns:a16="http://schemas.microsoft.com/office/drawing/2014/main" id="{C8174915-29CC-C5FE-03F8-B6A5A2305F11}"/>
                </a:ext>
              </a:extLst>
            </p:cNvPr>
            <p:cNvSpPr/>
            <p:nvPr/>
          </p:nvSpPr>
          <p:spPr>
            <a:xfrm>
              <a:off x="5832389"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sp>
          <p:nvSpPr>
            <p:cNvPr id="47" name="Rectangle: Rounded Corners 46">
              <a:extLst>
                <a:ext uri="{FF2B5EF4-FFF2-40B4-BE49-F238E27FC236}">
                  <a16:creationId xmlns:a16="http://schemas.microsoft.com/office/drawing/2014/main" id="{71F55690-56E1-47F6-BCD0-C536F297D974}"/>
                </a:ext>
              </a:extLst>
            </p:cNvPr>
            <p:cNvSpPr/>
            <p:nvPr/>
          </p:nvSpPr>
          <p:spPr>
            <a:xfrm>
              <a:off x="6433735"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sp>
          <p:nvSpPr>
            <p:cNvPr id="48" name="Rectangle: Rounded Corners 47">
              <a:extLst>
                <a:ext uri="{FF2B5EF4-FFF2-40B4-BE49-F238E27FC236}">
                  <a16:creationId xmlns:a16="http://schemas.microsoft.com/office/drawing/2014/main" id="{0F6B1F90-4783-2407-7E63-C2743489BB40}"/>
                </a:ext>
              </a:extLst>
            </p:cNvPr>
            <p:cNvSpPr/>
            <p:nvPr/>
          </p:nvSpPr>
          <p:spPr>
            <a:xfrm>
              <a:off x="7035081"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grpSp>
      <p:grpSp>
        <p:nvGrpSpPr>
          <p:cNvPr id="49" name="Group 48">
            <a:extLst>
              <a:ext uri="{FF2B5EF4-FFF2-40B4-BE49-F238E27FC236}">
                <a16:creationId xmlns:a16="http://schemas.microsoft.com/office/drawing/2014/main" id="{64DCA269-45A2-503F-6483-05B35BE73A6E}"/>
              </a:ext>
            </a:extLst>
          </p:cNvPr>
          <p:cNvGrpSpPr/>
          <p:nvPr/>
        </p:nvGrpSpPr>
        <p:grpSpPr>
          <a:xfrm>
            <a:off x="499619" y="3778165"/>
            <a:ext cx="1754616" cy="411892"/>
            <a:chOff x="5832389" y="1754247"/>
            <a:chExt cx="1754616" cy="411892"/>
          </a:xfrm>
        </p:grpSpPr>
        <p:sp>
          <p:nvSpPr>
            <p:cNvPr id="50" name="Rectangle: Rounded Corners 49">
              <a:extLst>
                <a:ext uri="{FF2B5EF4-FFF2-40B4-BE49-F238E27FC236}">
                  <a16:creationId xmlns:a16="http://schemas.microsoft.com/office/drawing/2014/main" id="{2FE30822-A7D9-93B1-D2C5-AEB418C10801}"/>
                </a:ext>
              </a:extLst>
            </p:cNvPr>
            <p:cNvSpPr/>
            <p:nvPr/>
          </p:nvSpPr>
          <p:spPr>
            <a:xfrm>
              <a:off x="5832389"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51" name="Rectangle: Rounded Corners 50">
              <a:extLst>
                <a:ext uri="{FF2B5EF4-FFF2-40B4-BE49-F238E27FC236}">
                  <a16:creationId xmlns:a16="http://schemas.microsoft.com/office/drawing/2014/main" id="{42C6CBE0-4FF6-6E0A-4DAA-00609FCA717E}"/>
                </a:ext>
              </a:extLst>
            </p:cNvPr>
            <p:cNvSpPr/>
            <p:nvPr/>
          </p:nvSpPr>
          <p:spPr>
            <a:xfrm>
              <a:off x="6433735"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52" name="Rectangle: Rounded Corners 51">
              <a:extLst>
                <a:ext uri="{FF2B5EF4-FFF2-40B4-BE49-F238E27FC236}">
                  <a16:creationId xmlns:a16="http://schemas.microsoft.com/office/drawing/2014/main" id="{8E1A605E-961D-E5B4-C9BA-C0F4BBA218F9}"/>
                </a:ext>
              </a:extLst>
            </p:cNvPr>
            <p:cNvSpPr/>
            <p:nvPr/>
          </p:nvSpPr>
          <p:spPr>
            <a:xfrm>
              <a:off x="7035081"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grpSp>
      <p:grpSp>
        <p:nvGrpSpPr>
          <p:cNvPr id="53" name="Group 52">
            <a:extLst>
              <a:ext uri="{FF2B5EF4-FFF2-40B4-BE49-F238E27FC236}">
                <a16:creationId xmlns:a16="http://schemas.microsoft.com/office/drawing/2014/main" id="{98810648-6A7F-11CC-349E-297496CAAD66}"/>
              </a:ext>
            </a:extLst>
          </p:cNvPr>
          <p:cNvGrpSpPr/>
          <p:nvPr/>
        </p:nvGrpSpPr>
        <p:grpSpPr>
          <a:xfrm>
            <a:off x="499619" y="4263873"/>
            <a:ext cx="1153270" cy="411892"/>
            <a:chOff x="5832389" y="1754247"/>
            <a:chExt cx="1153270" cy="411892"/>
          </a:xfrm>
        </p:grpSpPr>
        <p:sp>
          <p:nvSpPr>
            <p:cNvPr id="54" name="Rectangle: Rounded Corners 53">
              <a:extLst>
                <a:ext uri="{FF2B5EF4-FFF2-40B4-BE49-F238E27FC236}">
                  <a16:creationId xmlns:a16="http://schemas.microsoft.com/office/drawing/2014/main" id="{371AA42C-D35F-D9A2-A6CF-BBCF54680FAF}"/>
                </a:ext>
              </a:extLst>
            </p:cNvPr>
            <p:cNvSpPr/>
            <p:nvPr/>
          </p:nvSpPr>
          <p:spPr>
            <a:xfrm>
              <a:off x="5832389"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55" name="Rectangle: Rounded Corners 54">
              <a:extLst>
                <a:ext uri="{FF2B5EF4-FFF2-40B4-BE49-F238E27FC236}">
                  <a16:creationId xmlns:a16="http://schemas.microsoft.com/office/drawing/2014/main" id="{6202EF2F-6451-28C2-7468-87F69525EB05}"/>
                </a:ext>
              </a:extLst>
            </p:cNvPr>
            <p:cNvSpPr/>
            <p:nvPr/>
          </p:nvSpPr>
          <p:spPr>
            <a:xfrm>
              <a:off x="6433735"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grpSp>
      <p:sp>
        <p:nvSpPr>
          <p:cNvPr id="58" name="Left Brace 57">
            <a:extLst>
              <a:ext uri="{FF2B5EF4-FFF2-40B4-BE49-F238E27FC236}">
                <a16:creationId xmlns:a16="http://schemas.microsoft.com/office/drawing/2014/main" id="{1768F3EF-84F2-6E9B-71D8-087464D433C8}"/>
              </a:ext>
            </a:extLst>
          </p:cNvPr>
          <p:cNvSpPr/>
          <p:nvPr/>
        </p:nvSpPr>
        <p:spPr>
          <a:xfrm rot="10800000">
            <a:off x="2270699" y="3781377"/>
            <a:ext cx="120317" cy="971416"/>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sp>
        <p:nvSpPr>
          <p:cNvPr id="59" name="TextBox 58">
            <a:extLst>
              <a:ext uri="{FF2B5EF4-FFF2-40B4-BE49-F238E27FC236}">
                <a16:creationId xmlns:a16="http://schemas.microsoft.com/office/drawing/2014/main" id="{8C220F1E-AF4B-C6B7-418E-07449035492F}"/>
              </a:ext>
            </a:extLst>
          </p:cNvPr>
          <p:cNvSpPr txBox="1"/>
          <p:nvPr/>
        </p:nvSpPr>
        <p:spPr>
          <a:xfrm rot="5400000">
            <a:off x="2092204" y="4085879"/>
            <a:ext cx="1065800" cy="369332"/>
          </a:xfrm>
          <a:prstGeom prst="rect">
            <a:avLst/>
          </a:prstGeom>
          <a:noFill/>
        </p:spPr>
        <p:txBody>
          <a:bodyPr wrap="square" rtlCol="0">
            <a:spAutoFit/>
          </a:bodyPr>
          <a:lstStyle/>
          <a:p>
            <a:pPr algn="ctr"/>
            <a:r>
              <a:rPr lang="fr-FR" sz="900">
                <a:latin typeface="Montserrat" pitchFamily="2" charset="0"/>
              </a:rPr>
              <a:t>Customer </a:t>
            </a:r>
            <a:r>
              <a:rPr lang="fr-FR" sz="900" err="1">
                <a:latin typeface="Montserrat" pitchFamily="2" charset="0"/>
              </a:rPr>
              <a:t>Workloads</a:t>
            </a:r>
            <a:endParaRPr lang="en-GB" sz="900">
              <a:latin typeface="Montserrat" pitchFamily="2" charset="0"/>
            </a:endParaRPr>
          </a:p>
        </p:txBody>
      </p:sp>
      <p:grpSp>
        <p:nvGrpSpPr>
          <p:cNvPr id="62" name="Group 61">
            <a:extLst>
              <a:ext uri="{FF2B5EF4-FFF2-40B4-BE49-F238E27FC236}">
                <a16:creationId xmlns:a16="http://schemas.microsoft.com/office/drawing/2014/main" id="{37FC8B5A-2911-4C5F-9416-EBFF6A3B4261}"/>
              </a:ext>
            </a:extLst>
          </p:cNvPr>
          <p:cNvGrpSpPr/>
          <p:nvPr/>
        </p:nvGrpSpPr>
        <p:grpSpPr>
          <a:xfrm>
            <a:off x="2973878" y="3292457"/>
            <a:ext cx="1754616" cy="411892"/>
            <a:chOff x="5832389" y="1754247"/>
            <a:chExt cx="1754616" cy="411892"/>
          </a:xfrm>
        </p:grpSpPr>
        <p:sp>
          <p:nvSpPr>
            <p:cNvPr id="63" name="Rectangle: Rounded Corners 62">
              <a:extLst>
                <a:ext uri="{FF2B5EF4-FFF2-40B4-BE49-F238E27FC236}">
                  <a16:creationId xmlns:a16="http://schemas.microsoft.com/office/drawing/2014/main" id="{2ED0FD14-EA50-097B-8F6A-EDFD1889EFA3}"/>
                </a:ext>
              </a:extLst>
            </p:cNvPr>
            <p:cNvSpPr/>
            <p:nvPr/>
          </p:nvSpPr>
          <p:spPr>
            <a:xfrm>
              <a:off x="5832389"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sp>
          <p:nvSpPr>
            <p:cNvPr id="64" name="Rectangle: Rounded Corners 63">
              <a:extLst>
                <a:ext uri="{FF2B5EF4-FFF2-40B4-BE49-F238E27FC236}">
                  <a16:creationId xmlns:a16="http://schemas.microsoft.com/office/drawing/2014/main" id="{7CB9B6F4-728A-C3B0-34FF-21714FCB12BC}"/>
                </a:ext>
              </a:extLst>
            </p:cNvPr>
            <p:cNvSpPr/>
            <p:nvPr/>
          </p:nvSpPr>
          <p:spPr>
            <a:xfrm>
              <a:off x="6433735"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sp>
          <p:nvSpPr>
            <p:cNvPr id="65" name="Rectangle: Rounded Corners 64">
              <a:extLst>
                <a:ext uri="{FF2B5EF4-FFF2-40B4-BE49-F238E27FC236}">
                  <a16:creationId xmlns:a16="http://schemas.microsoft.com/office/drawing/2014/main" id="{B0EDB04C-418B-55BA-D352-391489FFB391}"/>
                </a:ext>
              </a:extLst>
            </p:cNvPr>
            <p:cNvSpPr/>
            <p:nvPr/>
          </p:nvSpPr>
          <p:spPr>
            <a:xfrm>
              <a:off x="7035081" y="1754247"/>
              <a:ext cx="551924" cy="411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CP</a:t>
              </a:r>
              <a:endParaRPr lang="en-GB"/>
            </a:p>
          </p:txBody>
        </p:sp>
      </p:grpSp>
      <p:grpSp>
        <p:nvGrpSpPr>
          <p:cNvPr id="66" name="Group 65">
            <a:extLst>
              <a:ext uri="{FF2B5EF4-FFF2-40B4-BE49-F238E27FC236}">
                <a16:creationId xmlns:a16="http://schemas.microsoft.com/office/drawing/2014/main" id="{5137BF8A-44D5-2B9B-318E-CA75C5558B54}"/>
              </a:ext>
            </a:extLst>
          </p:cNvPr>
          <p:cNvGrpSpPr/>
          <p:nvPr/>
        </p:nvGrpSpPr>
        <p:grpSpPr>
          <a:xfrm>
            <a:off x="2973878" y="3778165"/>
            <a:ext cx="1754616" cy="411892"/>
            <a:chOff x="5832389" y="1754247"/>
            <a:chExt cx="1754616" cy="411892"/>
          </a:xfrm>
        </p:grpSpPr>
        <p:sp>
          <p:nvSpPr>
            <p:cNvPr id="67" name="Rectangle: Rounded Corners 66">
              <a:extLst>
                <a:ext uri="{FF2B5EF4-FFF2-40B4-BE49-F238E27FC236}">
                  <a16:creationId xmlns:a16="http://schemas.microsoft.com/office/drawing/2014/main" id="{9767ECF7-8780-5652-5823-E90CD3CE4B17}"/>
                </a:ext>
              </a:extLst>
            </p:cNvPr>
            <p:cNvSpPr/>
            <p:nvPr/>
          </p:nvSpPr>
          <p:spPr>
            <a:xfrm>
              <a:off x="5832389"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68" name="Rectangle: Rounded Corners 67">
              <a:extLst>
                <a:ext uri="{FF2B5EF4-FFF2-40B4-BE49-F238E27FC236}">
                  <a16:creationId xmlns:a16="http://schemas.microsoft.com/office/drawing/2014/main" id="{07FF533D-69B4-F184-54EB-AEAAA02557EB}"/>
                </a:ext>
              </a:extLst>
            </p:cNvPr>
            <p:cNvSpPr/>
            <p:nvPr/>
          </p:nvSpPr>
          <p:spPr>
            <a:xfrm>
              <a:off x="6433735"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69" name="Rectangle: Rounded Corners 68">
              <a:extLst>
                <a:ext uri="{FF2B5EF4-FFF2-40B4-BE49-F238E27FC236}">
                  <a16:creationId xmlns:a16="http://schemas.microsoft.com/office/drawing/2014/main" id="{117136AD-D620-30D6-5626-D616127C4287}"/>
                </a:ext>
              </a:extLst>
            </p:cNvPr>
            <p:cNvSpPr/>
            <p:nvPr/>
          </p:nvSpPr>
          <p:spPr>
            <a:xfrm>
              <a:off x="7035081" y="1754247"/>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grpSp>
      <p:sp>
        <p:nvSpPr>
          <p:cNvPr id="71" name="Rectangle: Rounded Corners 70">
            <a:extLst>
              <a:ext uri="{FF2B5EF4-FFF2-40B4-BE49-F238E27FC236}">
                <a16:creationId xmlns:a16="http://schemas.microsoft.com/office/drawing/2014/main" id="{97E03A4B-B1EB-3DD3-E3D4-8EC0DE2BF075}"/>
              </a:ext>
            </a:extLst>
          </p:cNvPr>
          <p:cNvSpPr/>
          <p:nvPr/>
        </p:nvSpPr>
        <p:spPr>
          <a:xfrm>
            <a:off x="2973878" y="4263873"/>
            <a:ext cx="551924" cy="41189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fr-FR"/>
              <a:t>W</a:t>
            </a:r>
            <a:endParaRPr lang="en-GB"/>
          </a:p>
        </p:txBody>
      </p:sp>
      <p:sp>
        <p:nvSpPr>
          <p:cNvPr id="75" name="Left Brace 74">
            <a:extLst>
              <a:ext uri="{FF2B5EF4-FFF2-40B4-BE49-F238E27FC236}">
                <a16:creationId xmlns:a16="http://schemas.microsoft.com/office/drawing/2014/main" id="{0CE4BD7F-D45C-AC16-F9BA-96F8DD52A775}"/>
              </a:ext>
            </a:extLst>
          </p:cNvPr>
          <p:cNvSpPr/>
          <p:nvPr/>
        </p:nvSpPr>
        <p:spPr>
          <a:xfrm>
            <a:off x="2828850" y="3778434"/>
            <a:ext cx="120317" cy="971416"/>
          </a:xfrm>
          <a:prstGeom prst="leftBrace">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pic>
        <p:nvPicPr>
          <p:cNvPr id="77" name="Picture 76">
            <a:extLst>
              <a:ext uri="{FF2B5EF4-FFF2-40B4-BE49-F238E27FC236}">
                <a16:creationId xmlns:a16="http://schemas.microsoft.com/office/drawing/2014/main" id="{83E0F8C4-C52B-41A7-E7C9-531224E83CB7}"/>
              </a:ext>
            </a:extLst>
          </p:cNvPr>
          <p:cNvPicPr>
            <a:picLocks noChangeAspect="1"/>
          </p:cNvPicPr>
          <p:nvPr/>
        </p:nvPicPr>
        <p:blipFill>
          <a:blip r:embed="rId3"/>
          <a:stretch>
            <a:fillRect/>
          </a:stretch>
        </p:blipFill>
        <p:spPr>
          <a:xfrm>
            <a:off x="4490634" y="2265058"/>
            <a:ext cx="1071348" cy="690381"/>
          </a:xfrm>
          <a:prstGeom prst="rect">
            <a:avLst/>
          </a:prstGeom>
          <a:ln>
            <a:solidFill>
              <a:schemeClr val="bg2"/>
            </a:solidFill>
          </a:ln>
        </p:spPr>
      </p:pic>
      <p:cxnSp>
        <p:nvCxnSpPr>
          <p:cNvPr id="79" name="Straight Arrow Connector 78">
            <a:extLst>
              <a:ext uri="{FF2B5EF4-FFF2-40B4-BE49-F238E27FC236}">
                <a16:creationId xmlns:a16="http://schemas.microsoft.com/office/drawing/2014/main" id="{ADF8F02C-6532-C3D8-A43F-5B1D32F68956}"/>
              </a:ext>
            </a:extLst>
          </p:cNvPr>
          <p:cNvCxnSpPr>
            <a:cxnSpLocks/>
            <a:endCxn id="77" idx="1"/>
          </p:cNvCxnSpPr>
          <p:nvPr/>
        </p:nvCxnSpPr>
        <p:spPr>
          <a:xfrm>
            <a:off x="4289834" y="2380392"/>
            <a:ext cx="200800" cy="229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48AE026-9177-69BA-BE8B-1AC0B89A1F29}"/>
              </a:ext>
            </a:extLst>
          </p:cNvPr>
          <p:cNvCxnSpPr>
            <a:cxnSpLocks/>
            <a:stCxn id="23" idx="0"/>
            <a:endCxn id="77" idx="3"/>
          </p:cNvCxnSpPr>
          <p:nvPr/>
        </p:nvCxnSpPr>
        <p:spPr>
          <a:xfrm flipH="1" flipV="1">
            <a:off x="5561982" y="2610249"/>
            <a:ext cx="155613" cy="548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4252F2B-D7D1-469B-A993-7B00058FF3CC}"/>
              </a:ext>
            </a:extLst>
          </p:cNvPr>
          <p:cNvSpPr txBox="1"/>
          <p:nvPr/>
        </p:nvSpPr>
        <p:spPr>
          <a:xfrm>
            <a:off x="1457418" y="2673122"/>
            <a:ext cx="1813932" cy="369332"/>
          </a:xfrm>
          <a:prstGeom prst="rect">
            <a:avLst/>
          </a:prstGeom>
          <a:noFill/>
        </p:spPr>
        <p:txBody>
          <a:bodyPr wrap="square" rtlCol="0">
            <a:spAutoFit/>
          </a:bodyPr>
          <a:lstStyle/>
          <a:p>
            <a:pPr algn="ctr"/>
            <a:r>
              <a:rPr lang="fr-FR" sz="900">
                <a:latin typeface="Montserrat" pitchFamily="2" charset="0"/>
              </a:rPr>
              <a:t>Management cluster </a:t>
            </a:r>
            <a:r>
              <a:rPr lang="fr-FR" sz="900" err="1">
                <a:latin typeface="Montserrat" pitchFamily="2" charset="0"/>
              </a:rPr>
              <a:t>takes</a:t>
            </a:r>
            <a:r>
              <a:rPr lang="fr-FR" sz="900">
                <a:latin typeface="Montserrat" pitchFamily="2" charset="0"/>
              </a:rPr>
              <a:t> care of </a:t>
            </a:r>
            <a:r>
              <a:rPr lang="fr-FR" sz="900" err="1">
                <a:latin typeface="Montserrat" pitchFamily="2" charset="0"/>
              </a:rPr>
              <a:t>workload</a:t>
            </a:r>
            <a:r>
              <a:rPr lang="fr-FR" sz="900">
                <a:latin typeface="Montserrat" pitchFamily="2" charset="0"/>
              </a:rPr>
              <a:t> </a:t>
            </a:r>
            <a:r>
              <a:rPr lang="fr-FR" sz="900" err="1">
                <a:latin typeface="Montserrat" pitchFamily="2" charset="0"/>
              </a:rPr>
              <a:t>ones</a:t>
            </a:r>
            <a:endParaRPr lang="en-GB" sz="900">
              <a:latin typeface="Montserrat" pitchFamily="2" charset="0"/>
            </a:endParaRPr>
          </a:p>
        </p:txBody>
      </p:sp>
    </p:spTree>
    <p:extLst>
      <p:ext uri="{BB962C8B-B14F-4D97-AF65-F5344CB8AC3E}">
        <p14:creationId xmlns:p14="http://schemas.microsoft.com/office/powerpoint/2010/main" val="75328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DF225-956E-6B14-2908-3629179CFCF6}"/>
              </a:ext>
            </a:extLst>
          </p:cNvPr>
          <p:cNvSpPr>
            <a:spLocks noGrp="1"/>
          </p:cNvSpPr>
          <p:nvPr>
            <p:ph type="title"/>
          </p:nvPr>
        </p:nvSpPr>
        <p:spPr/>
        <p:txBody>
          <a:bodyPr/>
          <a:lstStyle/>
          <a:p>
            <a:r>
              <a:rPr lang="en-US"/>
              <a:t>Other tools to mirror images</a:t>
            </a:r>
            <a:endParaRPr lang="de-DE"/>
          </a:p>
        </p:txBody>
      </p:sp>
      <p:sp>
        <p:nvSpPr>
          <p:cNvPr id="3" name="Content Placeholder 2">
            <a:extLst>
              <a:ext uri="{FF2B5EF4-FFF2-40B4-BE49-F238E27FC236}">
                <a16:creationId xmlns:a16="http://schemas.microsoft.com/office/drawing/2014/main" id="{24833922-1D6A-2EB8-1BB2-B1047A36DF15}"/>
              </a:ext>
            </a:extLst>
          </p:cNvPr>
          <p:cNvSpPr txBox="1">
            <a:spLocks/>
          </p:cNvSpPr>
          <p:nvPr/>
        </p:nvSpPr>
        <p:spPr>
          <a:xfrm>
            <a:off x="273326" y="720328"/>
            <a:ext cx="8622197" cy="433863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a:latin typeface="Montserrat" pitchFamily="2" charset="0"/>
            </a:endParaRPr>
          </a:p>
          <a:p>
            <a:r>
              <a:rPr lang="en-GB">
                <a:latin typeface="Montserrat" pitchFamily="2" charset="0"/>
              </a:rPr>
              <a:t>S</a:t>
            </a:r>
            <a:r>
              <a:rPr lang="en-FR">
                <a:latin typeface="Montserrat" pitchFamily="2" charset="0"/>
              </a:rPr>
              <a:t>kopeo</a:t>
            </a:r>
            <a:r>
              <a:rPr lang="fr-FR">
                <a:latin typeface="Montserrat" pitchFamily="2" charset="0"/>
              </a:rPr>
              <a:t> : </a:t>
            </a:r>
            <a:r>
              <a:rPr lang="en-FR">
                <a:latin typeface="Montserrat" pitchFamily="2" charset="0"/>
              </a:rPr>
              <a:t>swiss army knife to migrate </a:t>
            </a:r>
            <a:r>
              <a:rPr lang="en-GB">
                <a:latin typeface="Montserrat" pitchFamily="2" charset="0"/>
              </a:rPr>
              <a:t>container images and image repositories</a:t>
            </a:r>
            <a:endParaRPr lang="en-FR">
              <a:latin typeface="Montserrat" pitchFamily="2" charset="0"/>
            </a:endParaRPr>
          </a:p>
        </p:txBody>
      </p:sp>
      <p:pic>
        <p:nvPicPr>
          <p:cNvPr id="4" name="Graphic 3">
            <a:extLst>
              <a:ext uri="{FF2B5EF4-FFF2-40B4-BE49-F238E27FC236}">
                <a16:creationId xmlns:a16="http://schemas.microsoft.com/office/drawing/2014/main" id="{D06A496B-A0C2-ED35-2555-ED3CFAE453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8551" y="385675"/>
            <a:ext cx="1219199" cy="1050858"/>
          </a:xfrm>
          <a:prstGeom prst="rect">
            <a:avLst/>
          </a:prstGeom>
        </p:spPr>
      </p:pic>
      <p:pic>
        <p:nvPicPr>
          <p:cNvPr id="5" name="Picture 43" descr="Text&#10;&#10;Description automatically generated">
            <a:extLst>
              <a:ext uri="{FF2B5EF4-FFF2-40B4-BE49-F238E27FC236}">
                <a16:creationId xmlns:a16="http://schemas.microsoft.com/office/drawing/2014/main" id="{932F811E-22A2-DC51-F920-0E532803075C}"/>
              </a:ext>
            </a:extLst>
          </p:cNvPr>
          <p:cNvPicPr>
            <a:picLocks noChangeAspect="1"/>
          </p:cNvPicPr>
          <p:nvPr/>
        </p:nvPicPr>
        <p:blipFill>
          <a:blip r:embed="rId5"/>
          <a:stretch>
            <a:fillRect/>
          </a:stretch>
        </p:blipFill>
        <p:spPr>
          <a:xfrm>
            <a:off x="568973" y="1563959"/>
            <a:ext cx="7791503" cy="2153288"/>
          </a:xfrm>
          <a:prstGeom prst="rect">
            <a:avLst/>
          </a:prstGeom>
        </p:spPr>
      </p:pic>
      <p:sp>
        <p:nvSpPr>
          <p:cNvPr id="8" name="TextBox 7">
            <a:extLst>
              <a:ext uri="{FF2B5EF4-FFF2-40B4-BE49-F238E27FC236}">
                <a16:creationId xmlns:a16="http://schemas.microsoft.com/office/drawing/2014/main" id="{1FD2A3C3-7851-2D38-91E7-4EDD479B87BA}"/>
              </a:ext>
            </a:extLst>
          </p:cNvPr>
          <p:cNvSpPr txBox="1"/>
          <p:nvPr/>
        </p:nvSpPr>
        <p:spPr>
          <a:xfrm>
            <a:off x="3481042" y="4585634"/>
            <a:ext cx="4577108" cy="307777"/>
          </a:xfrm>
          <a:prstGeom prst="rect">
            <a:avLst/>
          </a:prstGeom>
          <a:noFill/>
        </p:spPr>
        <p:txBody>
          <a:bodyPr wrap="square">
            <a:spAutoFit/>
          </a:bodyPr>
          <a:lstStyle/>
          <a:p>
            <a:pPr algn="r"/>
            <a:r>
              <a:rPr lang="fr-FR">
                <a:latin typeface="Montserrat" pitchFamily="2" charset="0"/>
              </a:rPr>
              <a:t>You can </a:t>
            </a:r>
            <a:r>
              <a:rPr lang="fr-FR" err="1">
                <a:latin typeface="Montserrat" pitchFamily="2" charset="0"/>
              </a:rPr>
              <a:t>also</a:t>
            </a:r>
            <a:r>
              <a:rPr lang="fr-FR">
                <a:latin typeface="Montserrat" pitchFamily="2" charset="0"/>
              </a:rPr>
              <a:t> </a:t>
            </a:r>
            <a:r>
              <a:rPr lang="fr-FR" err="1">
                <a:latin typeface="Montserrat" pitchFamily="2" charset="0"/>
              </a:rPr>
              <a:t>give</a:t>
            </a:r>
            <a:r>
              <a:rPr lang="fr-FR">
                <a:latin typeface="Montserrat" pitchFamily="2" charset="0"/>
              </a:rPr>
              <a:t> a </a:t>
            </a:r>
            <a:r>
              <a:rPr lang="fr-FR" err="1">
                <a:latin typeface="Montserrat" pitchFamily="2" charset="0"/>
              </a:rPr>
              <a:t>try</a:t>
            </a:r>
            <a:r>
              <a:rPr lang="fr-FR">
                <a:latin typeface="Montserrat" pitchFamily="2" charset="0"/>
              </a:rPr>
              <a:t> to </a:t>
            </a:r>
            <a:r>
              <a:rPr lang="fr-FR">
                <a:latin typeface="Montserrat" pitchFamily="2" charset="0"/>
                <a:hlinkClick r:id="rId6"/>
              </a:rPr>
              <a:t>crane</a:t>
            </a:r>
            <a:endParaRPr lang="en-FR">
              <a:latin typeface="Montserrat" pitchFamily="2" charset="0"/>
            </a:endParaRPr>
          </a:p>
        </p:txBody>
      </p:sp>
      <p:pic>
        <p:nvPicPr>
          <p:cNvPr id="1026" name="Picture 2">
            <a:extLst>
              <a:ext uri="{FF2B5EF4-FFF2-40B4-BE49-F238E27FC236}">
                <a16:creationId xmlns:a16="http://schemas.microsoft.com/office/drawing/2014/main" id="{F3977F42-4CEC-3AF8-97CB-269F6E590B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94276" y="4278129"/>
            <a:ext cx="619499" cy="82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08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6044D-08D9-5196-8CF9-E6831F55B5F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DE4809B-C6A1-F921-2CDC-46B423B43713}"/>
              </a:ext>
            </a:extLst>
          </p:cNvPr>
          <p:cNvSpPr>
            <a:spLocks noGrp="1"/>
          </p:cNvSpPr>
          <p:nvPr>
            <p:ph type="body" idx="1"/>
          </p:nvPr>
        </p:nvSpPr>
        <p:spPr>
          <a:xfrm>
            <a:off x="136514" y="1296429"/>
            <a:ext cx="3715204" cy="3398100"/>
          </a:xfrm>
        </p:spPr>
        <p:txBody>
          <a:bodyPr/>
          <a:lstStyle/>
          <a:p>
            <a:r>
              <a:rPr lang="en-US" sz="1200"/>
              <a:t>Provide info during cluster provisioning through CLI/TUI parameters</a:t>
            </a:r>
          </a:p>
          <a:p>
            <a:pPr lvl="1">
              <a:buFont typeface="+mj-lt"/>
              <a:buAutoNum type="arabicPeriod"/>
            </a:pPr>
            <a:endParaRPr lang="en-US" sz="1200"/>
          </a:p>
          <a:p>
            <a:pPr lvl="1">
              <a:buFont typeface="+mj-lt"/>
              <a:buAutoNum type="arabicPeriod"/>
            </a:pPr>
            <a:endParaRPr lang="en-US" sz="1200"/>
          </a:p>
          <a:p>
            <a:pPr lvl="1">
              <a:buFont typeface="+mj-lt"/>
              <a:buAutoNum type="arabicPeriod"/>
            </a:pPr>
            <a:endParaRPr lang="en-US" sz="1200"/>
          </a:p>
          <a:p>
            <a:pPr marL="584200" lvl="1" indent="0">
              <a:buNone/>
            </a:pPr>
            <a:endParaRPr lang="en-US" sz="1200"/>
          </a:p>
          <a:p>
            <a:r>
              <a:rPr lang="en-US" sz="1200"/>
              <a:t>Make sure you specify the URL, not only the FQDN!</a:t>
            </a:r>
          </a:p>
          <a:p>
            <a:pPr>
              <a:buFont typeface="+mj-lt"/>
              <a:buAutoNum type="arabicPeriod"/>
            </a:pPr>
            <a:endParaRPr lang="en-US" sz="1600"/>
          </a:p>
          <a:p>
            <a:pPr lvl="1">
              <a:buFont typeface="+mj-lt"/>
              <a:buAutoNum type="arabicPeriod"/>
            </a:pPr>
            <a:endParaRPr lang="en-US" sz="1200"/>
          </a:p>
          <a:p>
            <a:pPr lvl="1">
              <a:buFont typeface="+mj-lt"/>
              <a:buAutoNum type="arabicPeriod"/>
            </a:pPr>
            <a:endParaRPr lang="en-US" sz="1200"/>
          </a:p>
          <a:p>
            <a:pPr lvl="1">
              <a:buFont typeface="+mj-lt"/>
              <a:buAutoNum type="arabicPeriod"/>
            </a:pPr>
            <a:endParaRPr lang="en-US" sz="1200"/>
          </a:p>
          <a:p>
            <a:pPr lvl="1">
              <a:buFont typeface="+mj-lt"/>
              <a:buAutoNum type="arabicPeriod"/>
            </a:pPr>
            <a:endParaRPr lang="en-US" sz="1200"/>
          </a:p>
          <a:p>
            <a:pPr lvl="1">
              <a:buFont typeface="+mj-lt"/>
              <a:buAutoNum type="arabicPeriod"/>
            </a:pPr>
            <a:endParaRPr lang="en-US" sz="1200"/>
          </a:p>
          <a:p>
            <a:pPr lvl="1">
              <a:buFont typeface="+mj-lt"/>
              <a:buAutoNum type="arabicPeriod"/>
            </a:pPr>
            <a:endParaRPr lang="en-US" sz="1200"/>
          </a:p>
        </p:txBody>
      </p:sp>
      <p:sp>
        <p:nvSpPr>
          <p:cNvPr id="3" name="Title 2">
            <a:extLst>
              <a:ext uri="{FF2B5EF4-FFF2-40B4-BE49-F238E27FC236}">
                <a16:creationId xmlns:a16="http://schemas.microsoft.com/office/drawing/2014/main" id="{D7D15896-D968-065B-2CFA-CD7873D36802}"/>
              </a:ext>
            </a:extLst>
          </p:cNvPr>
          <p:cNvSpPr>
            <a:spLocks noGrp="1"/>
          </p:cNvSpPr>
          <p:nvPr>
            <p:ph type="title"/>
          </p:nvPr>
        </p:nvSpPr>
        <p:spPr>
          <a:xfrm>
            <a:off x="403650" y="403975"/>
            <a:ext cx="8321400" cy="599100"/>
          </a:xfrm>
        </p:spPr>
        <p:txBody>
          <a:bodyPr/>
          <a:lstStyle/>
          <a:p>
            <a:r>
              <a:rPr lang="en-US" noProof="0"/>
              <a:t>Authenticating NKP to a Registry</a:t>
            </a:r>
          </a:p>
        </p:txBody>
      </p:sp>
      <p:pic>
        <p:nvPicPr>
          <p:cNvPr id="12" name="Picture 11" descr="A computer screen with white text&#10;&#10;Description automatically generated">
            <a:extLst>
              <a:ext uri="{FF2B5EF4-FFF2-40B4-BE49-F238E27FC236}">
                <a16:creationId xmlns:a16="http://schemas.microsoft.com/office/drawing/2014/main" id="{1E7E50BA-1A29-EC14-F781-32B8A173EECA}"/>
              </a:ext>
            </a:extLst>
          </p:cNvPr>
          <p:cNvPicPr>
            <a:picLocks noChangeAspect="1"/>
          </p:cNvPicPr>
          <p:nvPr/>
        </p:nvPicPr>
        <p:blipFill>
          <a:blip r:embed="rId3"/>
          <a:stretch>
            <a:fillRect/>
          </a:stretch>
        </p:blipFill>
        <p:spPr>
          <a:xfrm>
            <a:off x="705319" y="1806459"/>
            <a:ext cx="2902486" cy="819525"/>
          </a:xfrm>
          <a:prstGeom prst="rect">
            <a:avLst/>
          </a:prstGeom>
        </p:spPr>
      </p:pic>
      <p:pic>
        <p:nvPicPr>
          <p:cNvPr id="7" name="Picture 6">
            <a:extLst>
              <a:ext uri="{FF2B5EF4-FFF2-40B4-BE49-F238E27FC236}">
                <a16:creationId xmlns:a16="http://schemas.microsoft.com/office/drawing/2014/main" id="{FB652907-51BA-F3B6-8B0E-BC5D884FBEA0}"/>
              </a:ext>
            </a:extLst>
          </p:cNvPr>
          <p:cNvPicPr>
            <a:picLocks noChangeAspect="1"/>
          </p:cNvPicPr>
          <p:nvPr/>
        </p:nvPicPr>
        <p:blipFill>
          <a:blip r:embed="rId4"/>
          <a:srcRect b="24226"/>
          <a:stretch>
            <a:fillRect/>
          </a:stretch>
        </p:blipFill>
        <p:spPr>
          <a:xfrm>
            <a:off x="761298" y="3304621"/>
            <a:ext cx="2790527" cy="1091485"/>
          </a:xfrm>
          <a:custGeom>
            <a:avLst/>
            <a:gdLst>
              <a:gd name="connsiteX0" fmla="*/ 0 w 3417739"/>
              <a:gd name="connsiteY0" fmla="*/ 0 h 1336812"/>
              <a:gd name="connsiteX1" fmla="*/ 3417739 w 3417739"/>
              <a:gd name="connsiteY1" fmla="*/ 0 h 1336812"/>
              <a:gd name="connsiteX2" fmla="*/ 3417739 w 3417739"/>
              <a:gd name="connsiteY2" fmla="*/ 1242791 h 1336812"/>
              <a:gd name="connsiteX3" fmla="*/ 3357557 w 3417739"/>
              <a:gd name="connsiteY3" fmla="*/ 1260187 h 1336812"/>
              <a:gd name="connsiteX4" fmla="*/ 3229848 w 3417739"/>
              <a:gd name="connsiteY4" fmla="*/ 1275512 h 1336812"/>
              <a:gd name="connsiteX5" fmla="*/ 3086813 w 3417739"/>
              <a:gd name="connsiteY5" fmla="*/ 1249970 h 1336812"/>
              <a:gd name="connsiteX6" fmla="*/ 2872261 w 3417739"/>
              <a:gd name="connsiteY6" fmla="*/ 1127369 h 1336812"/>
              <a:gd name="connsiteX7" fmla="*/ 2575975 w 3417739"/>
              <a:gd name="connsiteY7" fmla="*/ 1224428 h 1336812"/>
              <a:gd name="connsiteX8" fmla="*/ 2356315 w 3417739"/>
              <a:gd name="connsiteY8" fmla="*/ 1214211 h 1336812"/>
              <a:gd name="connsiteX9" fmla="*/ 2095787 w 3417739"/>
              <a:gd name="connsiteY9" fmla="*/ 1301054 h 1336812"/>
              <a:gd name="connsiteX10" fmla="*/ 1830152 w 3417739"/>
              <a:gd name="connsiteY10" fmla="*/ 1336812 h 1336812"/>
              <a:gd name="connsiteX11" fmla="*/ 1615600 w 3417739"/>
              <a:gd name="connsiteY11" fmla="*/ 1301054 h 1336812"/>
              <a:gd name="connsiteX12" fmla="*/ 1411264 w 3417739"/>
              <a:gd name="connsiteY12" fmla="*/ 1249970 h 1336812"/>
              <a:gd name="connsiteX13" fmla="*/ 1288663 w 3417739"/>
              <a:gd name="connsiteY13" fmla="*/ 1280620 h 1336812"/>
              <a:gd name="connsiteX14" fmla="*/ 1166062 w 3417739"/>
              <a:gd name="connsiteY14" fmla="*/ 1295945 h 1336812"/>
              <a:gd name="connsiteX15" fmla="*/ 1058786 w 3417739"/>
              <a:gd name="connsiteY15" fmla="*/ 1290837 h 1336812"/>
              <a:gd name="connsiteX16" fmla="*/ 997486 w 3417739"/>
              <a:gd name="connsiteY16" fmla="*/ 1265295 h 1336812"/>
              <a:gd name="connsiteX17" fmla="*/ 915752 w 3417739"/>
              <a:gd name="connsiteY17" fmla="*/ 1234645 h 1336812"/>
              <a:gd name="connsiteX18" fmla="*/ 742067 w 3417739"/>
              <a:gd name="connsiteY18" fmla="*/ 1203995 h 1336812"/>
              <a:gd name="connsiteX19" fmla="*/ 634791 w 3417739"/>
              <a:gd name="connsiteY19" fmla="*/ 1229536 h 1336812"/>
              <a:gd name="connsiteX20" fmla="*/ 461106 w 3417739"/>
              <a:gd name="connsiteY20" fmla="*/ 1260187 h 1336812"/>
              <a:gd name="connsiteX21" fmla="*/ 353830 w 3417739"/>
              <a:gd name="connsiteY21" fmla="*/ 1168236 h 1336812"/>
              <a:gd name="connsiteX22" fmla="*/ 246554 w 3417739"/>
              <a:gd name="connsiteY22" fmla="*/ 1096719 h 1336812"/>
              <a:gd name="connsiteX23" fmla="*/ 159711 w 3417739"/>
              <a:gd name="connsiteY23" fmla="*/ 1265295 h 1336812"/>
              <a:gd name="connsiteX24" fmla="*/ 67760 w 3417739"/>
              <a:gd name="connsiteY24" fmla="*/ 1311271 h 1336812"/>
              <a:gd name="connsiteX25" fmla="*/ 9359 w 3417739"/>
              <a:gd name="connsiteY25" fmla="*/ 1311805 h 1336812"/>
              <a:gd name="connsiteX26" fmla="*/ 0 w 3417739"/>
              <a:gd name="connsiteY26" fmla="*/ 1310056 h 133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7739" h="1336812">
                <a:moveTo>
                  <a:pt x="0" y="0"/>
                </a:moveTo>
                <a:lnTo>
                  <a:pt x="3417739" y="0"/>
                </a:lnTo>
                <a:lnTo>
                  <a:pt x="3417739" y="1242791"/>
                </a:lnTo>
                <a:lnTo>
                  <a:pt x="3357557" y="1260187"/>
                </a:lnTo>
                <a:cubicBezTo>
                  <a:pt x="3315483" y="1268437"/>
                  <a:pt x="3272418" y="1270404"/>
                  <a:pt x="3229848" y="1275512"/>
                </a:cubicBezTo>
                <a:cubicBezTo>
                  <a:pt x="3182170" y="1266998"/>
                  <a:pt x="3130600" y="1270669"/>
                  <a:pt x="3086813" y="1249970"/>
                </a:cubicBezTo>
                <a:cubicBezTo>
                  <a:pt x="2751057" y="1091249"/>
                  <a:pt x="3085278" y="1169972"/>
                  <a:pt x="2872261" y="1127369"/>
                </a:cubicBezTo>
                <a:cubicBezTo>
                  <a:pt x="2815321" y="1147174"/>
                  <a:pt x="2614203" y="1218455"/>
                  <a:pt x="2575975" y="1224428"/>
                </a:cubicBezTo>
                <a:cubicBezTo>
                  <a:pt x="2548052" y="1228791"/>
                  <a:pt x="2407413" y="1217861"/>
                  <a:pt x="2356315" y="1214211"/>
                </a:cubicBezTo>
                <a:cubicBezTo>
                  <a:pt x="2356315" y="1214211"/>
                  <a:pt x="2184939" y="1280281"/>
                  <a:pt x="2095787" y="1301054"/>
                </a:cubicBezTo>
                <a:cubicBezTo>
                  <a:pt x="2008774" y="1321329"/>
                  <a:pt x="1918697" y="1324893"/>
                  <a:pt x="1830152" y="1336812"/>
                </a:cubicBezTo>
                <a:cubicBezTo>
                  <a:pt x="1758635" y="1324893"/>
                  <a:pt x="1686594" y="1315772"/>
                  <a:pt x="1615600" y="1301054"/>
                </a:cubicBezTo>
                <a:cubicBezTo>
                  <a:pt x="1546854" y="1286802"/>
                  <a:pt x="1481336" y="1254350"/>
                  <a:pt x="1411264" y="1249970"/>
                </a:cubicBezTo>
                <a:cubicBezTo>
                  <a:pt x="1369221" y="1247342"/>
                  <a:pt x="1330066" y="1272857"/>
                  <a:pt x="1288663" y="1280620"/>
                </a:cubicBezTo>
                <a:cubicBezTo>
                  <a:pt x="1248183" y="1288210"/>
                  <a:pt x="1206929" y="1290837"/>
                  <a:pt x="1166062" y="1295945"/>
                </a:cubicBezTo>
                <a:cubicBezTo>
                  <a:pt x="1130303" y="1294242"/>
                  <a:pt x="1094008" y="1297241"/>
                  <a:pt x="1058786" y="1290837"/>
                </a:cubicBezTo>
                <a:cubicBezTo>
                  <a:pt x="1037007" y="1286877"/>
                  <a:pt x="1018089" y="1273389"/>
                  <a:pt x="997486" y="1265295"/>
                </a:cubicBezTo>
                <a:lnTo>
                  <a:pt x="915752" y="1234645"/>
                </a:lnTo>
                <a:cubicBezTo>
                  <a:pt x="857857" y="1224428"/>
                  <a:pt x="800847" y="1205064"/>
                  <a:pt x="742067" y="1203995"/>
                </a:cubicBezTo>
                <a:cubicBezTo>
                  <a:pt x="705315" y="1203327"/>
                  <a:pt x="670835" y="1222327"/>
                  <a:pt x="634791" y="1229536"/>
                </a:cubicBezTo>
                <a:cubicBezTo>
                  <a:pt x="577143" y="1241066"/>
                  <a:pt x="519001" y="1249970"/>
                  <a:pt x="461106" y="1260187"/>
                </a:cubicBezTo>
                <a:cubicBezTo>
                  <a:pt x="347671" y="1214812"/>
                  <a:pt x="477892" y="1276790"/>
                  <a:pt x="353830" y="1168236"/>
                </a:cubicBezTo>
                <a:cubicBezTo>
                  <a:pt x="321487" y="1139936"/>
                  <a:pt x="282313" y="1120558"/>
                  <a:pt x="246554" y="1096719"/>
                </a:cubicBezTo>
                <a:cubicBezTo>
                  <a:pt x="171960" y="1146448"/>
                  <a:pt x="220259" y="1105671"/>
                  <a:pt x="159711" y="1265295"/>
                </a:cubicBezTo>
                <a:cubicBezTo>
                  <a:pt x="129061" y="1280620"/>
                  <a:pt x="101539" y="1305504"/>
                  <a:pt x="67760" y="1311271"/>
                </a:cubicBezTo>
                <a:cubicBezTo>
                  <a:pt x="50063" y="1314293"/>
                  <a:pt x="30198" y="1314094"/>
                  <a:pt x="9359" y="1311805"/>
                </a:cubicBezTo>
                <a:lnTo>
                  <a:pt x="0" y="1310056"/>
                </a:lnTo>
                <a:close/>
              </a:path>
            </a:pathLst>
          </a:cu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CCB78A46-44B6-3457-18CF-8AF7FB0B5B90}"/>
              </a:ext>
            </a:extLst>
          </p:cNvPr>
          <p:cNvSpPr txBox="1"/>
          <p:nvPr/>
        </p:nvSpPr>
        <p:spPr>
          <a:xfrm>
            <a:off x="1117250" y="988652"/>
            <a:ext cx="1961618" cy="307777"/>
          </a:xfrm>
          <a:prstGeom prst="rect">
            <a:avLst/>
          </a:prstGeom>
          <a:noFill/>
        </p:spPr>
        <p:txBody>
          <a:bodyPr wrap="square" rtlCol="0">
            <a:spAutoFit/>
          </a:bodyPr>
          <a:lstStyle/>
          <a:p>
            <a:pPr algn="ctr"/>
            <a:r>
              <a:rPr lang="fr-FR">
                <a:solidFill>
                  <a:srgbClr val="44239F"/>
                </a:solidFill>
                <a:latin typeface="Montserrat" pitchFamily="2" charset="0"/>
              </a:rPr>
              <a:t>Initial Setup</a:t>
            </a:r>
            <a:endParaRPr lang="en-GB">
              <a:solidFill>
                <a:srgbClr val="44239F"/>
              </a:solidFill>
              <a:latin typeface="Montserrat" pitchFamily="2" charset="0"/>
            </a:endParaRPr>
          </a:p>
        </p:txBody>
      </p:sp>
      <p:cxnSp>
        <p:nvCxnSpPr>
          <p:cNvPr id="9" name="Straight Connector 8">
            <a:extLst>
              <a:ext uri="{FF2B5EF4-FFF2-40B4-BE49-F238E27FC236}">
                <a16:creationId xmlns:a16="http://schemas.microsoft.com/office/drawing/2014/main" id="{132412C3-7933-4187-1C1A-5448F07D8570}"/>
              </a:ext>
            </a:extLst>
          </p:cNvPr>
          <p:cNvCxnSpPr>
            <a:cxnSpLocks/>
          </p:cNvCxnSpPr>
          <p:nvPr/>
        </p:nvCxnSpPr>
        <p:spPr>
          <a:xfrm>
            <a:off x="4142941" y="1262644"/>
            <a:ext cx="0" cy="3456190"/>
          </a:xfrm>
          <a:prstGeom prst="line">
            <a:avLst/>
          </a:prstGeom>
          <a:ln>
            <a:prstDash val="sysDot"/>
          </a:ln>
        </p:spPr>
        <p:style>
          <a:lnRef idx="1">
            <a:schemeClr val="accent6"/>
          </a:lnRef>
          <a:fillRef idx="0">
            <a:schemeClr val="accent6"/>
          </a:fillRef>
          <a:effectRef idx="0">
            <a:schemeClr val="accent6"/>
          </a:effectRef>
          <a:fontRef idx="minor">
            <a:schemeClr val="tx1"/>
          </a:fontRef>
        </p:style>
      </p:cxnSp>
      <p:sp>
        <p:nvSpPr>
          <p:cNvPr id="10" name="TextBox 9">
            <a:extLst>
              <a:ext uri="{FF2B5EF4-FFF2-40B4-BE49-F238E27FC236}">
                <a16:creationId xmlns:a16="http://schemas.microsoft.com/office/drawing/2014/main" id="{39E542B8-F935-95B0-A9BC-22C82C1CB92F}"/>
              </a:ext>
            </a:extLst>
          </p:cNvPr>
          <p:cNvSpPr txBox="1"/>
          <p:nvPr/>
        </p:nvSpPr>
        <p:spPr>
          <a:xfrm>
            <a:off x="5897843" y="1046193"/>
            <a:ext cx="1961618" cy="307777"/>
          </a:xfrm>
          <a:prstGeom prst="rect">
            <a:avLst/>
          </a:prstGeom>
          <a:noFill/>
        </p:spPr>
        <p:txBody>
          <a:bodyPr wrap="square" rtlCol="0">
            <a:spAutoFit/>
          </a:bodyPr>
          <a:lstStyle/>
          <a:p>
            <a:pPr algn="ctr"/>
            <a:r>
              <a:rPr lang="fr-FR">
                <a:solidFill>
                  <a:srgbClr val="44239F"/>
                </a:solidFill>
                <a:latin typeface="Montserrat" pitchFamily="2" charset="0"/>
              </a:rPr>
              <a:t>Day-2 change</a:t>
            </a:r>
            <a:endParaRPr lang="en-GB">
              <a:solidFill>
                <a:srgbClr val="44239F"/>
              </a:solidFill>
              <a:latin typeface="Montserrat" pitchFamily="2" charset="0"/>
            </a:endParaRPr>
          </a:p>
        </p:txBody>
      </p:sp>
      <p:sp>
        <p:nvSpPr>
          <p:cNvPr id="15" name="Text Placeholder 1">
            <a:extLst>
              <a:ext uri="{FF2B5EF4-FFF2-40B4-BE49-F238E27FC236}">
                <a16:creationId xmlns:a16="http://schemas.microsoft.com/office/drawing/2014/main" id="{C5EC27D9-EDB0-79AA-E8D5-A3139E43BB5F}"/>
              </a:ext>
            </a:extLst>
          </p:cNvPr>
          <p:cNvSpPr txBox="1">
            <a:spLocks/>
          </p:cNvSpPr>
          <p:nvPr/>
        </p:nvSpPr>
        <p:spPr>
          <a:xfrm>
            <a:off x="4306421" y="1397089"/>
            <a:ext cx="4790499" cy="33981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r>
              <a:rPr lang="en-US" sz="1200"/>
              <a:t>Store your registry info in a new secret (in the good workspace namespace)</a:t>
            </a:r>
          </a:p>
          <a:p>
            <a:endParaRPr lang="en-US" sz="1200"/>
          </a:p>
          <a:p>
            <a:endParaRPr lang="en-US" sz="1200"/>
          </a:p>
          <a:p>
            <a:endParaRPr lang="en-US" sz="1200"/>
          </a:p>
          <a:p>
            <a:endParaRPr lang="en-US" sz="1200"/>
          </a:p>
          <a:p>
            <a:endParaRPr lang="en-US" sz="1200"/>
          </a:p>
          <a:p>
            <a:endParaRPr lang="en-US" sz="1200"/>
          </a:p>
          <a:p>
            <a:endParaRPr lang="en-US" sz="1200"/>
          </a:p>
          <a:p>
            <a:r>
              <a:rPr lang="en-US" sz="1200"/>
              <a:t>Update your `cluster` resource to change user account and/or certificate secret reference</a:t>
            </a:r>
          </a:p>
          <a:p>
            <a:endParaRPr lang="en-US" sz="1200"/>
          </a:p>
          <a:p>
            <a:endParaRPr lang="en-US" sz="1200"/>
          </a:p>
          <a:p>
            <a:r>
              <a:rPr lang="en-US" sz="1200"/>
              <a:t>Nodes need to be recreated to use the new parameters</a:t>
            </a:r>
          </a:p>
          <a:p>
            <a:pPr marL="101600" indent="0">
              <a:buNone/>
            </a:pPr>
            <a:endParaRPr lang="en-US" sz="1600"/>
          </a:p>
          <a:p>
            <a:pPr lvl="1">
              <a:buFont typeface="+mj-lt"/>
              <a:buAutoNum type="arabicPeriod"/>
            </a:pPr>
            <a:endParaRPr lang="en-US" sz="1200"/>
          </a:p>
          <a:p>
            <a:pPr lvl="1">
              <a:buFont typeface="+mj-lt"/>
              <a:buAutoNum type="arabicPeriod"/>
            </a:pPr>
            <a:endParaRPr lang="en-US" sz="1200"/>
          </a:p>
          <a:p>
            <a:pPr lvl="1">
              <a:buFont typeface="+mj-lt"/>
              <a:buAutoNum type="arabicPeriod"/>
            </a:pPr>
            <a:endParaRPr lang="en-US" sz="1200"/>
          </a:p>
          <a:p>
            <a:pPr lvl="1">
              <a:buFont typeface="+mj-lt"/>
              <a:buAutoNum type="arabicPeriod"/>
            </a:pPr>
            <a:endParaRPr lang="en-US" sz="1200"/>
          </a:p>
          <a:p>
            <a:pPr lvl="1">
              <a:buFont typeface="+mj-lt"/>
              <a:buAutoNum type="arabicPeriod"/>
            </a:pPr>
            <a:endParaRPr lang="en-US" sz="1200"/>
          </a:p>
          <a:p>
            <a:pPr lvl="1">
              <a:buFont typeface="+mj-lt"/>
              <a:buAutoNum type="arabicPeriod"/>
            </a:pPr>
            <a:endParaRPr lang="en-US" sz="1200"/>
          </a:p>
        </p:txBody>
      </p:sp>
      <p:pic>
        <p:nvPicPr>
          <p:cNvPr id="17" name="Picture 16">
            <a:extLst>
              <a:ext uri="{FF2B5EF4-FFF2-40B4-BE49-F238E27FC236}">
                <a16:creationId xmlns:a16="http://schemas.microsoft.com/office/drawing/2014/main" id="{962AFC95-CA30-9184-EB96-C58A5AEB5731}"/>
              </a:ext>
            </a:extLst>
          </p:cNvPr>
          <p:cNvPicPr>
            <a:picLocks noChangeAspect="1"/>
          </p:cNvPicPr>
          <p:nvPr/>
        </p:nvPicPr>
        <p:blipFill>
          <a:blip r:embed="rId5"/>
          <a:stretch>
            <a:fillRect/>
          </a:stretch>
        </p:blipFill>
        <p:spPr>
          <a:xfrm>
            <a:off x="5231591" y="1874776"/>
            <a:ext cx="3199986" cy="1686635"/>
          </a:xfrm>
          <a:prstGeom prst="rect">
            <a:avLst/>
          </a:prstGeom>
        </p:spPr>
      </p:pic>
      <p:pic>
        <p:nvPicPr>
          <p:cNvPr id="19" name="Picture 18">
            <a:extLst>
              <a:ext uri="{FF2B5EF4-FFF2-40B4-BE49-F238E27FC236}">
                <a16:creationId xmlns:a16="http://schemas.microsoft.com/office/drawing/2014/main" id="{0F2D0CBD-91F2-003D-4662-BB18BDC74419}"/>
              </a:ext>
            </a:extLst>
          </p:cNvPr>
          <p:cNvPicPr>
            <a:picLocks noChangeAspect="1"/>
          </p:cNvPicPr>
          <p:nvPr/>
        </p:nvPicPr>
        <p:blipFill>
          <a:blip r:embed="rId6"/>
          <a:stretch>
            <a:fillRect/>
          </a:stretch>
        </p:blipFill>
        <p:spPr>
          <a:xfrm>
            <a:off x="5546840" y="4133802"/>
            <a:ext cx="2569488" cy="510921"/>
          </a:xfrm>
          <a:prstGeom prst="rect">
            <a:avLst/>
          </a:prstGeom>
        </p:spPr>
      </p:pic>
    </p:spTree>
    <p:extLst>
      <p:ext uri="{BB962C8B-B14F-4D97-AF65-F5344CB8AC3E}">
        <p14:creationId xmlns:p14="http://schemas.microsoft.com/office/powerpoint/2010/main" val="176749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BB67D-E00A-61F9-8E0D-D62F555762A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95F42235-F486-9BB6-CB4F-20F719D50DE9}"/>
              </a:ext>
            </a:extLst>
          </p:cNvPr>
          <p:cNvSpPr>
            <a:spLocks noGrp="1"/>
          </p:cNvSpPr>
          <p:nvPr>
            <p:ph type="body" idx="1"/>
          </p:nvPr>
        </p:nvSpPr>
        <p:spPr>
          <a:xfrm>
            <a:off x="4756149" y="1810075"/>
            <a:ext cx="4549215" cy="521100"/>
          </a:xfrm>
        </p:spPr>
        <p:txBody>
          <a:bodyPr/>
          <a:lstStyle/>
          <a:p>
            <a:pPr marL="50800" indent="0">
              <a:buNone/>
            </a:pPr>
            <a:r>
              <a:rPr lang="fr-FR" sz="2400"/>
              <a:t>Proxy </a:t>
            </a:r>
            <a:r>
              <a:rPr lang="fr-FR" sz="2400" err="1"/>
              <a:t>customization</a:t>
            </a:r>
            <a:endParaRPr lang="en-GB" sz="2400"/>
          </a:p>
        </p:txBody>
      </p:sp>
      <p:pic>
        <p:nvPicPr>
          <p:cNvPr id="7" name="Picture 6">
            <a:extLst>
              <a:ext uri="{FF2B5EF4-FFF2-40B4-BE49-F238E27FC236}">
                <a16:creationId xmlns:a16="http://schemas.microsoft.com/office/drawing/2014/main" id="{293CB0FB-37DC-303F-8E00-F279884509A1}"/>
              </a:ext>
            </a:extLst>
          </p:cNvPr>
          <p:cNvPicPr>
            <a:picLocks noChangeAspect="1"/>
          </p:cNvPicPr>
          <p:nvPr/>
        </p:nvPicPr>
        <p:blipFill>
          <a:blip r:embed="rId3"/>
          <a:stretch>
            <a:fillRect/>
          </a:stretch>
        </p:blipFill>
        <p:spPr>
          <a:xfrm flipH="1">
            <a:off x="0" y="1140188"/>
            <a:ext cx="3918128" cy="3839844"/>
          </a:xfrm>
          <a:prstGeom prst="rect">
            <a:avLst/>
          </a:prstGeom>
        </p:spPr>
      </p:pic>
      <p:pic>
        <p:nvPicPr>
          <p:cNvPr id="8" name="Google Shape;181;p15">
            <a:extLst>
              <a:ext uri="{FF2B5EF4-FFF2-40B4-BE49-F238E27FC236}">
                <a16:creationId xmlns:a16="http://schemas.microsoft.com/office/drawing/2014/main" id="{FDCEBE7F-B186-489E-A049-28A9EEA8B052}"/>
              </a:ext>
            </a:extLst>
          </p:cNvPr>
          <p:cNvPicPr preferRelativeResize="0"/>
          <p:nvPr/>
        </p:nvPicPr>
        <p:blipFill rotWithShape="1">
          <a:blip r:embed="rId4">
            <a:alphaModFix/>
          </a:blip>
          <a:srcRect l="-1250" t="67622" r="-1250" b="29"/>
          <a:stretch/>
        </p:blipFill>
        <p:spPr>
          <a:xfrm>
            <a:off x="-972675" y="3478807"/>
            <a:ext cx="5272100" cy="1664694"/>
          </a:xfrm>
          <a:prstGeom prst="rect">
            <a:avLst/>
          </a:prstGeom>
          <a:noFill/>
          <a:ln>
            <a:noFill/>
          </a:ln>
        </p:spPr>
      </p:pic>
    </p:spTree>
    <p:extLst>
      <p:ext uri="{BB962C8B-B14F-4D97-AF65-F5344CB8AC3E}">
        <p14:creationId xmlns:p14="http://schemas.microsoft.com/office/powerpoint/2010/main" val="122173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C54A046-A0B5-A892-BF75-F912232B958D}"/>
              </a:ext>
            </a:extLst>
          </p:cNvPr>
          <p:cNvSpPr>
            <a:spLocks noGrp="1"/>
          </p:cNvSpPr>
          <p:nvPr>
            <p:ph type="body" idx="1"/>
          </p:nvPr>
        </p:nvSpPr>
        <p:spPr/>
        <p:txBody>
          <a:bodyPr/>
          <a:lstStyle/>
          <a:p>
            <a:r>
              <a:rPr lang="en-US" sz="1800"/>
              <a:t>During cluster install, you can specify proxies. </a:t>
            </a:r>
          </a:p>
          <a:p>
            <a:r>
              <a:rPr lang="en-US" sz="1800"/>
              <a:t>This config will be stored in the `cluster` resources like this : </a:t>
            </a:r>
          </a:p>
        </p:txBody>
      </p:sp>
      <p:sp>
        <p:nvSpPr>
          <p:cNvPr id="3" name="Titre 2">
            <a:extLst>
              <a:ext uri="{FF2B5EF4-FFF2-40B4-BE49-F238E27FC236}">
                <a16:creationId xmlns:a16="http://schemas.microsoft.com/office/drawing/2014/main" id="{854C3B76-FBDB-0BA3-E9E2-2F96A91F7192}"/>
              </a:ext>
            </a:extLst>
          </p:cNvPr>
          <p:cNvSpPr>
            <a:spLocks noGrp="1"/>
          </p:cNvSpPr>
          <p:nvPr>
            <p:ph type="title"/>
          </p:nvPr>
        </p:nvSpPr>
        <p:spPr/>
        <p:txBody>
          <a:bodyPr/>
          <a:lstStyle/>
          <a:p>
            <a:r>
              <a:rPr lang="en-US"/>
              <a:t>Define proxies </a:t>
            </a:r>
          </a:p>
        </p:txBody>
      </p:sp>
      <p:pic>
        <p:nvPicPr>
          <p:cNvPr id="5" name="Picture 4">
            <a:extLst>
              <a:ext uri="{FF2B5EF4-FFF2-40B4-BE49-F238E27FC236}">
                <a16:creationId xmlns:a16="http://schemas.microsoft.com/office/drawing/2014/main" id="{AE1FA601-6AC8-C5E1-50BE-E8672690D198}"/>
              </a:ext>
            </a:extLst>
          </p:cNvPr>
          <p:cNvPicPr>
            <a:picLocks noChangeAspect="1"/>
          </p:cNvPicPr>
          <p:nvPr/>
        </p:nvPicPr>
        <p:blipFill>
          <a:blip r:embed="rId2"/>
          <a:srcRect/>
          <a:stretch/>
        </p:blipFill>
        <p:spPr>
          <a:xfrm>
            <a:off x="2473769" y="2157750"/>
            <a:ext cx="4178161" cy="2727975"/>
          </a:xfrm>
          <a:prstGeom prst="rect">
            <a:avLst/>
          </a:prstGeom>
        </p:spPr>
      </p:pic>
    </p:spTree>
    <p:extLst>
      <p:ext uri="{BB962C8B-B14F-4D97-AF65-F5344CB8AC3E}">
        <p14:creationId xmlns:p14="http://schemas.microsoft.com/office/powerpoint/2010/main" val="165324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4A972-CD7C-656F-3068-C13864F55564}"/>
            </a:ext>
          </a:extLst>
        </p:cNvPr>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22BB2B44-0B50-823B-DB6A-6143904BCB9F}"/>
              </a:ext>
            </a:extLst>
          </p:cNvPr>
          <p:cNvSpPr>
            <a:spLocks noGrp="1"/>
          </p:cNvSpPr>
          <p:nvPr>
            <p:ph type="body" idx="1"/>
          </p:nvPr>
        </p:nvSpPr>
        <p:spPr>
          <a:xfrm>
            <a:off x="402150" y="1245350"/>
            <a:ext cx="8576026" cy="3398100"/>
          </a:xfrm>
        </p:spPr>
        <p:txBody>
          <a:bodyPr/>
          <a:lstStyle/>
          <a:p>
            <a:r>
              <a:rPr lang="en-US" sz="1800"/>
              <a:t>Update cluster resource on the management cluster</a:t>
            </a:r>
          </a:p>
          <a:p>
            <a:endParaRPr lang="en-US" sz="1800"/>
          </a:p>
          <a:p>
            <a:endParaRPr lang="en-US" sz="1800"/>
          </a:p>
          <a:p>
            <a:endParaRPr lang="en-US" sz="1800"/>
          </a:p>
          <a:p>
            <a:endParaRPr lang="en-US" sz="1800"/>
          </a:p>
          <a:p>
            <a:endParaRPr lang="en-US" sz="1800"/>
          </a:p>
          <a:p>
            <a:endParaRPr lang="en-US" sz="1800"/>
          </a:p>
          <a:p>
            <a:endParaRPr lang="en-US" sz="1800"/>
          </a:p>
          <a:p>
            <a:r>
              <a:rPr lang="en-US" sz="1800" err="1"/>
              <a:t>Configmap</a:t>
            </a:r>
            <a:r>
              <a:rPr lang="en-US" sz="1800"/>
              <a:t> `</a:t>
            </a:r>
            <a:r>
              <a:rPr lang="en-US" sz="1800">
                <a:latin typeface="Courier New" panose="02070309020205020404" pitchFamily="49" charset="0"/>
                <a:cs typeface="Courier New" panose="02070309020205020404" pitchFamily="49" charset="0"/>
              </a:rPr>
              <a:t>gatekeeper-overrides</a:t>
            </a:r>
            <a:r>
              <a:rPr lang="en-US" sz="1800"/>
              <a:t>` may have to be updated</a:t>
            </a:r>
          </a:p>
          <a:p>
            <a:r>
              <a:rPr lang="en-US" sz="1800"/>
              <a:t>Nodes need to be recreated to use the new parameters</a:t>
            </a:r>
          </a:p>
        </p:txBody>
      </p:sp>
      <p:sp>
        <p:nvSpPr>
          <p:cNvPr id="3" name="Titre 2">
            <a:extLst>
              <a:ext uri="{FF2B5EF4-FFF2-40B4-BE49-F238E27FC236}">
                <a16:creationId xmlns:a16="http://schemas.microsoft.com/office/drawing/2014/main" id="{2325A081-FDC4-3F2D-3EAD-418BE82F9222}"/>
              </a:ext>
            </a:extLst>
          </p:cNvPr>
          <p:cNvSpPr>
            <a:spLocks noGrp="1"/>
          </p:cNvSpPr>
          <p:nvPr>
            <p:ph type="title"/>
          </p:nvPr>
        </p:nvSpPr>
        <p:spPr/>
        <p:txBody>
          <a:bodyPr/>
          <a:lstStyle/>
          <a:p>
            <a:r>
              <a:rPr lang="en-US"/>
              <a:t>Update proxies </a:t>
            </a:r>
          </a:p>
        </p:txBody>
      </p:sp>
      <p:pic>
        <p:nvPicPr>
          <p:cNvPr id="5" name="Picture 4">
            <a:extLst>
              <a:ext uri="{FF2B5EF4-FFF2-40B4-BE49-F238E27FC236}">
                <a16:creationId xmlns:a16="http://schemas.microsoft.com/office/drawing/2014/main" id="{7EFC6989-224A-A7FF-281E-3D2E5FEB7578}"/>
              </a:ext>
            </a:extLst>
          </p:cNvPr>
          <p:cNvPicPr>
            <a:picLocks noChangeAspect="1"/>
          </p:cNvPicPr>
          <p:nvPr/>
        </p:nvPicPr>
        <p:blipFill>
          <a:blip r:embed="rId2"/>
          <a:srcRect l="12133"/>
          <a:stretch/>
        </p:blipFill>
        <p:spPr>
          <a:xfrm>
            <a:off x="2882332" y="1774354"/>
            <a:ext cx="3248412" cy="2123796"/>
          </a:xfrm>
          <a:prstGeom prst="rect">
            <a:avLst/>
          </a:prstGeom>
        </p:spPr>
      </p:pic>
    </p:spTree>
    <p:extLst>
      <p:ext uri="{BB962C8B-B14F-4D97-AF65-F5344CB8AC3E}">
        <p14:creationId xmlns:p14="http://schemas.microsoft.com/office/powerpoint/2010/main" val="2864399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7BAE9-FDBD-7608-6567-B06E3A0DA9D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71DA9AA-CCE6-9012-89D6-3F8579F0D660}"/>
              </a:ext>
            </a:extLst>
          </p:cNvPr>
          <p:cNvSpPr>
            <a:spLocks noGrp="1"/>
          </p:cNvSpPr>
          <p:nvPr>
            <p:ph type="body" idx="1"/>
          </p:nvPr>
        </p:nvSpPr>
        <p:spPr>
          <a:xfrm>
            <a:off x="4756149" y="1810075"/>
            <a:ext cx="4549215" cy="521100"/>
          </a:xfrm>
        </p:spPr>
        <p:txBody>
          <a:bodyPr/>
          <a:lstStyle/>
          <a:p>
            <a:pPr marL="50800" indent="0">
              <a:buNone/>
            </a:pPr>
            <a:r>
              <a:rPr lang="fr-FR" sz="2400" err="1"/>
              <a:t>Improve</a:t>
            </a:r>
            <a:r>
              <a:rPr lang="fr-FR" sz="2400"/>
              <a:t> </a:t>
            </a:r>
            <a:r>
              <a:rPr lang="fr-FR" sz="2400" err="1"/>
              <a:t>observability</a:t>
            </a:r>
            <a:endParaRPr lang="en-GB" sz="2400"/>
          </a:p>
        </p:txBody>
      </p:sp>
      <p:pic>
        <p:nvPicPr>
          <p:cNvPr id="5" name="Picture 4">
            <a:extLst>
              <a:ext uri="{FF2B5EF4-FFF2-40B4-BE49-F238E27FC236}">
                <a16:creationId xmlns:a16="http://schemas.microsoft.com/office/drawing/2014/main" id="{74E3FE6F-C027-9742-E38C-D15FD2B59051}"/>
              </a:ext>
            </a:extLst>
          </p:cNvPr>
          <p:cNvPicPr>
            <a:picLocks noChangeAspect="1"/>
          </p:cNvPicPr>
          <p:nvPr/>
        </p:nvPicPr>
        <p:blipFill>
          <a:blip r:embed="rId2"/>
          <a:stretch>
            <a:fillRect/>
          </a:stretch>
        </p:blipFill>
        <p:spPr>
          <a:xfrm>
            <a:off x="92909" y="1408342"/>
            <a:ext cx="3677076" cy="3520605"/>
          </a:xfrm>
          <a:prstGeom prst="rect">
            <a:avLst/>
          </a:prstGeom>
        </p:spPr>
      </p:pic>
      <p:pic>
        <p:nvPicPr>
          <p:cNvPr id="6" name="Google Shape;181;p15">
            <a:extLst>
              <a:ext uri="{FF2B5EF4-FFF2-40B4-BE49-F238E27FC236}">
                <a16:creationId xmlns:a16="http://schemas.microsoft.com/office/drawing/2014/main" id="{66D884D2-4425-70C9-1DF0-54EC11A385B6}"/>
              </a:ext>
            </a:extLst>
          </p:cNvPr>
          <p:cNvPicPr preferRelativeResize="0"/>
          <p:nvPr/>
        </p:nvPicPr>
        <p:blipFill rotWithShape="1">
          <a:blip r:embed="rId3">
            <a:alphaModFix/>
          </a:blip>
          <a:srcRect l="-1250" t="69309" r="-1250" b="29"/>
          <a:stretch/>
        </p:blipFill>
        <p:spPr>
          <a:xfrm>
            <a:off x="-972675" y="3565649"/>
            <a:ext cx="5272100" cy="1577852"/>
          </a:xfrm>
          <a:prstGeom prst="rect">
            <a:avLst/>
          </a:prstGeom>
          <a:noFill/>
          <a:ln>
            <a:noFill/>
          </a:ln>
        </p:spPr>
      </p:pic>
    </p:spTree>
    <p:extLst>
      <p:ext uri="{BB962C8B-B14F-4D97-AF65-F5344CB8AC3E}">
        <p14:creationId xmlns:p14="http://schemas.microsoft.com/office/powerpoint/2010/main" val="27335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9980B-994C-6335-81F6-0220F7C82B9B}"/>
              </a:ext>
            </a:extLst>
          </p:cNvPr>
          <p:cNvSpPr>
            <a:spLocks noGrp="1"/>
          </p:cNvSpPr>
          <p:nvPr>
            <p:ph type="title"/>
          </p:nvPr>
        </p:nvSpPr>
        <p:spPr/>
        <p:txBody>
          <a:bodyPr/>
          <a:lstStyle/>
          <a:p>
            <a:r>
              <a:rPr lang="en-US"/>
              <a:t>Built-in K8s Metrics Monitoring</a:t>
            </a:r>
          </a:p>
        </p:txBody>
      </p:sp>
      <p:sp>
        <p:nvSpPr>
          <p:cNvPr id="2" name="TextBox 1">
            <a:extLst>
              <a:ext uri="{FF2B5EF4-FFF2-40B4-BE49-F238E27FC236}">
                <a16:creationId xmlns:a16="http://schemas.microsoft.com/office/drawing/2014/main" id="{693B06C2-E2DA-56B0-0238-DAE74A088A44}"/>
              </a:ext>
            </a:extLst>
          </p:cNvPr>
          <p:cNvSpPr txBox="1"/>
          <p:nvPr/>
        </p:nvSpPr>
        <p:spPr>
          <a:xfrm>
            <a:off x="319683" y="1198337"/>
            <a:ext cx="3367585" cy="3491725"/>
          </a:xfrm>
          <a:prstGeom prst="rect">
            <a:avLst/>
          </a:prstGeom>
          <a:noFill/>
        </p:spPr>
        <p:txBody>
          <a:bodyPr wrap="square">
            <a:spAutoFit/>
          </a:bodyPr>
          <a:lstStyle/>
          <a:p>
            <a:pPr defTabSz="1219170">
              <a:lnSpc>
                <a:spcPct val="90000"/>
              </a:lnSpc>
              <a:spcAft>
                <a:spcPts val="600"/>
              </a:spcAft>
              <a:buClr>
                <a:srgbClr val="7855FA"/>
              </a:buClr>
              <a:buSzPct val="100000"/>
              <a:defRPr/>
            </a:pPr>
            <a:r>
              <a:rPr lang="en-US" b="1" kern="0">
                <a:solidFill>
                  <a:schemeClr val="tx1"/>
                </a:solidFill>
                <a:latin typeface="Montserrat" pitchFamily="2" charset="77"/>
                <a:cs typeface="Arial"/>
                <a:sym typeface="Arial"/>
              </a:rPr>
              <a:t>Flexibility of choice with Grafana</a:t>
            </a:r>
          </a:p>
          <a:p>
            <a:pPr defTabSz="1219170">
              <a:lnSpc>
                <a:spcPct val="90000"/>
              </a:lnSpc>
              <a:spcAft>
                <a:spcPts val="600"/>
              </a:spcAft>
              <a:buClr>
                <a:srgbClr val="7855FA"/>
              </a:buClr>
              <a:buSzPct val="100000"/>
              <a:defRPr/>
            </a:pPr>
            <a:r>
              <a:rPr lang="en-US" sz="1300" kern="0">
                <a:solidFill>
                  <a:schemeClr val="tx1"/>
                </a:solidFill>
                <a:latin typeface="Montserrat" pitchFamily="2" charset="77"/>
                <a:ea typeface="Montserrat"/>
                <a:cs typeface="Montserrat"/>
                <a:sym typeface="Montserrat"/>
              </a:rPr>
              <a:t>Use NKP OOTB dashboards, create custom dashboards or import community-driven dashboards</a:t>
            </a:r>
          </a:p>
          <a:p>
            <a:pPr defTabSz="1219170">
              <a:lnSpc>
                <a:spcPct val="90000"/>
              </a:lnSpc>
              <a:spcAft>
                <a:spcPts val="600"/>
              </a:spcAft>
              <a:buClr>
                <a:srgbClr val="7855FA"/>
              </a:buClr>
              <a:buSzPct val="100000"/>
              <a:defRPr/>
            </a:pPr>
            <a:endParaRPr lang="en-US" sz="500" kern="0">
              <a:solidFill>
                <a:schemeClr val="tx1"/>
              </a:solidFill>
              <a:latin typeface="Montserrat" pitchFamily="2" charset="77"/>
              <a:ea typeface="Montserrat"/>
              <a:cs typeface="Montserrat"/>
              <a:sym typeface="Montserrat"/>
            </a:endParaRPr>
          </a:p>
          <a:p>
            <a:pPr defTabSz="1219170">
              <a:lnSpc>
                <a:spcPct val="90000"/>
              </a:lnSpc>
              <a:spcAft>
                <a:spcPts val="600"/>
              </a:spcAft>
              <a:buClr>
                <a:srgbClr val="7855FA"/>
              </a:buClr>
              <a:buSzPct val="100000"/>
              <a:defRPr/>
            </a:pPr>
            <a:r>
              <a:rPr lang="en-US" b="1" kern="0">
                <a:solidFill>
                  <a:schemeClr val="tx1"/>
                </a:solidFill>
                <a:latin typeface="Montserrat" pitchFamily="2" charset="77"/>
                <a:cs typeface="Arial"/>
                <a:sym typeface="Arial"/>
              </a:rPr>
              <a:t>Prometheus Centralized Metrics</a:t>
            </a:r>
          </a:p>
          <a:p>
            <a:pPr defTabSz="1219170">
              <a:lnSpc>
                <a:spcPct val="90000"/>
              </a:lnSpc>
              <a:spcAft>
                <a:spcPts val="600"/>
              </a:spcAft>
              <a:buClr>
                <a:srgbClr val="7855FA"/>
              </a:buClr>
              <a:buSzPct val="100000"/>
              <a:defRPr/>
            </a:pPr>
            <a:r>
              <a:rPr lang="en-US" sz="1300" kern="0">
                <a:solidFill>
                  <a:schemeClr val="tx1"/>
                </a:solidFill>
                <a:latin typeface="Montserrat" pitchFamily="2" charset="77"/>
                <a:ea typeface="Montserrat"/>
                <a:cs typeface="Montserrat"/>
                <a:sym typeface="Arial"/>
              </a:rPr>
              <a:t>Provides OOTB cluster-wide visibility into node health, resource usage, app performance, and custom targets</a:t>
            </a:r>
          </a:p>
          <a:p>
            <a:pPr defTabSz="1219170">
              <a:lnSpc>
                <a:spcPct val="90000"/>
              </a:lnSpc>
              <a:spcAft>
                <a:spcPts val="600"/>
              </a:spcAft>
              <a:buClr>
                <a:srgbClr val="7855FA"/>
              </a:buClr>
              <a:buSzPct val="100000"/>
              <a:defRPr/>
            </a:pPr>
            <a:endParaRPr lang="en-US" sz="1300">
              <a:solidFill>
                <a:schemeClr val="tx1"/>
              </a:solidFill>
              <a:latin typeface="Montserrat" pitchFamily="2" charset="77"/>
              <a:ea typeface="Montserrat"/>
              <a:cs typeface="Montserrat"/>
            </a:endParaRPr>
          </a:p>
          <a:p>
            <a:pPr defTabSz="1219170">
              <a:lnSpc>
                <a:spcPct val="90000"/>
              </a:lnSpc>
              <a:spcAft>
                <a:spcPts val="600"/>
              </a:spcAft>
              <a:buClr>
                <a:srgbClr val="7855FA"/>
              </a:buClr>
              <a:buSzPct val="100000"/>
              <a:defRPr/>
            </a:pPr>
            <a:r>
              <a:rPr lang="en-US" sz="1200" b="1">
                <a:solidFill>
                  <a:schemeClr val="tx1"/>
                </a:solidFill>
                <a:latin typeface="Montserrat" pitchFamily="2" charset="77"/>
              </a:rPr>
              <a:t>Centralized Alerting with </a:t>
            </a:r>
            <a:r>
              <a:rPr lang="en-US" sz="1200" b="1" err="1">
                <a:solidFill>
                  <a:schemeClr val="tx1"/>
                </a:solidFill>
                <a:latin typeface="Montserrat" pitchFamily="2" charset="77"/>
              </a:rPr>
              <a:t>Alertmanager</a:t>
            </a:r>
            <a:endParaRPr lang="en-US" sz="1200" b="1">
              <a:solidFill>
                <a:schemeClr val="tx1"/>
              </a:solidFill>
              <a:latin typeface="Montserrat" pitchFamily="2" charset="77"/>
            </a:endParaRPr>
          </a:p>
          <a:p>
            <a:pPr defTabSz="1219170">
              <a:lnSpc>
                <a:spcPct val="90000"/>
              </a:lnSpc>
              <a:spcAft>
                <a:spcPts val="600"/>
              </a:spcAft>
              <a:buClr>
                <a:srgbClr val="7855FA"/>
              </a:buClr>
              <a:buSzPct val="100000"/>
              <a:defRPr/>
            </a:pPr>
            <a:r>
              <a:rPr lang="en-US" sz="1300">
                <a:solidFill>
                  <a:schemeClr val="tx1"/>
                </a:solidFill>
                <a:latin typeface="Montserrat" pitchFamily="2" charset="77"/>
                <a:ea typeface="Montserrat"/>
                <a:cs typeface="Montserrat"/>
              </a:rPr>
              <a:t>Aggregates alerts across clusters with predefined and custom rules, flexible filtering, and integrations with multiple notification channels</a:t>
            </a:r>
          </a:p>
          <a:p>
            <a:pPr defTabSz="1219170">
              <a:lnSpc>
                <a:spcPct val="90000"/>
              </a:lnSpc>
              <a:spcAft>
                <a:spcPts val="600"/>
              </a:spcAft>
              <a:buClr>
                <a:srgbClr val="7855FA"/>
              </a:buClr>
              <a:buSzPct val="100000"/>
              <a:defRPr/>
            </a:pPr>
            <a:endParaRPr lang="en-US" sz="1300" kern="0">
              <a:solidFill>
                <a:schemeClr val="tx1"/>
              </a:solidFill>
              <a:latin typeface="Montserrat" pitchFamily="2" charset="77"/>
              <a:ea typeface="Montserrat"/>
              <a:cs typeface="Montserrat"/>
              <a:sym typeface="Arial"/>
            </a:endParaRPr>
          </a:p>
        </p:txBody>
      </p:sp>
      <p:cxnSp>
        <p:nvCxnSpPr>
          <p:cNvPr id="3" name="Straight Connector 2">
            <a:extLst>
              <a:ext uri="{FF2B5EF4-FFF2-40B4-BE49-F238E27FC236}">
                <a16:creationId xmlns:a16="http://schemas.microsoft.com/office/drawing/2014/main" id="{641DD8EC-9257-16B1-2ABB-7C4BD03604AD}"/>
              </a:ext>
            </a:extLst>
          </p:cNvPr>
          <p:cNvCxnSpPr/>
          <p:nvPr/>
        </p:nvCxnSpPr>
        <p:spPr>
          <a:xfrm>
            <a:off x="3803904" y="1003077"/>
            <a:ext cx="0" cy="36967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Google Shape;6687;p207">
            <a:extLst>
              <a:ext uri="{FF2B5EF4-FFF2-40B4-BE49-F238E27FC236}">
                <a16:creationId xmlns:a16="http://schemas.microsoft.com/office/drawing/2014/main" id="{39DBC1F5-F437-D362-BB5C-F5F500B8B4C7}"/>
              </a:ext>
            </a:extLst>
          </p:cNvPr>
          <p:cNvSpPr/>
          <p:nvPr/>
        </p:nvSpPr>
        <p:spPr>
          <a:xfrm>
            <a:off x="4003539" y="3131974"/>
            <a:ext cx="1507378" cy="1482355"/>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On-premises</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6" name="Google Shape;6687;p207">
            <a:extLst>
              <a:ext uri="{FF2B5EF4-FFF2-40B4-BE49-F238E27FC236}">
                <a16:creationId xmlns:a16="http://schemas.microsoft.com/office/drawing/2014/main" id="{3B57F375-657C-0CD1-ABE1-DB5333C1B2E6}"/>
              </a:ext>
            </a:extLst>
          </p:cNvPr>
          <p:cNvSpPr/>
          <p:nvPr/>
        </p:nvSpPr>
        <p:spPr>
          <a:xfrm>
            <a:off x="4003539" y="1776373"/>
            <a:ext cx="4820777" cy="950906"/>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Nutanix Cloud Platform</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7" name="Google Shape;6688;p207">
            <a:extLst>
              <a:ext uri="{FF2B5EF4-FFF2-40B4-BE49-F238E27FC236}">
                <a16:creationId xmlns:a16="http://schemas.microsoft.com/office/drawing/2014/main" id="{71C399AF-00D6-940B-268F-87593052746B}"/>
              </a:ext>
            </a:extLst>
          </p:cNvPr>
          <p:cNvSpPr/>
          <p:nvPr/>
        </p:nvSpPr>
        <p:spPr>
          <a:xfrm>
            <a:off x="4091451" y="1994462"/>
            <a:ext cx="4661032" cy="680022"/>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NKP Management Cluster</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8" name="Google Shape;6688;p207">
            <a:extLst>
              <a:ext uri="{FF2B5EF4-FFF2-40B4-BE49-F238E27FC236}">
                <a16:creationId xmlns:a16="http://schemas.microsoft.com/office/drawing/2014/main" id="{2F6DBDB8-D4B6-DA70-1841-9B4EF94616AC}"/>
              </a:ext>
            </a:extLst>
          </p:cNvPr>
          <p:cNvSpPr/>
          <p:nvPr/>
        </p:nvSpPr>
        <p:spPr>
          <a:xfrm>
            <a:off x="4091451" y="3328410"/>
            <a:ext cx="1347631" cy="1205067"/>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700" b="0" i="0" u="none" strike="noStrike" kern="0" cap="none" spc="0" normalizeH="0" baseline="0" noProof="0">
                <a:ln>
                  <a:noFill/>
                </a:ln>
                <a:solidFill>
                  <a:srgbClr val="131313"/>
                </a:solidFill>
                <a:effectLst/>
                <a:uLnTx/>
                <a:uFillTx/>
                <a:latin typeface="Montserrat"/>
                <a:ea typeface="Montserrat"/>
                <a:cs typeface="Montserrat"/>
                <a:sym typeface="Montserrat"/>
              </a:rPr>
              <a:t>NKP Managed Cluster</a:t>
            </a:r>
            <a:endParaRPr kumimoji="0" sz="7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9" name="Google Shape;6609;p202">
            <a:extLst>
              <a:ext uri="{FF2B5EF4-FFF2-40B4-BE49-F238E27FC236}">
                <a16:creationId xmlns:a16="http://schemas.microsoft.com/office/drawing/2014/main" id="{0116755A-4D12-B594-A356-04A83D82F803}"/>
              </a:ext>
            </a:extLst>
          </p:cNvPr>
          <p:cNvSpPr/>
          <p:nvPr/>
        </p:nvSpPr>
        <p:spPr>
          <a:xfrm>
            <a:off x="4267958" y="3771293"/>
            <a:ext cx="612000"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Prometheus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0" name="Google Shape;6609;p202">
            <a:extLst>
              <a:ext uri="{FF2B5EF4-FFF2-40B4-BE49-F238E27FC236}">
                <a16:creationId xmlns:a16="http://schemas.microsoft.com/office/drawing/2014/main" id="{4C0FB05B-EDC1-32D8-5F40-5E3B5C7EA3B8}"/>
              </a:ext>
            </a:extLst>
          </p:cNvPr>
          <p:cNvSpPr/>
          <p:nvPr/>
        </p:nvSpPr>
        <p:spPr>
          <a:xfrm>
            <a:off x="4886337" y="3771293"/>
            <a:ext cx="383599"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Thanos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1" name="Google Shape;6975;p219">
            <a:extLst>
              <a:ext uri="{FF2B5EF4-FFF2-40B4-BE49-F238E27FC236}">
                <a16:creationId xmlns:a16="http://schemas.microsoft.com/office/drawing/2014/main" id="{BFC18B4E-5A71-8FBD-DC26-0FB8EF9E27EF}"/>
              </a:ext>
            </a:extLst>
          </p:cNvPr>
          <p:cNvSpPr/>
          <p:nvPr/>
        </p:nvSpPr>
        <p:spPr>
          <a:xfrm>
            <a:off x="4210169" y="3586741"/>
            <a:ext cx="1116292" cy="410462"/>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Monitoring stack</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12" name="Google Shape;6609;p202">
            <a:extLst>
              <a:ext uri="{FF2B5EF4-FFF2-40B4-BE49-F238E27FC236}">
                <a16:creationId xmlns:a16="http://schemas.microsoft.com/office/drawing/2014/main" id="{C13931B1-F21F-DF32-568D-92915CB6AB2D}"/>
              </a:ext>
            </a:extLst>
          </p:cNvPr>
          <p:cNvSpPr/>
          <p:nvPr/>
        </p:nvSpPr>
        <p:spPr>
          <a:xfrm>
            <a:off x="4209130" y="4290884"/>
            <a:ext cx="756000"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K8s components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3" name="Google Shape;6703;p208">
            <a:extLst>
              <a:ext uri="{FF2B5EF4-FFF2-40B4-BE49-F238E27FC236}">
                <a16:creationId xmlns:a16="http://schemas.microsoft.com/office/drawing/2014/main" id="{E6241F0D-F29F-B3D0-7F99-DC3EF0791CEA}"/>
              </a:ext>
            </a:extLst>
          </p:cNvPr>
          <p:cNvCxnSpPr>
            <a:cxnSpLocks/>
          </p:cNvCxnSpPr>
          <p:nvPr/>
        </p:nvCxnSpPr>
        <p:spPr>
          <a:xfrm>
            <a:off x="4384440" y="4151404"/>
            <a:ext cx="0" cy="138702"/>
          </a:xfrm>
          <a:prstGeom prst="straightConnector1">
            <a:avLst/>
          </a:prstGeom>
          <a:noFill/>
          <a:ln w="19050" cap="flat" cmpd="sng">
            <a:solidFill>
              <a:srgbClr val="131313"/>
            </a:solidFill>
            <a:prstDash val="solid"/>
            <a:round/>
            <a:headEnd type="none" w="sm" len="sm"/>
            <a:tailEnd type="triangle" w="med" len="med"/>
          </a:ln>
        </p:spPr>
      </p:cxnSp>
      <p:sp>
        <p:nvSpPr>
          <p:cNvPr id="14" name="Google Shape;6609;p202">
            <a:extLst>
              <a:ext uri="{FF2B5EF4-FFF2-40B4-BE49-F238E27FC236}">
                <a16:creationId xmlns:a16="http://schemas.microsoft.com/office/drawing/2014/main" id="{18934795-B6C6-B724-28BC-85608D5E01F7}"/>
              </a:ext>
            </a:extLst>
          </p:cNvPr>
          <p:cNvSpPr/>
          <p:nvPr/>
        </p:nvSpPr>
        <p:spPr>
          <a:xfrm>
            <a:off x="4995639" y="4293643"/>
            <a:ext cx="336412"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App</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5" name="Google Shape;6703;p208">
            <a:extLst>
              <a:ext uri="{FF2B5EF4-FFF2-40B4-BE49-F238E27FC236}">
                <a16:creationId xmlns:a16="http://schemas.microsoft.com/office/drawing/2014/main" id="{9C01E3EB-B746-7F49-0BDE-2C7868C2356A}"/>
              </a:ext>
            </a:extLst>
          </p:cNvPr>
          <p:cNvCxnSpPr>
            <a:cxnSpLocks/>
          </p:cNvCxnSpPr>
          <p:nvPr/>
        </p:nvCxnSpPr>
        <p:spPr>
          <a:xfrm>
            <a:off x="5166604" y="4153992"/>
            <a:ext cx="0" cy="138702"/>
          </a:xfrm>
          <a:prstGeom prst="straightConnector1">
            <a:avLst/>
          </a:prstGeom>
          <a:noFill/>
          <a:ln w="19050" cap="flat" cmpd="sng">
            <a:solidFill>
              <a:srgbClr val="131313"/>
            </a:solidFill>
            <a:prstDash val="solid"/>
            <a:round/>
            <a:headEnd type="none" w="sm" len="sm"/>
            <a:tailEnd type="triangle" w="med" len="med"/>
          </a:ln>
        </p:spPr>
      </p:cxnSp>
      <p:cxnSp>
        <p:nvCxnSpPr>
          <p:cNvPr id="16" name="Google Shape;6703;p208">
            <a:extLst>
              <a:ext uri="{FF2B5EF4-FFF2-40B4-BE49-F238E27FC236}">
                <a16:creationId xmlns:a16="http://schemas.microsoft.com/office/drawing/2014/main" id="{5897D250-3C6C-7880-B2B3-2688F08AED09}"/>
              </a:ext>
            </a:extLst>
          </p:cNvPr>
          <p:cNvCxnSpPr>
            <a:cxnSpLocks/>
          </p:cNvCxnSpPr>
          <p:nvPr/>
        </p:nvCxnSpPr>
        <p:spPr>
          <a:xfrm>
            <a:off x="4377734" y="4149628"/>
            <a:ext cx="800485" cy="3666"/>
          </a:xfrm>
          <a:prstGeom prst="straightConnector1">
            <a:avLst/>
          </a:prstGeom>
          <a:noFill/>
          <a:ln w="19050" cap="flat" cmpd="sng">
            <a:solidFill>
              <a:srgbClr val="131313"/>
            </a:solidFill>
            <a:prstDash val="solid"/>
            <a:round/>
            <a:headEnd type="none" w="med" len="med"/>
            <a:tailEnd type="none" w="med" len="med"/>
          </a:ln>
        </p:spPr>
      </p:cxnSp>
      <p:cxnSp>
        <p:nvCxnSpPr>
          <p:cNvPr id="17" name="Google Shape;6703;p208">
            <a:extLst>
              <a:ext uri="{FF2B5EF4-FFF2-40B4-BE49-F238E27FC236}">
                <a16:creationId xmlns:a16="http://schemas.microsoft.com/office/drawing/2014/main" id="{6DFBF8F4-5C57-5F78-17DF-715628B91985}"/>
              </a:ext>
            </a:extLst>
          </p:cNvPr>
          <p:cNvCxnSpPr>
            <a:cxnSpLocks/>
            <a:stCxn id="11" idx="2"/>
          </p:cNvCxnSpPr>
          <p:nvPr/>
        </p:nvCxnSpPr>
        <p:spPr>
          <a:xfrm>
            <a:off x="4768316" y="3997203"/>
            <a:ext cx="0" cy="149871"/>
          </a:xfrm>
          <a:prstGeom prst="straightConnector1">
            <a:avLst/>
          </a:prstGeom>
          <a:noFill/>
          <a:ln w="19050" cap="flat" cmpd="sng">
            <a:solidFill>
              <a:srgbClr val="131313"/>
            </a:solidFill>
            <a:prstDash val="solid"/>
            <a:round/>
            <a:headEnd type="none" w="med" len="med"/>
            <a:tailEnd type="none" w="med" len="med"/>
          </a:ln>
        </p:spPr>
      </p:cxnSp>
      <p:sp>
        <p:nvSpPr>
          <p:cNvPr id="18" name="Google Shape;6601;p202">
            <a:extLst>
              <a:ext uri="{FF2B5EF4-FFF2-40B4-BE49-F238E27FC236}">
                <a16:creationId xmlns:a16="http://schemas.microsoft.com/office/drawing/2014/main" id="{B46D176F-B802-E265-AD35-AE313F3C5AC3}"/>
              </a:ext>
            </a:extLst>
          </p:cNvPr>
          <p:cNvSpPr txBox="1"/>
          <p:nvPr/>
        </p:nvSpPr>
        <p:spPr>
          <a:xfrm>
            <a:off x="4752000" y="3994144"/>
            <a:ext cx="576000" cy="127644"/>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i="1">
                <a:latin typeface="Montserrat"/>
                <a:ea typeface="Montserrat"/>
                <a:cs typeface="Montserrat"/>
                <a:sym typeface="Montserrat"/>
              </a:rPr>
              <a:t>Pull metrics</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9" name="Google Shape;6687;p207">
            <a:extLst>
              <a:ext uri="{FF2B5EF4-FFF2-40B4-BE49-F238E27FC236}">
                <a16:creationId xmlns:a16="http://schemas.microsoft.com/office/drawing/2014/main" id="{3BB9AA4D-8A92-DF07-19C2-C3B72A5C70ED}"/>
              </a:ext>
            </a:extLst>
          </p:cNvPr>
          <p:cNvSpPr/>
          <p:nvPr/>
        </p:nvSpPr>
        <p:spPr>
          <a:xfrm>
            <a:off x="5664648" y="3136538"/>
            <a:ext cx="1507378" cy="1482355"/>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Public Cloud</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20" name="Google Shape;6688;p207">
            <a:extLst>
              <a:ext uri="{FF2B5EF4-FFF2-40B4-BE49-F238E27FC236}">
                <a16:creationId xmlns:a16="http://schemas.microsoft.com/office/drawing/2014/main" id="{DD7561D9-FC9E-ADC8-0C82-81BB823EB0C9}"/>
              </a:ext>
            </a:extLst>
          </p:cNvPr>
          <p:cNvSpPr/>
          <p:nvPr/>
        </p:nvSpPr>
        <p:spPr>
          <a:xfrm>
            <a:off x="5752561" y="3332973"/>
            <a:ext cx="1347631" cy="1205067"/>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700" b="0" i="0" u="none" strike="noStrike" kern="0" cap="none" spc="0" normalizeH="0" baseline="0" noProof="0">
                <a:ln>
                  <a:noFill/>
                </a:ln>
                <a:solidFill>
                  <a:srgbClr val="131313"/>
                </a:solidFill>
                <a:effectLst/>
                <a:uLnTx/>
                <a:uFillTx/>
                <a:latin typeface="Montserrat"/>
                <a:ea typeface="Montserrat"/>
                <a:cs typeface="Montserrat"/>
                <a:sym typeface="Montserrat"/>
              </a:rPr>
              <a:t>NKP Managed Cluster</a:t>
            </a:r>
            <a:endParaRPr kumimoji="0" sz="7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21" name="Google Shape;6609;p202">
            <a:extLst>
              <a:ext uri="{FF2B5EF4-FFF2-40B4-BE49-F238E27FC236}">
                <a16:creationId xmlns:a16="http://schemas.microsoft.com/office/drawing/2014/main" id="{44F9CB5A-F7DD-3E69-1EB3-46D0620F7FE4}"/>
              </a:ext>
            </a:extLst>
          </p:cNvPr>
          <p:cNvSpPr/>
          <p:nvPr/>
        </p:nvSpPr>
        <p:spPr>
          <a:xfrm>
            <a:off x="5929067" y="3775857"/>
            <a:ext cx="612000"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Prometheus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2" name="Google Shape;6609;p202">
            <a:extLst>
              <a:ext uri="{FF2B5EF4-FFF2-40B4-BE49-F238E27FC236}">
                <a16:creationId xmlns:a16="http://schemas.microsoft.com/office/drawing/2014/main" id="{ADBB60D8-03ED-4CD9-B0B0-0D2FCFC09D99}"/>
              </a:ext>
            </a:extLst>
          </p:cNvPr>
          <p:cNvSpPr/>
          <p:nvPr/>
        </p:nvSpPr>
        <p:spPr>
          <a:xfrm>
            <a:off x="6547447" y="3775857"/>
            <a:ext cx="383599"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Thanos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23" name="Google Shape;6975;p219">
            <a:extLst>
              <a:ext uri="{FF2B5EF4-FFF2-40B4-BE49-F238E27FC236}">
                <a16:creationId xmlns:a16="http://schemas.microsoft.com/office/drawing/2014/main" id="{738BBEEC-C572-3725-80D1-99B8460B30CE}"/>
              </a:ext>
            </a:extLst>
          </p:cNvPr>
          <p:cNvSpPr/>
          <p:nvPr/>
        </p:nvSpPr>
        <p:spPr>
          <a:xfrm>
            <a:off x="5871279" y="3591305"/>
            <a:ext cx="1116292" cy="410462"/>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Monitoring stack</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24" name="Google Shape;6609;p202">
            <a:extLst>
              <a:ext uri="{FF2B5EF4-FFF2-40B4-BE49-F238E27FC236}">
                <a16:creationId xmlns:a16="http://schemas.microsoft.com/office/drawing/2014/main" id="{98D4FB00-2892-9D87-31D4-792503DF9C00}"/>
              </a:ext>
            </a:extLst>
          </p:cNvPr>
          <p:cNvSpPr/>
          <p:nvPr/>
        </p:nvSpPr>
        <p:spPr>
          <a:xfrm>
            <a:off x="5870239" y="4295448"/>
            <a:ext cx="756000"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K8s components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25" name="Google Shape;6703;p208">
            <a:extLst>
              <a:ext uri="{FF2B5EF4-FFF2-40B4-BE49-F238E27FC236}">
                <a16:creationId xmlns:a16="http://schemas.microsoft.com/office/drawing/2014/main" id="{1F15831E-BF7C-58D9-6747-736CB4B59012}"/>
              </a:ext>
            </a:extLst>
          </p:cNvPr>
          <p:cNvCxnSpPr>
            <a:cxnSpLocks/>
          </p:cNvCxnSpPr>
          <p:nvPr/>
        </p:nvCxnSpPr>
        <p:spPr>
          <a:xfrm>
            <a:off x="6045550" y="4155967"/>
            <a:ext cx="0" cy="138702"/>
          </a:xfrm>
          <a:prstGeom prst="straightConnector1">
            <a:avLst/>
          </a:prstGeom>
          <a:noFill/>
          <a:ln w="19050" cap="flat" cmpd="sng">
            <a:solidFill>
              <a:srgbClr val="131313"/>
            </a:solidFill>
            <a:prstDash val="solid"/>
            <a:round/>
            <a:headEnd type="none" w="sm" len="sm"/>
            <a:tailEnd type="triangle" w="med" len="med"/>
          </a:ln>
        </p:spPr>
      </p:cxnSp>
      <p:sp>
        <p:nvSpPr>
          <p:cNvPr id="26" name="Google Shape;6609;p202">
            <a:extLst>
              <a:ext uri="{FF2B5EF4-FFF2-40B4-BE49-F238E27FC236}">
                <a16:creationId xmlns:a16="http://schemas.microsoft.com/office/drawing/2014/main" id="{581E78F1-3F96-5EEA-03CB-90BD4DE9A0C3}"/>
              </a:ext>
            </a:extLst>
          </p:cNvPr>
          <p:cNvSpPr/>
          <p:nvPr/>
        </p:nvSpPr>
        <p:spPr>
          <a:xfrm>
            <a:off x="6656748" y="4298207"/>
            <a:ext cx="336412"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App</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27" name="Google Shape;6703;p208">
            <a:extLst>
              <a:ext uri="{FF2B5EF4-FFF2-40B4-BE49-F238E27FC236}">
                <a16:creationId xmlns:a16="http://schemas.microsoft.com/office/drawing/2014/main" id="{2719F075-B5FE-E5AE-436F-D191F3ED376C}"/>
              </a:ext>
            </a:extLst>
          </p:cNvPr>
          <p:cNvCxnSpPr>
            <a:cxnSpLocks/>
          </p:cNvCxnSpPr>
          <p:nvPr/>
        </p:nvCxnSpPr>
        <p:spPr>
          <a:xfrm>
            <a:off x="6827714" y="4158556"/>
            <a:ext cx="0" cy="138702"/>
          </a:xfrm>
          <a:prstGeom prst="straightConnector1">
            <a:avLst/>
          </a:prstGeom>
          <a:noFill/>
          <a:ln w="19050" cap="flat" cmpd="sng">
            <a:solidFill>
              <a:srgbClr val="131313"/>
            </a:solidFill>
            <a:prstDash val="solid"/>
            <a:round/>
            <a:headEnd type="none" w="sm" len="sm"/>
            <a:tailEnd type="triangle" w="med" len="med"/>
          </a:ln>
        </p:spPr>
      </p:cxnSp>
      <p:cxnSp>
        <p:nvCxnSpPr>
          <p:cNvPr id="28" name="Google Shape;6703;p208">
            <a:extLst>
              <a:ext uri="{FF2B5EF4-FFF2-40B4-BE49-F238E27FC236}">
                <a16:creationId xmlns:a16="http://schemas.microsoft.com/office/drawing/2014/main" id="{536ABCAF-9BCC-96A4-AD05-D3124E224BBE}"/>
              </a:ext>
            </a:extLst>
          </p:cNvPr>
          <p:cNvCxnSpPr>
            <a:cxnSpLocks/>
          </p:cNvCxnSpPr>
          <p:nvPr/>
        </p:nvCxnSpPr>
        <p:spPr>
          <a:xfrm>
            <a:off x="6038843" y="4154192"/>
            <a:ext cx="800485" cy="3666"/>
          </a:xfrm>
          <a:prstGeom prst="straightConnector1">
            <a:avLst/>
          </a:prstGeom>
          <a:noFill/>
          <a:ln w="19050" cap="flat" cmpd="sng">
            <a:solidFill>
              <a:srgbClr val="131313"/>
            </a:solidFill>
            <a:prstDash val="solid"/>
            <a:round/>
            <a:headEnd type="none" w="med" len="med"/>
            <a:tailEnd type="none" w="med" len="med"/>
          </a:ln>
        </p:spPr>
      </p:cxnSp>
      <p:cxnSp>
        <p:nvCxnSpPr>
          <p:cNvPr id="29" name="Google Shape;6703;p208">
            <a:extLst>
              <a:ext uri="{FF2B5EF4-FFF2-40B4-BE49-F238E27FC236}">
                <a16:creationId xmlns:a16="http://schemas.microsoft.com/office/drawing/2014/main" id="{A643A006-E11E-9A60-FE58-625CEB776DA8}"/>
              </a:ext>
            </a:extLst>
          </p:cNvPr>
          <p:cNvCxnSpPr>
            <a:cxnSpLocks/>
            <a:stCxn id="23" idx="2"/>
          </p:cNvCxnSpPr>
          <p:nvPr/>
        </p:nvCxnSpPr>
        <p:spPr>
          <a:xfrm>
            <a:off x="6429425" y="4001767"/>
            <a:ext cx="0" cy="149871"/>
          </a:xfrm>
          <a:prstGeom prst="straightConnector1">
            <a:avLst/>
          </a:prstGeom>
          <a:noFill/>
          <a:ln w="19050" cap="flat" cmpd="sng">
            <a:solidFill>
              <a:srgbClr val="131313"/>
            </a:solidFill>
            <a:prstDash val="solid"/>
            <a:round/>
            <a:headEnd type="none" w="med" len="med"/>
            <a:tailEnd type="none" w="med" len="med"/>
          </a:ln>
        </p:spPr>
      </p:cxnSp>
      <p:sp>
        <p:nvSpPr>
          <p:cNvPr id="30" name="Google Shape;6601;p202">
            <a:extLst>
              <a:ext uri="{FF2B5EF4-FFF2-40B4-BE49-F238E27FC236}">
                <a16:creationId xmlns:a16="http://schemas.microsoft.com/office/drawing/2014/main" id="{832C8297-577A-87A2-AD03-591DB88B456A}"/>
              </a:ext>
            </a:extLst>
          </p:cNvPr>
          <p:cNvSpPr txBox="1"/>
          <p:nvPr/>
        </p:nvSpPr>
        <p:spPr>
          <a:xfrm>
            <a:off x="6444000" y="3994144"/>
            <a:ext cx="493258" cy="127644"/>
          </a:xfrm>
          <a:prstGeom prst="rect">
            <a:avLst/>
          </a:prstGeom>
          <a:noFill/>
          <a:ln>
            <a:noFill/>
          </a:ln>
        </p:spPr>
        <p:txBody>
          <a:bodyPr spcFirstLastPara="1" wrap="non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i="1">
                <a:latin typeface="Montserrat"/>
                <a:ea typeface="Montserrat"/>
                <a:cs typeface="Montserrat"/>
                <a:sym typeface="Montserrat"/>
              </a:rPr>
              <a:t>Pull metrics</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31" name="Google Shape;6687;p207">
            <a:extLst>
              <a:ext uri="{FF2B5EF4-FFF2-40B4-BE49-F238E27FC236}">
                <a16:creationId xmlns:a16="http://schemas.microsoft.com/office/drawing/2014/main" id="{28DBF9A6-7542-8181-DB25-0E1AD0A318D9}"/>
              </a:ext>
            </a:extLst>
          </p:cNvPr>
          <p:cNvSpPr/>
          <p:nvPr/>
        </p:nvSpPr>
        <p:spPr>
          <a:xfrm>
            <a:off x="7316939" y="3138018"/>
            <a:ext cx="1507378" cy="1482355"/>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Edge</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32" name="Google Shape;6688;p207">
            <a:extLst>
              <a:ext uri="{FF2B5EF4-FFF2-40B4-BE49-F238E27FC236}">
                <a16:creationId xmlns:a16="http://schemas.microsoft.com/office/drawing/2014/main" id="{16E54AF7-D5D6-D4A1-E3FA-C7D4F99D8EDE}"/>
              </a:ext>
            </a:extLst>
          </p:cNvPr>
          <p:cNvSpPr/>
          <p:nvPr/>
        </p:nvSpPr>
        <p:spPr>
          <a:xfrm>
            <a:off x="7404852" y="3334453"/>
            <a:ext cx="1347631" cy="1205067"/>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700" b="0" i="0" u="none" strike="noStrike" kern="0" cap="none" spc="0" normalizeH="0" baseline="0" noProof="0">
                <a:ln>
                  <a:noFill/>
                </a:ln>
                <a:solidFill>
                  <a:srgbClr val="131313"/>
                </a:solidFill>
                <a:effectLst/>
                <a:uLnTx/>
                <a:uFillTx/>
                <a:latin typeface="Montserrat"/>
                <a:ea typeface="Montserrat"/>
                <a:cs typeface="Montserrat"/>
                <a:sym typeface="Montserrat"/>
              </a:rPr>
              <a:t>NKP Managed Cluster</a:t>
            </a:r>
            <a:endParaRPr kumimoji="0" sz="7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33" name="Google Shape;6609;p202">
            <a:extLst>
              <a:ext uri="{FF2B5EF4-FFF2-40B4-BE49-F238E27FC236}">
                <a16:creationId xmlns:a16="http://schemas.microsoft.com/office/drawing/2014/main" id="{5947EA15-1062-435D-C21F-442AAAF341EC}"/>
              </a:ext>
            </a:extLst>
          </p:cNvPr>
          <p:cNvSpPr/>
          <p:nvPr/>
        </p:nvSpPr>
        <p:spPr>
          <a:xfrm>
            <a:off x="7581358" y="3777336"/>
            <a:ext cx="612000"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Prometheus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34" name="Google Shape;6609;p202">
            <a:extLst>
              <a:ext uri="{FF2B5EF4-FFF2-40B4-BE49-F238E27FC236}">
                <a16:creationId xmlns:a16="http://schemas.microsoft.com/office/drawing/2014/main" id="{7DF0E175-F216-F225-E904-B11B6A38C948}"/>
              </a:ext>
            </a:extLst>
          </p:cNvPr>
          <p:cNvSpPr/>
          <p:nvPr/>
        </p:nvSpPr>
        <p:spPr>
          <a:xfrm>
            <a:off x="8199738" y="3777336"/>
            <a:ext cx="383599"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Thanos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35" name="Google Shape;6975;p219">
            <a:extLst>
              <a:ext uri="{FF2B5EF4-FFF2-40B4-BE49-F238E27FC236}">
                <a16:creationId xmlns:a16="http://schemas.microsoft.com/office/drawing/2014/main" id="{0FACB0F1-5CF5-D19D-D174-3A66801D0F75}"/>
              </a:ext>
            </a:extLst>
          </p:cNvPr>
          <p:cNvSpPr/>
          <p:nvPr/>
        </p:nvSpPr>
        <p:spPr>
          <a:xfrm>
            <a:off x="7523570" y="3592784"/>
            <a:ext cx="1116292" cy="410462"/>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Monitoring stack</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36" name="Google Shape;6609;p202">
            <a:extLst>
              <a:ext uri="{FF2B5EF4-FFF2-40B4-BE49-F238E27FC236}">
                <a16:creationId xmlns:a16="http://schemas.microsoft.com/office/drawing/2014/main" id="{7F51CDCA-FE86-4DBD-1825-00E7CDF3C442}"/>
              </a:ext>
            </a:extLst>
          </p:cNvPr>
          <p:cNvSpPr/>
          <p:nvPr/>
        </p:nvSpPr>
        <p:spPr>
          <a:xfrm>
            <a:off x="7522530" y="4296927"/>
            <a:ext cx="756000"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K8s components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37" name="Google Shape;6703;p208">
            <a:extLst>
              <a:ext uri="{FF2B5EF4-FFF2-40B4-BE49-F238E27FC236}">
                <a16:creationId xmlns:a16="http://schemas.microsoft.com/office/drawing/2014/main" id="{886F0810-7811-2FEE-4405-F0F791F3965B}"/>
              </a:ext>
            </a:extLst>
          </p:cNvPr>
          <p:cNvCxnSpPr>
            <a:cxnSpLocks/>
          </p:cNvCxnSpPr>
          <p:nvPr/>
        </p:nvCxnSpPr>
        <p:spPr>
          <a:xfrm>
            <a:off x="7697841" y="4157447"/>
            <a:ext cx="0" cy="138702"/>
          </a:xfrm>
          <a:prstGeom prst="straightConnector1">
            <a:avLst/>
          </a:prstGeom>
          <a:noFill/>
          <a:ln w="19050" cap="flat" cmpd="sng">
            <a:solidFill>
              <a:srgbClr val="131313"/>
            </a:solidFill>
            <a:prstDash val="solid"/>
            <a:round/>
            <a:headEnd type="none" w="sm" len="sm"/>
            <a:tailEnd type="triangle" w="med" len="med"/>
          </a:ln>
        </p:spPr>
      </p:cxnSp>
      <p:sp>
        <p:nvSpPr>
          <p:cNvPr id="38" name="Google Shape;6609;p202">
            <a:extLst>
              <a:ext uri="{FF2B5EF4-FFF2-40B4-BE49-F238E27FC236}">
                <a16:creationId xmlns:a16="http://schemas.microsoft.com/office/drawing/2014/main" id="{A7B86993-90AC-BD30-100C-583E33E36EF0}"/>
              </a:ext>
            </a:extLst>
          </p:cNvPr>
          <p:cNvSpPr/>
          <p:nvPr/>
        </p:nvSpPr>
        <p:spPr>
          <a:xfrm>
            <a:off x="8309039" y="4299687"/>
            <a:ext cx="336412" cy="16814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App</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39" name="Google Shape;6703;p208">
            <a:extLst>
              <a:ext uri="{FF2B5EF4-FFF2-40B4-BE49-F238E27FC236}">
                <a16:creationId xmlns:a16="http://schemas.microsoft.com/office/drawing/2014/main" id="{9132F5CA-BE41-14D7-AED5-71EABC659140}"/>
              </a:ext>
            </a:extLst>
          </p:cNvPr>
          <p:cNvCxnSpPr>
            <a:cxnSpLocks/>
          </p:cNvCxnSpPr>
          <p:nvPr/>
        </p:nvCxnSpPr>
        <p:spPr>
          <a:xfrm>
            <a:off x="8480005" y="4160035"/>
            <a:ext cx="0" cy="138702"/>
          </a:xfrm>
          <a:prstGeom prst="straightConnector1">
            <a:avLst/>
          </a:prstGeom>
          <a:noFill/>
          <a:ln w="19050" cap="flat" cmpd="sng">
            <a:solidFill>
              <a:srgbClr val="131313"/>
            </a:solidFill>
            <a:prstDash val="solid"/>
            <a:round/>
            <a:headEnd type="none" w="sm" len="sm"/>
            <a:tailEnd type="triangle" w="med" len="med"/>
          </a:ln>
        </p:spPr>
      </p:cxnSp>
      <p:cxnSp>
        <p:nvCxnSpPr>
          <p:cNvPr id="40" name="Google Shape;6703;p208">
            <a:extLst>
              <a:ext uri="{FF2B5EF4-FFF2-40B4-BE49-F238E27FC236}">
                <a16:creationId xmlns:a16="http://schemas.microsoft.com/office/drawing/2014/main" id="{F94E8F3F-4DED-031A-19D1-CED749AE0D9A}"/>
              </a:ext>
            </a:extLst>
          </p:cNvPr>
          <p:cNvCxnSpPr>
            <a:cxnSpLocks/>
          </p:cNvCxnSpPr>
          <p:nvPr/>
        </p:nvCxnSpPr>
        <p:spPr>
          <a:xfrm>
            <a:off x="7691134" y="4155671"/>
            <a:ext cx="800485" cy="3666"/>
          </a:xfrm>
          <a:prstGeom prst="straightConnector1">
            <a:avLst/>
          </a:prstGeom>
          <a:noFill/>
          <a:ln w="19050" cap="flat" cmpd="sng">
            <a:solidFill>
              <a:srgbClr val="131313"/>
            </a:solidFill>
            <a:prstDash val="solid"/>
            <a:round/>
            <a:headEnd type="none" w="med" len="med"/>
            <a:tailEnd type="none" w="med" len="med"/>
          </a:ln>
        </p:spPr>
      </p:cxnSp>
      <p:cxnSp>
        <p:nvCxnSpPr>
          <p:cNvPr id="41" name="Google Shape;6703;p208">
            <a:extLst>
              <a:ext uri="{FF2B5EF4-FFF2-40B4-BE49-F238E27FC236}">
                <a16:creationId xmlns:a16="http://schemas.microsoft.com/office/drawing/2014/main" id="{9B77B743-414F-9B6A-7C43-B99786907E1A}"/>
              </a:ext>
            </a:extLst>
          </p:cNvPr>
          <p:cNvCxnSpPr>
            <a:cxnSpLocks/>
            <a:stCxn id="35" idx="2"/>
          </p:cNvCxnSpPr>
          <p:nvPr/>
        </p:nvCxnSpPr>
        <p:spPr>
          <a:xfrm>
            <a:off x="8081716" y="4003246"/>
            <a:ext cx="0" cy="149871"/>
          </a:xfrm>
          <a:prstGeom prst="straightConnector1">
            <a:avLst/>
          </a:prstGeom>
          <a:noFill/>
          <a:ln w="19050" cap="flat" cmpd="sng">
            <a:solidFill>
              <a:srgbClr val="131313"/>
            </a:solidFill>
            <a:prstDash val="solid"/>
            <a:round/>
            <a:headEnd type="none" w="med" len="med"/>
            <a:tailEnd type="none" w="med" len="med"/>
          </a:ln>
        </p:spPr>
      </p:cxnSp>
      <p:sp>
        <p:nvSpPr>
          <p:cNvPr id="42" name="Google Shape;6601;p202">
            <a:extLst>
              <a:ext uri="{FF2B5EF4-FFF2-40B4-BE49-F238E27FC236}">
                <a16:creationId xmlns:a16="http://schemas.microsoft.com/office/drawing/2014/main" id="{63BCA1CA-6568-8F7F-0457-C7F50B8A5D84}"/>
              </a:ext>
            </a:extLst>
          </p:cNvPr>
          <p:cNvSpPr txBox="1"/>
          <p:nvPr/>
        </p:nvSpPr>
        <p:spPr>
          <a:xfrm>
            <a:off x="8100000" y="3994144"/>
            <a:ext cx="493258" cy="127644"/>
          </a:xfrm>
          <a:prstGeom prst="rect">
            <a:avLst/>
          </a:prstGeom>
          <a:noFill/>
          <a:ln>
            <a:noFill/>
          </a:ln>
        </p:spPr>
        <p:txBody>
          <a:bodyPr spcFirstLastPara="1" wrap="non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i="1">
                <a:latin typeface="Montserrat"/>
                <a:ea typeface="Montserrat"/>
                <a:cs typeface="Montserrat"/>
                <a:sym typeface="Montserrat"/>
              </a:rPr>
              <a:t>Pull metrics</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43" name="Google Shape;6703;p208">
            <a:extLst>
              <a:ext uri="{FF2B5EF4-FFF2-40B4-BE49-F238E27FC236}">
                <a16:creationId xmlns:a16="http://schemas.microsoft.com/office/drawing/2014/main" id="{EA12E55C-40BB-12B3-1F00-9F6DAFCBCB24}"/>
              </a:ext>
            </a:extLst>
          </p:cNvPr>
          <p:cNvCxnSpPr>
            <a:cxnSpLocks/>
          </p:cNvCxnSpPr>
          <p:nvPr/>
        </p:nvCxnSpPr>
        <p:spPr>
          <a:xfrm flipV="1">
            <a:off x="5279197" y="2873662"/>
            <a:ext cx="3335672" cy="1049"/>
          </a:xfrm>
          <a:prstGeom prst="straightConnector1">
            <a:avLst/>
          </a:prstGeom>
          <a:noFill/>
          <a:ln w="19050" cap="flat" cmpd="sng">
            <a:solidFill>
              <a:srgbClr val="131313"/>
            </a:solidFill>
            <a:prstDash val="solid"/>
            <a:round/>
            <a:headEnd type="none" w="med" len="med"/>
            <a:tailEnd type="none" w="med" len="med"/>
          </a:ln>
        </p:spPr>
      </p:cxnSp>
      <p:cxnSp>
        <p:nvCxnSpPr>
          <p:cNvPr id="44" name="Google Shape;6703;p208">
            <a:extLst>
              <a:ext uri="{FF2B5EF4-FFF2-40B4-BE49-F238E27FC236}">
                <a16:creationId xmlns:a16="http://schemas.microsoft.com/office/drawing/2014/main" id="{2B64AC96-C806-2460-0F57-45FE3F9157CD}"/>
              </a:ext>
            </a:extLst>
          </p:cNvPr>
          <p:cNvCxnSpPr>
            <a:cxnSpLocks/>
          </p:cNvCxnSpPr>
          <p:nvPr/>
        </p:nvCxnSpPr>
        <p:spPr>
          <a:xfrm flipV="1">
            <a:off x="5292000" y="2879704"/>
            <a:ext cx="0" cy="713079"/>
          </a:xfrm>
          <a:prstGeom prst="straightConnector1">
            <a:avLst/>
          </a:prstGeom>
          <a:noFill/>
          <a:ln w="19050" cap="flat" cmpd="sng">
            <a:solidFill>
              <a:srgbClr val="131313"/>
            </a:solidFill>
            <a:prstDash val="solid"/>
            <a:round/>
            <a:headEnd type="none" w="med" len="med"/>
            <a:tailEnd type="none" w="med" len="med"/>
          </a:ln>
        </p:spPr>
      </p:cxnSp>
      <p:cxnSp>
        <p:nvCxnSpPr>
          <p:cNvPr id="45" name="Google Shape;6703;p208">
            <a:extLst>
              <a:ext uri="{FF2B5EF4-FFF2-40B4-BE49-F238E27FC236}">
                <a16:creationId xmlns:a16="http://schemas.microsoft.com/office/drawing/2014/main" id="{DF3CF515-E8C0-7A3F-C224-CDAA1DBCE8E2}"/>
              </a:ext>
            </a:extLst>
          </p:cNvPr>
          <p:cNvCxnSpPr>
            <a:cxnSpLocks/>
          </p:cNvCxnSpPr>
          <p:nvPr/>
        </p:nvCxnSpPr>
        <p:spPr>
          <a:xfrm flipV="1">
            <a:off x="6966000" y="2879705"/>
            <a:ext cx="0" cy="713079"/>
          </a:xfrm>
          <a:prstGeom prst="straightConnector1">
            <a:avLst/>
          </a:prstGeom>
          <a:noFill/>
          <a:ln w="19050" cap="flat" cmpd="sng">
            <a:solidFill>
              <a:srgbClr val="131313"/>
            </a:solidFill>
            <a:prstDash val="solid"/>
            <a:round/>
            <a:headEnd type="none" w="med" len="med"/>
            <a:tailEnd type="none" w="med" len="med"/>
          </a:ln>
        </p:spPr>
      </p:cxnSp>
      <p:cxnSp>
        <p:nvCxnSpPr>
          <p:cNvPr id="46" name="Google Shape;6703;p208">
            <a:extLst>
              <a:ext uri="{FF2B5EF4-FFF2-40B4-BE49-F238E27FC236}">
                <a16:creationId xmlns:a16="http://schemas.microsoft.com/office/drawing/2014/main" id="{E4066084-FF4C-B536-E8C4-660929463381}"/>
              </a:ext>
            </a:extLst>
          </p:cNvPr>
          <p:cNvCxnSpPr>
            <a:cxnSpLocks/>
          </p:cNvCxnSpPr>
          <p:nvPr/>
        </p:nvCxnSpPr>
        <p:spPr>
          <a:xfrm flipV="1">
            <a:off x="8622000" y="2879705"/>
            <a:ext cx="0" cy="713079"/>
          </a:xfrm>
          <a:prstGeom prst="straightConnector1">
            <a:avLst/>
          </a:prstGeom>
          <a:noFill/>
          <a:ln w="19050" cap="flat" cmpd="sng">
            <a:solidFill>
              <a:srgbClr val="131313"/>
            </a:solidFill>
            <a:prstDash val="solid"/>
            <a:round/>
            <a:headEnd type="none" w="med" len="med"/>
            <a:tailEnd type="none" w="med" len="med"/>
          </a:ln>
        </p:spPr>
      </p:cxnSp>
      <p:cxnSp>
        <p:nvCxnSpPr>
          <p:cNvPr id="47" name="Google Shape;6703;p208">
            <a:extLst>
              <a:ext uri="{FF2B5EF4-FFF2-40B4-BE49-F238E27FC236}">
                <a16:creationId xmlns:a16="http://schemas.microsoft.com/office/drawing/2014/main" id="{FB01A9A0-FCC7-9AA2-86DC-5AD082E3F57B}"/>
              </a:ext>
            </a:extLst>
          </p:cNvPr>
          <p:cNvCxnSpPr>
            <a:cxnSpLocks/>
          </p:cNvCxnSpPr>
          <p:nvPr/>
        </p:nvCxnSpPr>
        <p:spPr>
          <a:xfrm>
            <a:off x="5386421" y="2597683"/>
            <a:ext cx="0" cy="275980"/>
          </a:xfrm>
          <a:prstGeom prst="straightConnector1">
            <a:avLst/>
          </a:prstGeom>
          <a:noFill/>
          <a:ln w="19050" cap="flat" cmpd="sng">
            <a:solidFill>
              <a:srgbClr val="131313"/>
            </a:solidFill>
            <a:prstDash val="solid"/>
            <a:round/>
            <a:headEnd type="none" w="sm" len="sm"/>
            <a:tailEnd type="triangle" w="med" len="med"/>
          </a:ln>
        </p:spPr>
      </p:cxnSp>
      <p:sp>
        <p:nvSpPr>
          <p:cNvPr id="48" name="Google Shape;6609;p202">
            <a:extLst>
              <a:ext uri="{FF2B5EF4-FFF2-40B4-BE49-F238E27FC236}">
                <a16:creationId xmlns:a16="http://schemas.microsoft.com/office/drawing/2014/main" id="{5E4480BD-F41C-36A1-04E5-338D765AC5F7}"/>
              </a:ext>
            </a:extLst>
          </p:cNvPr>
          <p:cNvSpPr/>
          <p:nvPr/>
        </p:nvSpPr>
        <p:spPr>
          <a:xfrm>
            <a:off x="4768316" y="2371771"/>
            <a:ext cx="657503" cy="176181"/>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Prometheus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49" name="Google Shape;6609;p202">
            <a:extLst>
              <a:ext uri="{FF2B5EF4-FFF2-40B4-BE49-F238E27FC236}">
                <a16:creationId xmlns:a16="http://schemas.microsoft.com/office/drawing/2014/main" id="{A8B7D592-55B8-D8AA-0955-DAA788ADF53F}"/>
              </a:ext>
            </a:extLst>
          </p:cNvPr>
          <p:cNvSpPr/>
          <p:nvPr/>
        </p:nvSpPr>
        <p:spPr>
          <a:xfrm>
            <a:off x="5425819" y="2371772"/>
            <a:ext cx="436429" cy="17618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Thanos</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50" name="Google Shape;6975;p219">
            <a:extLst>
              <a:ext uri="{FF2B5EF4-FFF2-40B4-BE49-F238E27FC236}">
                <a16:creationId xmlns:a16="http://schemas.microsoft.com/office/drawing/2014/main" id="{9528C716-669A-21EC-A1FD-0BC2F0261934}"/>
              </a:ext>
            </a:extLst>
          </p:cNvPr>
          <p:cNvSpPr/>
          <p:nvPr/>
        </p:nvSpPr>
        <p:spPr>
          <a:xfrm>
            <a:off x="4444955" y="2187220"/>
            <a:ext cx="1656289" cy="410462"/>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Centralized Monitoring stack</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51" name="Google Shape;6601;p202">
            <a:extLst>
              <a:ext uri="{FF2B5EF4-FFF2-40B4-BE49-F238E27FC236}">
                <a16:creationId xmlns:a16="http://schemas.microsoft.com/office/drawing/2014/main" id="{35F50245-225C-721B-669F-444FDD093C3F}"/>
              </a:ext>
            </a:extLst>
          </p:cNvPr>
          <p:cNvSpPr txBox="1"/>
          <p:nvPr/>
        </p:nvSpPr>
        <p:spPr>
          <a:xfrm>
            <a:off x="5396085" y="2731293"/>
            <a:ext cx="608395" cy="146860"/>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i="1">
                <a:latin typeface="Montserrat"/>
                <a:ea typeface="Montserrat"/>
                <a:cs typeface="Montserrat"/>
                <a:sym typeface="Montserrat"/>
              </a:rPr>
              <a:t>Pull metrics</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nvGrpSpPr>
          <p:cNvPr id="52" name="Group 51">
            <a:extLst>
              <a:ext uri="{FF2B5EF4-FFF2-40B4-BE49-F238E27FC236}">
                <a16:creationId xmlns:a16="http://schemas.microsoft.com/office/drawing/2014/main" id="{77123328-1A46-0BF7-82A5-D6A2EEF86646}"/>
              </a:ext>
            </a:extLst>
          </p:cNvPr>
          <p:cNvGrpSpPr/>
          <p:nvPr/>
        </p:nvGrpSpPr>
        <p:grpSpPr>
          <a:xfrm>
            <a:off x="4003538" y="986379"/>
            <a:ext cx="4820775" cy="599100"/>
            <a:chOff x="4449872" y="4143212"/>
            <a:chExt cx="4414352" cy="599100"/>
          </a:xfrm>
        </p:grpSpPr>
        <p:sp>
          <p:nvSpPr>
            <p:cNvPr id="53" name="Google Shape;1039;p16">
              <a:extLst>
                <a:ext uri="{FF2B5EF4-FFF2-40B4-BE49-F238E27FC236}">
                  <a16:creationId xmlns:a16="http://schemas.microsoft.com/office/drawing/2014/main" id="{2C64B88E-8ACE-7486-CDC5-1CB7EF50B56F}"/>
                </a:ext>
              </a:extLst>
            </p:cNvPr>
            <p:cNvSpPr/>
            <p:nvPr/>
          </p:nvSpPr>
          <p:spPr>
            <a:xfrm flipH="1">
              <a:off x="4449872" y="4143212"/>
              <a:ext cx="4414352" cy="599100"/>
            </a:xfrm>
            <a:prstGeom prst="roundRect">
              <a:avLst>
                <a:gd name="adj" fmla="val 0"/>
              </a:avLst>
            </a:prstGeom>
            <a:solidFill>
              <a:srgbClr val="F2F2F2"/>
            </a:solidFill>
            <a:ln>
              <a:noFill/>
            </a:ln>
          </p:spPr>
          <p:txBody>
            <a:bodyPr spcFirstLastPara="1" wrap="square" lIns="91425" tIns="45700" rIns="91425" bIns="45700" numCol="2" anchor="b" anchorCtr="0">
              <a:noAutofit/>
            </a:bodyPr>
            <a:lstStyle/>
            <a:p>
              <a:pPr marL="58736" marR="0" lvl="0" algn="l" defTabSz="914400" rtl="0" eaLnBrk="1" fontAlgn="auto" latinLnBrk="0" hangingPunct="1">
                <a:lnSpc>
                  <a:spcPct val="100000"/>
                </a:lnSpc>
                <a:spcBef>
                  <a:spcPts val="600"/>
                </a:spcBef>
                <a:spcAft>
                  <a:spcPts val="0"/>
                </a:spcAft>
                <a:buClr>
                  <a:srgbClr val="4B00AA"/>
                </a:buClr>
                <a:buSzPts val="900"/>
                <a:tabLst/>
                <a:defRPr/>
              </a:pPr>
              <a:endParaRPr kumimoji="0" sz="1200" b="0" i="0" u="none" strike="noStrike" kern="0" cap="none" spc="0" normalizeH="0" baseline="0" noProof="0">
                <a:ln>
                  <a:noFill/>
                </a:ln>
                <a:solidFill>
                  <a:srgbClr val="000000"/>
                </a:solidFill>
                <a:effectLst/>
                <a:uLnTx/>
                <a:uFillTx/>
                <a:latin typeface="Montserrat" pitchFamily="2" charset="77"/>
                <a:ea typeface="Montserrat"/>
                <a:cs typeface="Montserrat"/>
                <a:sym typeface="Montserrat"/>
              </a:endParaRPr>
            </a:p>
          </p:txBody>
        </p:sp>
        <p:sp>
          <p:nvSpPr>
            <p:cNvPr id="54" name="TextBox 53">
              <a:extLst>
                <a:ext uri="{FF2B5EF4-FFF2-40B4-BE49-F238E27FC236}">
                  <a16:creationId xmlns:a16="http://schemas.microsoft.com/office/drawing/2014/main" id="{E0CBFC71-34B3-5784-30CC-DF4A0EFFC2AB}"/>
                </a:ext>
              </a:extLst>
            </p:cNvPr>
            <p:cNvSpPr txBox="1"/>
            <p:nvPr/>
          </p:nvSpPr>
          <p:spPr>
            <a:xfrm>
              <a:off x="4603109" y="4255163"/>
              <a:ext cx="663643" cy="369332"/>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200" b="1" i="0" u="none" strike="noStrike" kern="0" cap="none" spc="0" normalizeH="0" baseline="0" noProof="0">
                  <a:ln>
                    <a:noFill/>
                  </a:ln>
                  <a:solidFill>
                    <a:srgbClr val="4B00AA"/>
                  </a:solidFill>
                  <a:effectLst/>
                  <a:uLnTx/>
                  <a:uFillTx/>
                  <a:latin typeface="Montserrat" pitchFamily="2" charset="77"/>
                  <a:ea typeface="Montserrat"/>
                  <a:cs typeface="Montserrat"/>
                  <a:sym typeface="Montserrat"/>
                </a:rPr>
                <a:t>CNCF</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200" b="1">
                  <a:solidFill>
                    <a:srgbClr val="4B00AA"/>
                  </a:solidFill>
                  <a:latin typeface="Montserrat" pitchFamily="2" charset="77"/>
                  <a:ea typeface="Montserrat"/>
                  <a:cs typeface="Montserrat"/>
                  <a:sym typeface="Montserrat"/>
                </a:rPr>
                <a:t>Projects</a:t>
              </a:r>
              <a:endParaRPr kumimoji="0" lang="en-GB" sz="2000" b="0" i="0" u="none" strike="noStrike" kern="0" cap="none" spc="0" normalizeH="0" baseline="0" noProof="0">
                <a:ln>
                  <a:noFill/>
                </a:ln>
                <a:solidFill>
                  <a:srgbClr val="4B00AA"/>
                </a:solidFill>
                <a:effectLst/>
                <a:uLnTx/>
                <a:uFillTx/>
                <a:latin typeface="Montserrat" pitchFamily="2" charset="77"/>
                <a:ea typeface="Montserrat"/>
                <a:cs typeface="Montserrat"/>
                <a:sym typeface="Montserrat"/>
              </a:endParaRPr>
            </a:p>
          </p:txBody>
        </p:sp>
      </p:grpSp>
      <p:cxnSp>
        <p:nvCxnSpPr>
          <p:cNvPr id="56" name="Straight Connector 55">
            <a:extLst>
              <a:ext uri="{FF2B5EF4-FFF2-40B4-BE49-F238E27FC236}">
                <a16:creationId xmlns:a16="http://schemas.microsoft.com/office/drawing/2014/main" id="{79482527-A4A6-E3F9-8337-ED95B92E1931}"/>
              </a:ext>
            </a:extLst>
          </p:cNvPr>
          <p:cNvCxnSpPr>
            <a:cxnSpLocks/>
          </p:cNvCxnSpPr>
          <p:nvPr/>
        </p:nvCxnSpPr>
        <p:spPr>
          <a:xfrm>
            <a:off x="5078136" y="1037062"/>
            <a:ext cx="0" cy="4455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Google Shape;6975;p219">
            <a:extLst>
              <a:ext uri="{FF2B5EF4-FFF2-40B4-BE49-F238E27FC236}">
                <a16:creationId xmlns:a16="http://schemas.microsoft.com/office/drawing/2014/main" id="{07366FAF-D343-5CA8-4147-3D65BFDF75CA}"/>
              </a:ext>
            </a:extLst>
          </p:cNvPr>
          <p:cNvSpPr/>
          <p:nvPr/>
        </p:nvSpPr>
        <p:spPr>
          <a:xfrm>
            <a:off x="6694385" y="2181757"/>
            <a:ext cx="1656289" cy="410462"/>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Observability dashboards</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58" name="Google Shape;6609;p202">
            <a:extLst>
              <a:ext uri="{FF2B5EF4-FFF2-40B4-BE49-F238E27FC236}">
                <a16:creationId xmlns:a16="http://schemas.microsoft.com/office/drawing/2014/main" id="{5748AC69-1925-8A22-4BF4-83F522B3CDA7}"/>
              </a:ext>
            </a:extLst>
          </p:cNvPr>
          <p:cNvSpPr/>
          <p:nvPr/>
        </p:nvSpPr>
        <p:spPr>
          <a:xfrm>
            <a:off x="7252606" y="2351590"/>
            <a:ext cx="657503" cy="176181"/>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Grafana</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59" name="Google Shape;6703;p208">
            <a:extLst>
              <a:ext uri="{FF2B5EF4-FFF2-40B4-BE49-F238E27FC236}">
                <a16:creationId xmlns:a16="http://schemas.microsoft.com/office/drawing/2014/main" id="{45B89C78-E058-7EB0-4F16-9CC90F43593A}"/>
              </a:ext>
            </a:extLst>
          </p:cNvPr>
          <p:cNvCxnSpPr>
            <a:cxnSpLocks/>
            <a:endCxn id="57" idx="1"/>
          </p:cNvCxnSpPr>
          <p:nvPr/>
        </p:nvCxnSpPr>
        <p:spPr>
          <a:xfrm>
            <a:off x="6101244" y="2386988"/>
            <a:ext cx="593141" cy="0"/>
          </a:xfrm>
          <a:prstGeom prst="straightConnector1">
            <a:avLst/>
          </a:prstGeom>
          <a:noFill/>
          <a:ln w="19050" cap="flat" cmpd="sng">
            <a:solidFill>
              <a:srgbClr val="131313"/>
            </a:solidFill>
            <a:prstDash val="solid"/>
            <a:round/>
            <a:headEnd type="triangle" w="med" len="med"/>
            <a:tailEnd type="none" w="med" len="med"/>
          </a:ln>
        </p:spPr>
      </p:cxnSp>
      <p:sp>
        <p:nvSpPr>
          <p:cNvPr id="60" name="Google Shape;6601;p202">
            <a:extLst>
              <a:ext uri="{FF2B5EF4-FFF2-40B4-BE49-F238E27FC236}">
                <a16:creationId xmlns:a16="http://schemas.microsoft.com/office/drawing/2014/main" id="{8081CB62-A0E7-30DB-362F-000ADD55AB86}"/>
              </a:ext>
            </a:extLst>
          </p:cNvPr>
          <p:cNvSpPr txBox="1"/>
          <p:nvPr/>
        </p:nvSpPr>
        <p:spPr>
          <a:xfrm>
            <a:off x="6076473" y="2379637"/>
            <a:ext cx="644315" cy="269971"/>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700" i="1">
                <a:latin typeface="Montserrat"/>
                <a:ea typeface="Montserrat"/>
                <a:cs typeface="Montserrat"/>
                <a:sym typeface="Montserrat"/>
              </a:rPr>
              <a:t>Query </a:t>
            </a:r>
            <a:r>
              <a:rPr lang="en-US" sz="700" i="1" err="1">
                <a:latin typeface="Montserrat"/>
                <a:ea typeface="Montserrat"/>
                <a:cs typeface="Montserrat"/>
                <a:sym typeface="Montserrat"/>
              </a:rPr>
              <a:t>datasource</a:t>
            </a:r>
            <a:endParaRPr kumimoji="0" sz="7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pic>
        <p:nvPicPr>
          <p:cNvPr id="63" name="Graphic 62">
            <a:extLst>
              <a:ext uri="{FF2B5EF4-FFF2-40B4-BE49-F238E27FC236}">
                <a16:creationId xmlns:a16="http://schemas.microsoft.com/office/drawing/2014/main" id="{F9AE9E83-B19A-845E-615C-7268F8BAA4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63587" y="1091575"/>
            <a:ext cx="423069" cy="430977"/>
          </a:xfrm>
          <a:prstGeom prst="rect">
            <a:avLst/>
          </a:prstGeom>
        </p:spPr>
      </p:pic>
      <p:sp>
        <p:nvSpPr>
          <p:cNvPr id="55" name="Footer Placeholder 54">
            <a:extLst>
              <a:ext uri="{FF2B5EF4-FFF2-40B4-BE49-F238E27FC236}">
                <a16:creationId xmlns:a16="http://schemas.microsoft.com/office/drawing/2014/main" id="{C7C6DC01-63AA-8CE2-BA69-405E680B5085}"/>
              </a:ext>
            </a:extLst>
          </p:cNvPr>
          <p:cNvSpPr>
            <a:spLocks noGrp="1"/>
          </p:cNvSpPr>
          <p:nvPr>
            <p:ph type="ftr" idx="11"/>
          </p:nvPr>
        </p:nvSpPr>
        <p:spPr/>
        <p:txBody>
          <a:bodyPr/>
          <a:lstStyle/>
          <a:p>
            <a:r>
              <a:rPr lang="en-GB"/>
              <a:t>Nutanix Confidential</a:t>
            </a:r>
          </a:p>
        </p:txBody>
      </p:sp>
      <p:sp>
        <p:nvSpPr>
          <p:cNvPr id="62" name="Slide Number Placeholder 61">
            <a:extLst>
              <a:ext uri="{FF2B5EF4-FFF2-40B4-BE49-F238E27FC236}">
                <a16:creationId xmlns:a16="http://schemas.microsoft.com/office/drawing/2014/main" id="{FDA459E3-125E-4B00-3B12-EA968154BA1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66</a:t>
            </a:fld>
            <a:endParaRPr lang="en"/>
          </a:p>
        </p:txBody>
      </p:sp>
      <p:pic>
        <p:nvPicPr>
          <p:cNvPr id="66" name="Picture 67" descr="A purple and black logo&#10;&#10;Description automatically generated">
            <a:extLst>
              <a:ext uri="{FF2B5EF4-FFF2-40B4-BE49-F238E27FC236}">
                <a16:creationId xmlns:a16="http://schemas.microsoft.com/office/drawing/2014/main" id="{97FE4ED3-42F6-4F45-BD9B-3CE45D90288E}"/>
              </a:ext>
            </a:extLst>
          </p:cNvPr>
          <p:cNvPicPr>
            <a:picLocks noChangeAspect="1"/>
          </p:cNvPicPr>
          <p:nvPr/>
        </p:nvPicPr>
        <p:blipFill>
          <a:blip r:embed="rId5"/>
          <a:stretch>
            <a:fillRect/>
          </a:stretch>
        </p:blipFill>
        <p:spPr>
          <a:xfrm>
            <a:off x="7724459" y="1118235"/>
            <a:ext cx="667078" cy="356887"/>
          </a:xfrm>
          <a:prstGeom prst="rect">
            <a:avLst/>
          </a:prstGeom>
        </p:spPr>
      </p:pic>
      <p:pic>
        <p:nvPicPr>
          <p:cNvPr id="69" name="Image 68" descr="Une image contenant texte, Graphique, Police, logo&#10;&#10;Le contenu généré par l’IA peut être incorrect.">
            <a:extLst>
              <a:ext uri="{FF2B5EF4-FFF2-40B4-BE49-F238E27FC236}">
                <a16:creationId xmlns:a16="http://schemas.microsoft.com/office/drawing/2014/main" id="{EF5F5A68-9019-7496-3E68-4854909A5F75}"/>
              </a:ext>
            </a:extLst>
          </p:cNvPr>
          <p:cNvPicPr>
            <a:picLocks noChangeAspect="1"/>
          </p:cNvPicPr>
          <p:nvPr/>
        </p:nvPicPr>
        <p:blipFill>
          <a:blip r:embed="rId6"/>
          <a:stretch>
            <a:fillRect/>
          </a:stretch>
        </p:blipFill>
        <p:spPr>
          <a:xfrm>
            <a:off x="6351546" y="886852"/>
            <a:ext cx="801753" cy="801753"/>
          </a:xfrm>
          <a:prstGeom prst="rect">
            <a:avLst/>
          </a:prstGeom>
        </p:spPr>
      </p:pic>
    </p:spTree>
    <p:extLst>
      <p:ext uri="{BB962C8B-B14F-4D97-AF65-F5344CB8AC3E}">
        <p14:creationId xmlns:p14="http://schemas.microsoft.com/office/powerpoint/2010/main" val="978034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9980B-994C-6335-81F6-0220F7C82B9B}"/>
              </a:ext>
            </a:extLst>
          </p:cNvPr>
          <p:cNvSpPr>
            <a:spLocks noGrp="1"/>
          </p:cNvSpPr>
          <p:nvPr>
            <p:ph type="title"/>
          </p:nvPr>
        </p:nvSpPr>
        <p:spPr/>
        <p:txBody>
          <a:bodyPr/>
          <a:lstStyle/>
          <a:p>
            <a:r>
              <a:rPr lang="en-US"/>
              <a:t>Built-in K8s Logging</a:t>
            </a:r>
          </a:p>
        </p:txBody>
      </p:sp>
      <p:sp>
        <p:nvSpPr>
          <p:cNvPr id="2" name="TextBox 1">
            <a:extLst>
              <a:ext uri="{FF2B5EF4-FFF2-40B4-BE49-F238E27FC236}">
                <a16:creationId xmlns:a16="http://schemas.microsoft.com/office/drawing/2014/main" id="{4A1DD86C-9982-CC34-7BBB-7F6C136630CF}"/>
              </a:ext>
            </a:extLst>
          </p:cNvPr>
          <p:cNvSpPr txBox="1"/>
          <p:nvPr/>
        </p:nvSpPr>
        <p:spPr>
          <a:xfrm>
            <a:off x="319683" y="1198337"/>
            <a:ext cx="3484221" cy="3234732"/>
          </a:xfrm>
          <a:prstGeom prst="rect">
            <a:avLst/>
          </a:prstGeom>
          <a:noFill/>
        </p:spPr>
        <p:txBody>
          <a:bodyPr wrap="square">
            <a:spAutoFit/>
          </a:bodyPr>
          <a:lstStyle/>
          <a:p>
            <a:pPr defTabSz="1219170">
              <a:lnSpc>
                <a:spcPct val="90000"/>
              </a:lnSpc>
              <a:spcAft>
                <a:spcPts val="600"/>
              </a:spcAft>
              <a:buClr>
                <a:srgbClr val="7855FA"/>
              </a:buClr>
              <a:buSzPct val="100000"/>
              <a:defRPr/>
            </a:pPr>
            <a:r>
              <a:rPr lang="en-US" b="1" kern="0">
                <a:solidFill>
                  <a:schemeClr val="tx1"/>
                </a:solidFill>
                <a:latin typeface="Montserrat" pitchFamily="2" charset="77"/>
                <a:cs typeface="Arial"/>
                <a:sym typeface="Arial"/>
              </a:rPr>
              <a:t>Pre-configured logging stack</a:t>
            </a:r>
          </a:p>
          <a:p>
            <a:pPr defTabSz="1219170">
              <a:lnSpc>
                <a:spcPct val="90000"/>
              </a:lnSpc>
              <a:spcAft>
                <a:spcPts val="600"/>
              </a:spcAft>
              <a:buClr>
                <a:srgbClr val="7855FA"/>
              </a:buClr>
              <a:buSzPct val="100000"/>
              <a:defRPr/>
            </a:pPr>
            <a:r>
              <a:rPr lang="en-US" sz="1300" kern="0">
                <a:solidFill>
                  <a:schemeClr val="tx1"/>
                </a:solidFill>
                <a:latin typeface="Montserrat" pitchFamily="2" charset="77"/>
                <a:ea typeface="Montserrat"/>
                <a:cs typeface="Montserrat"/>
                <a:sym typeface="Montserrat"/>
              </a:rPr>
              <a:t>Collect and </a:t>
            </a:r>
            <a:r>
              <a:rPr lang="en-US" sz="1300">
                <a:solidFill>
                  <a:schemeClr val="tx1"/>
                </a:solidFill>
                <a:latin typeface="Montserrat" pitchFamily="2" charset="77"/>
                <a:ea typeface="Montserrat"/>
                <a:cs typeface="Montserrat"/>
                <a:sym typeface="Montserrat"/>
              </a:rPr>
              <a:t>visualize application, infrastructure and audit logs</a:t>
            </a:r>
            <a:endParaRPr lang="en-US" sz="1300" kern="0">
              <a:solidFill>
                <a:schemeClr val="tx1"/>
              </a:solidFill>
              <a:latin typeface="Montserrat" pitchFamily="2" charset="77"/>
              <a:ea typeface="Montserrat"/>
              <a:cs typeface="Montserrat"/>
              <a:sym typeface="Montserrat"/>
            </a:endParaRPr>
          </a:p>
          <a:p>
            <a:pPr defTabSz="1219170">
              <a:lnSpc>
                <a:spcPct val="90000"/>
              </a:lnSpc>
              <a:spcAft>
                <a:spcPts val="600"/>
              </a:spcAft>
              <a:buClr>
                <a:srgbClr val="7855FA"/>
              </a:buClr>
              <a:buSzPct val="100000"/>
              <a:defRPr/>
            </a:pPr>
            <a:endParaRPr lang="en-US" sz="500" kern="0">
              <a:solidFill>
                <a:schemeClr val="tx1"/>
              </a:solidFill>
              <a:latin typeface="Montserrat" pitchFamily="2" charset="77"/>
              <a:ea typeface="Montserrat"/>
              <a:cs typeface="Montserrat"/>
              <a:sym typeface="Montserrat"/>
            </a:endParaRPr>
          </a:p>
          <a:p>
            <a:pPr defTabSz="1219170">
              <a:lnSpc>
                <a:spcPct val="90000"/>
              </a:lnSpc>
              <a:spcAft>
                <a:spcPts val="600"/>
              </a:spcAft>
              <a:buClr>
                <a:srgbClr val="7855FA"/>
              </a:buClr>
              <a:buSzPct val="100000"/>
              <a:defRPr/>
            </a:pPr>
            <a:r>
              <a:rPr lang="en-US" sz="1300" kern="0">
                <a:solidFill>
                  <a:schemeClr val="tx1"/>
                </a:solidFill>
                <a:latin typeface="Montserrat" pitchFamily="2" charset="77"/>
                <a:ea typeface="Montserrat"/>
                <a:cs typeface="Montserrat"/>
                <a:sym typeface="Arial"/>
              </a:rPr>
              <a:t>Real-time logging with advanced filtering and additional contextual awareness</a:t>
            </a:r>
          </a:p>
          <a:p>
            <a:pPr defTabSz="1219170">
              <a:lnSpc>
                <a:spcPct val="90000"/>
              </a:lnSpc>
              <a:spcAft>
                <a:spcPts val="600"/>
              </a:spcAft>
              <a:buClr>
                <a:srgbClr val="7855FA"/>
              </a:buClr>
              <a:buSzPct val="100000"/>
              <a:defRPr/>
            </a:pPr>
            <a:endParaRPr lang="en-US" sz="1300" kern="0">
              <a:solidFill>
                <a:schemeClr val="tx1"/>
              </a:solidFill>
              <a:latin typeface="Montserrat" pitchFamily="2" charset="77"/>
              <a:ea typeface="Montserrat"/>
              <a:cs typeface="Montserrat"/>
              <a:sym typeface="Arial"/>
            </a:endParaRPr>
          </a:p>
          <a:p>
            <a:pPr defTabSz="1219170">
              <a:lnSpc>
                <a:spcPct val="90000"/>
              </a:lnSpc>
              <a:spcAft>
                <a:spcPts val="600"/>
              </a:spcAft>
              <a:buClr>
                <a:srgbClr val="7855FA"/>
              </a:buClr>
              <a:buSzPct val="100000"/>
              <a:defRPr/>
            </a:pPr>
            <a:r>
              <a:rPr lang="en-US" sz="1300" kern="0">
                <a:solidFill>
                  <a:schemeClr val="tx1"/>
                </a:solidFill>
                <a:latin typeface="Montserrat" pitchFamily="2" charset="77"/>
                <a:ea typeface="Montserrat"/>
                <a:cs typeface="Montserrat"/>
                <a:sym typeface="Arial"/>
              </a:rPr>
              <a:t>Support for multi-tenancy. Enforce RBAC </a:t>
            </a:r>
            <a:r>
              <a:rPr lang="en-US" sz="1300">
                <a:solidFill>
                  <a:schemeClr val="tx1"/>
                </a:solidFill>
                <a:latin typeface="Montserrat" pitchFamily="2" charset="77"/>
                <a:ea typeface="Montserrat"/>
                <a:cs typeface="Montserrat"/>
              </a:rPr>
              <a:t>at a namespace level </a:t>
            </a:r>
            <a:r>
              <a:rPr lang="en-US" sz="1300" kern="0">
                <a:solidFill>
                  <a:schemeClr val="tx1"/>
                </a:solidFill>
                <a:latin typeface="Montserrat" pitchFamily="2" charset="77"/>
                <a:ea typeface="Montserrat"/>
                <a:cs typeface="Montserrat"/>
                <a:sym typeface="Arial"/>
              </a:rPr>
              <a:t>for more granular log access</a:t>
            </a:r>
          </a:p>
          <a:p>
            <a:pPr defTabSz="1219170">
              <a:lnSpc>
                <a:spcPct val="90000"/>
              </a:lnSpc>
              <a:spcAft>
                <a:spcPts val="600"/>
              </a:spcAft>
              <a:buClr>
                <a:srgbClr val="7855FA"/>
              </a:buClr>
              <a:buSzPct val="100000"/>
              <a:defRPr/>
            </a:pPr>
            <a:endParaRPr lang="en-US" sz="1300">
              <a:solidFill>
                <a:schemeClr val="tx1"/>
              </a:solidFill>
              <a:latin typeface="Montserrat" pitchFamily="2" charset="77"/>
              <a:ea typeface="Montserrat"/>
              <a:cs typeface="Montserrat"/>
            </a:endParaRPr>
          </a:p>
          <a:p>
            <a:pPr defTabSz="1219170">
              <a:lnSpc>
                <a:spcPct val="90000"/>
              </a:lnSpc>
              <a:spcAft>
                <a:spcPts val="600"/>
              </a:spcAft>
              <a:buClr>
                <a:srgbClr val="7855FA"/>
              </a:buClr>
              <a:buSzPct val="100000"/>
              <a:defRPr/>
            </a:pPr>
            <a:r>
              <a:rPr lang="en-US" sz="1300" kern="0">
                <a:solidFill>
                  <a:schemeClr val="tx1"/>
                </a:solidFill>
                <a:latin typeface="Montserrat" pitchFamily="2" charset="77"/>
                <a:ea typeface="Montserrat"/>
                <a:cs typeface="Montserrat"/>
                <a:sym typeface="Arial"/>
              </a:rPr>
              <a:t>Offload logging stack storage to external S3 buckets such as Nutanix Objects</a:t>
            </a:r>
            <a:endParaRPr lang="en-US" sz="1300">
              <a:solidFill>
                <a:schemeClr val="tx1"/>
              </a:solidFill>
              <a:latin typeface="Montserrat" pitchFamily="2" charset="77"/>
              <a:ea typeface="Montserrat"/>
              <a:cs typeface="Montserrat"/>
            </a:endParaRPr>
          </a:p>
        </p:txBody>
      </p:sp>
      <p:sp>
        <p:nvSpPr>
          <p:cNvPr id="3" name="Google Shape;6687;p207">
            <a:extLst>
              <a:ext uri="{FF2B5EF4-FFF2-40B4-BE49-F238E27FC236}">
                <a16:creationId xmlns:a16="http://schemas.microsoft.com/office/drawing/2014/main" id="{F67566FF-3C83-41AF-E1B3-B0A6EA06CF69}"/>
              </a:ext>
            </a:extLst>
          </p:cNvPr>
          <p:cNvSpPr/>
          <p:nvPr/>
        </p:nvSpPr>
        <p:spPr>
          <a:xfrm>
            <a:off x="4942533" y="1766718"/>
            <a:ext cx="2513877" cy="3044892"/>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GB" sz="800" b="0" i="0" u="none" strike="noStrike" kern="0" cap="none" spc="0" normalizeH="0" baseline="0" noProof="0">
                <a:ln>
                  <a:noFill/>
                </a:ln>
                <a:solidFill>
                  <a:srgbClr val="131313"/>
                </a:solidFill>
                <a:effectLst/>
                <a:uLnTx/>
                <a:uFillTx/>
                <a:latin typeface="Montserrat"/>
                <a:ea typeface="Montserrat"/>
                <a:cs typeface="Montserrat"/>
                <a:sym typeface="Montserrat"/>
              </a:rPr>
              <a:t>NKP Cluster</a:t>
            </a:r>
          </a:p>
        </p:txBody>
      </p:sp>
      <p:sp>
        <p:nvSpPr>
          <p:cNvPr id="7" name="Google Shape;6688;p207">
            <a:extLst>
              <a:ext uri="{FF2B5EF4-FFF2-40B4-BE49-F238E27FC236}">
                <a16:creationId xmlns:a16="http://schemas.microsoft.com/office/drawing/2014/main" id="{DEF5D040-9D06-3B02-DF52-0F210D23CF49}"/>
              </a:ext>
            </a:extLst>
          </p:cNvPr>
          <p:cNvSpPr/>
          <p:nvPr/>
        </p:nvSpPr>
        <p:spPr>
          <a:xfrm>
            <a:off x="5122339" y="3724567"/>
            <a:ext cx="2224611" cy="417634"/>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700" b="0" i="0" u="none" strike="noStrike" kern="0" cap="none" spc="0" normalizeH="0" baseline="0" noProof="0">
                <a:ln>
                  <a:noFill/>
                </a:ln>
                <a:solidFill>
                  <a:srgbClr val="131313"/>
                </a:solidFill>
                <a:effectLst/>
                <a:uLnTx/>
                <a:uFillTx/>
                <a:latin typeface="Montserrat"/>
                <a:ea typeface="Montserrat"/>
                <a:cs typeface="Montserrat"/>
                <a:sym typeface="Montserrat"/>
              </a:rPr>
              <a:t>K8s Namespace</a:t>
            </a:r>
            <a:endParaRPr kumimoji="0" sz="7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17" name="Google Shape;6601;p202">
            <a:extLst>
              <a:ext uri="{FF2B5EF4-FFF2-40B4-BE49-F238E27FC236}">
                <a16:creationId xmlns:a16="http://schemas.microsoft.com/office/drawing/2014/main" id="{0934CFEA-A14D-A960-FC8D-5C0E37F33865}"/>
              </a:ext>
            </a:extLst>
          </p:cNvPr>
          <p:cNvSpPr txBox="1"/>
          <p:nvPr/>
        </p:nvSpPr>
        <p:spPr>
          <a:xfrm>
            <a:off x="5914812" y="2425375"/>
            <a:ext cx="796630" cy="146860"/>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i="1">
                <a:latin typeface="Montserrat"/>
                <a:ea typeface="Montserrat"/>
                <a:cs typeface="Montserrat"/>
                <a:sym typeface="Montserrat"/>
              </a:rPr>
              <a:t>Log aggregation</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nvGrpSpPr>
          <p:cNvPr id="51" name="Group 50">
            <a:extLst>
              <a:ext uri="{FF2B5EF4-FFF2-40B4-BE49-F238E27FC236}">
                <a16:creationId xmlns:a16="http://schemas.microsoft.com/office/drawing/2014/main" id="{6405161F-E673-350C-2143-792F2BAAB2C5}"/>
              </a:ext>
            </a:extLst>
          </p:cNvPr>
          <p:cNvGrpSpPr/>
          <p:nvPr/>
        </p:nvGrpSpPr>
        <p:grpSpPr>
          <a:xfrm>
            <a:off x="4003538" y="986379"/>
            <a:ext cx="4820775" cy="599100"/>
            <a:chOff x="4449872" y="4143212"/>
            <a:chExt cx="4414352" cy="599100"/>
          </a:xfrm>
        </p:grpSpPr>
        <p:sp>
          <p:nvSpPr>
            <p:cNvPr id="52" name="Google Shape;1039;p16">
              <a:extLst>
                <a:ext uri="{FF2B5EF4-FFF2-40B4-BE49-F238E27FC236}">
                  <a16:creationId xmlns:a16="http://schemas.microsoft.com/office/drawing/2014/main" id="{1432D97D-0851-14C7-6B19-42CFB50DC589}"/>
                </a:ext>
              </a:extLst>
            </p:cNvPr>
            <p:cNvSpPr/>
            <p:nvPr/>
          </p:nvSpPr>
          <p:spPr>
            <a:xfrm flipH="1">
              <a:off x="4449872" y="4143212"/>
              <a:ext cx="4414352" cy="599100"/>
            </a:xfrm>
            <a:prstGeom prst="roundRect">
              <a:avLst>
                <a:gd name="adj" fmla="val 0"/>
              </a:avLst>
            </a:prstGeom>
            <a:solidFill>
              <a:srgbClr val="F2F2F2"/>
            </a:solidFill>
            <a:ln>
              <a:noFill/>
            </a:ln>
          </p:spPr>
          <p:txBody>
            <a:bodyPr spcFirstLastPara="1" wrap="square" lIns="91425" tIns="45700" rIns="91425" bIns="45700" numCol="2" anchor="b" anchorCtr="0">
              <a:noAutofit/>
            </a:bodyPr>
            <a:lstStyle/>
            <a:p>
              <a:pPr marL="58736" marR="0" lvl="0" algn="l" defTabSz="914400" rtl="0" eaLnBrk="1" fontAlgn="auto" latinLnBrk="0" hangingPunct="1">
                <a:lnSpc>
                  <a:spcPct val="100000"/>
                </a:lnSpc>
                <a:spcBef>
                  <a:spcPts val="600"/>
                </a:spcBef>
                <a:spcAft>
                  <a:spcPts val="0"/>
                </a:spcAft>
                <a:buClr>
                  <a:srgbClr val="4B00AA"/>
                </a:buClr>
                <a:buSzPts val="900"/>
                <a:tabLst/>
                <a:defRPr/>
              </a:pPr>
              <a:endParaRPr kumimoji="0" sz="1200" b="0" i="0" u="none" strike="noStrike" kern="0" cap="none" spc="0" normalizeH="0" baseline="0" noProof="0">
                <a:ln>
                  <a:noFill/>
                </a:ln>
                <a:solidFill>
                  <a:srgbClr val="000000"/>
                </a:solidFill>
                <a:effectLst/>
                <a:uLnTx/>
                <a:uFillTx/>
                <a:latin typeface="Montserrat" pitchFamily="2" charset="77"/>
                <a:ea typeface="Montserrat"/>
                <a:cs typeface="Montserrat"/>
                <a:sym typeface="Montserrat"/>
              </a:endParaRPr>
            </a:p>
          </p:txBody>
        </p:sp>
        <p:sp>
          <p:nvSpPr>
            <p:cNvPr id="53" name="TextBox 52">
              <a:extLst>
                <a:ext uri="{FF2B5EF4-FFF2-40B4-BE49-F238E27FC236}">
                  <a16:creationId xmlns:a16="http://schemas.microsoft.com/office/drawing/2014/main" id="{D462AF1C-20EF-E076-3A50-B3C3918AEA23}"/>
                </a:ext>
              </a:extLst>
            </p:cNvPr>
            <p:cNvSpPr txBox="1"/>
            <p:nvPr/>
          </p:nvSpPr>
          <p:spPr>
            <a:xfrm>
              <a:off x="4603109" y="4255163"/>
              <a:ext cx="663643" cy="369332"/>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GB" sz="1200" b="1" i="0" u="none" strike="noStrike" kern="0" cap="none" spc="0" normalizeH="0" baseline="0" noProof="0">
                  <a:ln>
                    <a:noFill/>
                  </a:ln>
                  <a:solidFill>
                    <a:srgbClr val="4B00AA"/>
                  </a:solidFill>
                  <a:effectLst/>
                  <a:uLnTx/>
                  <a:uFillTx/>
                  <a:latin typeface="Montserrat" pitchFamily="2" charset="77"/>
                  <a:ea typeface="Montserrat"/>
                  <a:cs typeface="Montserrat"/>
                  <a:sym typeface="Montserrat"/>
                </a:rPr>
                <a:t>CNCF</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200" b="1">
                  <a:solidFill>
                    <a:srgbClr val="4B00AA"/>
                  </a:solidFill>
                  <a:latin typeface="Montserrat" pitchFamily="2" charset="77"/>
                  <a:ea typeface="Montserrat"/>
                  <a:cs typeface="Montserrat"/>
                  <a:sym typeface="Montserrat"/>
                </a:rPr>
                <a:t>Projects</a:t>
              </a:r>
              <a:endParaRPr kumimoji="0" lang="en-GB" sz="2000" b="0" i="0" u="none" strike="noStrike" kern="0" cap="none" spc="0" normalizeH="0" baseline="0" noProof="0">
                <a:ln>
                  <a:noFill/>
                </a:ln>
                <a:solidFill>
                  <a:srgbClr val="4B00AA"/>
                </a:solidFill>
                <a:effectLst/>
                <a:uLnTx/>
                <a:uFillTx/>
                <a:latin typeface="Montserrat" pitchFamily="2" charset="77"/>
                <a:ea typeface="Montserrat"/>
                <a:cs typeface="Montserrat"/>
                <a:sym typeface="Montserrat"/>
              </a:endParaRPr>
            </a:p>
          </p:txBody>
        </p:sp>
      </p:grpSp>
      <p:cxnSp>
        <p:nvCxnSpPr>
          <p:cNvPr id="54" name="Straight Connector 53">
            <a:extLst>
              <a:ext uri="{FF2B5EF4-FFF2-40B4-BE49-F238E27FC236}">
                <a16:creationId xmlns:a16="http://schemas.microsoft.com/office/drawing/2014/main" id="{E601BF87-C35B-C6FD-11B7-D3773B4C13A0}"/>
              </a:ext>
            </a:extLst>
          </p:cNvPr>
          <p:cNvCxnSpPr>
            <a:cxnSpLocks/>
          </p:cNvCxnSpPr>
          <p:nvPr/>
        </p:nvCxnSpPr>
        <p:spPr>
          <a:xfrm>
            <a:off x="4976536" y="1037062"/>
            <a:ext cx="0" cy="4455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F5C9FA0-C893-E661-A9D2-CE6406D92A11}"/>
              </a:ext>
            </a:extLst>
          </p:cNvPr>
          <p:cNvSpPr txBox="1"/>
          <p:nvPr/>
        </p:nvSpPr>
        <p:spPr>
          <a:xfrm>
            <a:off x="5635829" y="1080000"/>
            <a:ext cx="587596" cy="246221"/>
          </a:xfrm>
          <a:prstGeom prst="rect">
            <a:avLst/>
          </a:prstGeom>
          <a:noFill/>
        </p:spPr>
        <p:txBody>
          <a:bodyPr wrap="square">
            <a:spAutoFit/>
          </a:bodyPr>
          <a:lstStyle/>
          <a:p>
            <a:r>
              <a:rPr lang="en-US" sz="1000" b="1" kern="0">
                <a:solidFill>
                  <a:schemeClr val="tx1"/>
                </a:solidFill>
                <a:latin typeface="Montserrat" pitchFamily="2" charset="77"/>
                <a:cs typeface="Arial"/>
                <a:sym typeface="Arial"/>
              </a:rPr>
              <a:t>Loki</a:t>
            </a:r>
            <a:endParaRPr lang="en-NL" sz="1000"/>
          </a:p>
        </p:txBody>
      </p:sp>
      <p:cxnSp>
        <p:nvCxnSpPr>
          <p:cNvPr id="61" name="Straight Connector 60">
            <a:extLst>
              <a:ext uri="{FF2B5EF4-FFF2-40B4-BE49-F238E27FC236}">
                <a16:creationId xmlns:a16="http://schemas.microsoft.com/office/drawing/2014/main" id="{B306D860-9759-7525-D26A-DF5405055BB7}"/>
              </a:ext>
            </a:extLst>
          </p:cNvPr>
          <p:cNvCxnSpPr/>
          <p:nvPr/>
        </p:nvCxnSpPr>
        <p:spPr>
          <a:xfrm>
            <a:off x="3803904" y="1003077"/>
            <a:ext cx="0" cy="36967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3" name="Google Shape;6609;p202">
            <a:extLst>
              <a:ext uri="{FF2B5EF4-FFF2-40B4-BE49-F238E27FC236}">
                <a16:creationId xmlns:a16="http://schemas.microsoft.com/office/drawing/2014/main" id="{B58192DD-EC08-B380-44B9-D22FA668F473}"/>
              </a:ext>
            </a:extLst>
          </p:cNvPr>
          <p:cNvSpPr/>
          <p:nvPr/>
        </p:nvSpPr>
        <p:spPr>
          <a:xfrm>
            <a:off x="6271137" y="3903869"/>
            <a:ext cx="288000"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Loki</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64" name="Google Shape;6609;p202">
            <a:extLst>
              <a:ext uri="{FF2B5EF4-FFF2-40B4-BE49-F238E27FC236}">
                <a16:creationId xmlns:a16="http://schemas.microsoft.com/office/drawing/2014/main" id="{C28F8D1E-4360-8607-43C5-FD8D70568897}"/>
              </a:ext>
            </a:extLst>
          </p:cNvPr>
          <p:cNvSpPr/>
          <p:nvPr/>
        </p:nvSpPr>
        <p:spPr>
          <a:xfrm>
            <a:off x="6814299" y="3903869"/>
            <a:ext cx="426346"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Grafana</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73" name="Google Shape;6609;p202">
            <a:extLst>
              <a:ext uri="{FF2B5EF4-FFF2-40B4-BE49-F238E27FC236}">
                <a16:creationId xmlns:a16="http://schemas.microsoft.com/office/drawing/2014/main" id="{BDE353AB-2E48-D2AD-3D35-BA75B8127629}"/>
              </a:ext>
            </a:extLst>
          </p:cNvPr>
          <p:cNvSpPr/>
          <p:nvPr/>
        </p:nvSpPr>
        <p:spPr>
          <a:xfrm>
            <a:off x="5122275" y="3225184"/>
            <a:ext cx="434835"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App</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74" name="Google Shape;6703;p208">
            <a:extLst>
              <a:ext uri="{FF2B5EF4-FFF2-40B4-BE49-F238E27FC236}">
                <a16:creationId xmlns:a16="http://schemas.microsoft.com/office/drawing/2014/main" id="{AF0F9E06-8771-BF27-0E50-D27A150C8BAC}"/>
              </a:ext>
            </a:extLst>
          </p:cNvPr>
          <p:cNvCxnSpPr>
            <a:cxnSpLocks/>
          </p:cNvCxnSpPr>
          <p:nvPr/>
        </p:nvCxnSpPr>
        <p:spPr>
          <a:xfrm>
            <a:off x="5320633" y="3009104"/>
            <a:ext cx="0" cy="216000"/>
          </a:xfrm>
          <a:prstGeom prst="straightConnector1">
            <a:avLst/>
          </a:prstGeom>
          <a:noFill/>
          <a:ln w="19050" cap="flat" cmpd="sng">
            <a:solidFill>
              <a:srgbClr val="131313"/>
            </a:solidFill>
            <a:prstDash val="solid"/>
            <a:round/>
            <a:headEnd type="none" w="sm" len="sm"/>
            <a:tailEnd type="triangle" w="med" len="med"/>
          </a:ln>
        </p:spPr>
      </p:cxnSp>
      <p:sp>
        <p:nvSpPr>
          <p:cNvPr id="76" name="Google Shape;6609;p202">
            <a:extLst>
              <a:ext uri="{FF2B5EF4-FFF2-40B4-BE49-F238E27FC236}">
                <a16:creationId xmlns:a16="http://schemas.microsoft.com/office/drawing/2014/main" id="{4EC049A3-D2CB-22DC-A17E-62720B7CCE26}"/>
              </a:ext>
            </a:extLst>
          </p:cNvPr>
          <p:cNvSpPr/>
          <p:nvPr/>
        </p:nvSpPr>
        <p:spPr>
          <a:xfrm>
            <a:off x="5122276" y="2823296"/>
            <a:ext cx="796630"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a:solidFill>
                  <a:srgbClr val="131313"/>
                </a:solidFill>
                <a:latin typeface="Montserrat"/>
                <a:ea typeface="Montserrat"/>
                <a:cs typeface="Montserrat"/>
                <a:sym typeface="Montserrat"/>
              </a:rPr>
              <a:t>Logging Operator</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77" name="Google Shape;6609;p202">
            <a:extLst>
              <a:ext uri="{FF2B5EF4-FFF2-40B4-BE49-F238E27FC236}">
                <a16:creationId xmlns:a16="http://schemas.microsoft.com/office/drawing/2014/main" id="{90C3B90D-1242-9AFE-8F14-C4D68E8DFB3F}"/>
              </a:ext>
            </a:extLst>
          </p:cNvPr>
          <p:cNvSpPr/>
          <p:nvPr/>
        </p:nvSpPr>
        <p:spPr>
          <a:xfrm>
            <a:off x="5122276" y="2428129"/>
            <a:ext cx="796629"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Loki</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78" name="Google Shape;6609;p202">
            <a:extLst>
              <a:ext uri="{FF2B5EF4-FFF2-40B4-BE49-F238E27FC236}">
                <a16:creationId xmlns:a16="http://schemas.microsoft.com/office/drawing/2014/main" id="{36EBED5B-F484-2468-4682-A25F959D18B2}"/>
              </a:ext>
            </a:extLst>
          </p:cNvPr>
          <p:cNvSpPr/>
          <p:nvPr/>
        </p:nvSpPr>
        <p:spPr>
          <a:xfrm>
            <a:off x="5122275" y="2039210"/>
            <a:ext cx="786547"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Grafana</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grpSp>
        <p:nvGrpSpPr>
          <p:cNvPr id="79" name="Group 78">
            <a:extLst>
              <a:ext uri="{FF2B5EF4-FFF2-40B4-BE49-F238E27FC236}">
                <a16:creationId xmlns:a16="http://schemas.microsoft.com/office/drawing/2014/main" id="{9B93B365-B7BE-0515-2214-E34315569C9E}"/>
              </a:ext>
            </a:extLst>
          </p:cNvPr>
          <p:cNvGrpSpPr/>
          <p:nvPr/>
        </p:nvGrpSpPr>
        <p:grpSpPr>
          <a:xfrm>
            <a:off x="3851594" y="3827907"/>
            <a:ext cx="958917" cy="885771"/>
            <a:chOff x="952042" y="2066156"/>
            <a:chExt cx="958917" cy="885771"/>
          </a:xfrm>
        </p:grpSpPr>
        <p:sp>
          <p:nvSpPr>
            <p:cNvPr id="80" name="TextBox 79">
              <a:extLst>
                <a:ext uri="{FF2B5EF4-FFF2-40B4-BE49-F238E27FC236}">
                  <a16:creationId xmlns:a16="http://schemas.microsoft.com/office/drawing/2014/main" id="{024C26D5-CFD7-ACBC-3EFD-97B230025C00}"/>
                </a:ext>
              </a:extLst>
            </p:cNvPr>
            <p:cNvSpPr txBox="1"/>
            <p:nvPr/>
          </p:nvSpPr>
          <p:spPr>
            <a:xfrm>
              <a:off x="952042" y="2551817"/>
              <a:ext cx="95891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131313"/>
                  </a:solidFill>
                  <a:effectLst/>
                  <a:uLnTx/>
                  <a:uFillTx/>
                  <a:latin typeface="Montserrat SemiBold" panose="00000700000000000000" pitchFamily="2" charset="0"/>
                  <a:cs typeface="Arial"/>
                  <a:sym typeface="Arial"/>
                </a:rPr>
                <a:t>Self-Service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131313"/>
                  </a:solidFill>
                  <a:effectLst/>
                  <a:uLnTx/>
                  <a:uFillTx/>
                  <a:latin typeface="Montserrat SemiBold" panose="00000700000000000000" pitchFamily="2" charset="0"/>
                  <a:cs typeface="Arial"/>
                  <a:sym typeface="Arial"/>
                </a:rPr>
                <a:t>Users</a:t>
              </a:r>
            </a:p>
          </p:txBody>
        </p:sp>
        <p:pic>
          <p:nvPicPr>
            <p:cNvPr id="81" name="Google Shape;5095;p141">
              <a:extLst>
                <a:ext uri="{FF2B5EF4-FFF2-40B4-BE49-F238E27FC236}">
                  <a16:creationId xmlns:a16="http://schemas.microsoft.com/office/drawing/2014/main" id="{08747A6C-FB7D-1B24-6EA4-5941321F5DE0}"/>
                </a:ext>
              </a:extLst>
            </p:cNvPr>
            <p:cNvPicPr preferRelativeResize="0">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141551" y="2066156"/>
              <a:ext cx="548640" cy="544321"/>
            </a:xfrm>
            <a:prstGeom prst="rect">
              <a:avLst/>
            </a:prstGeom>
          </p:spPr>
        </p:pic>
      </p:grpSp>
      <p:sp>
        <p:nvSpPr>
          <p:cNvPr id="83" name="TextBox 82">
            <a:extLst>
              <a:ext uri="{FF2B5EF4-FFF2-40B4-BE49-F238E27FC236}">
                <a16:creationId xmlns:a16="http://schemas.microsoft.com/office/drawing/2014/main" id="{1C770D70-1228-EB4D-C45C-1076AB7BA4EE}"/>
              </a:ext>
            </a:extLst>
          </p:cNvPr>
          <p:cNvSpPr txBox="1"/>
          <p:nvPr/>
        </p:nvSpPr>
        <p:spPr>
          <a:xfrm>
            <a:off x="3920184" y="2216107"/>
            <a:ext cx="96853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131313"/>
                </a:solidFill>
                <a:effectLst/>
                <a:uLnTx/>
                <a:uFillTx/>
                <a:latin typeface="Montserrat SemiBold" panose="00000700000000000000" pitchFamily="2" charset="0"/>
                <a:cs typeface="Arial"/>
                <a:sym typeface="Arial"/>
              </a:rPr>
              <a:t>K8s Cluster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a:ln>
                  <a:noFill/>
                </a:ln>
                <a:solidFill>
                  <a:srgbClr val="131313"/>
                </a:solidFill>
                <a:effectLst/>
                <a:uLnTx/>
                <a:uFillTx/>
                <a:latin typeface="Montserrat SemiBold" panose="00000700000000000000" pitchFamily="2" charset="0"/>
                <a:cs typeface="Arial"/>
                <a:sym typeface="Arial"/>
              </a:rPr>
              <a:t>Admin</a:t>
            </a:r>
          </a:p>
        </p:txBody>
      </p:sp>
      <p:cxnSp>
        <p:nvCxnSpPr>
          <p:cNvPr id="85" name="Google Shape;6703;p208">
            <a:extLst>
              <a:ext uri="{FF2B5EF4-FFF2-40B4-BE49-F238E27FC236}">
                <a16:creationId xmlns:a16="http://schemas.microsoft.com/office/drawing/2014/main" id="{7E3FA116-CDE8-EC0C-1280-6F48AEF3810A}"/>
              </a:ext>
            </a:extLst>
          </p:cNvPr>
          <p:cNvCxnSpPr>
            <a:cxnSpLocks/>
            <a:endCxn id="63" idx="1"/>
          </p:cNvCxnSpPr>
          <p:nvPr/>
        </p:nvCxnSpPr>
        <p:spPr>
          <a:xfrm>
            <a:off x="6023824" y="3993869"/>
            <a:ext cx="247313" cy="0"/>
          </a:xfrm>
          <a:prstGeom prst="straightConnector1">
            <a:avLst/>
          </a:prstGeom>
          <a:noFill/>
          <a:ln w="19050" cap="flat" cmpd="sng">
            <a:solidFill>
              <a:srgbClr val="131313"/>
            </a:solidFill>
            <a:prstDash val="solid"/>
            <a:round/>
            <a:headEnd type="none" w="sm" len="sm"/>
            <a:tailEnd type="triangle" w="med" len="med"/>
          </a:ln>
        </p:spPr>
      </p:cxnSp>
      <p:cxnSp>
        <p:nvCxnSpPr>
          <p:cNvPr id="86" name="Google Shape;6703;p208">
            <a:extLst>
              <a:ext uri="{FF2B5EF4-FFF2-40B4-BE49-F238E27FC236}">
                <a16:creationId xmlns:a16="http://schemas.microsoft.com/office/drawing/2014/main" id="{1ED4B508-5494-9944-7080-BF02E15B96AE}"/>
              </a:ext>
            </a:extLst>
          </p:cNvPr>
          <p:cNvCxnSpPr>
            <a:cxnSpLocks/>
          </p:cNvCxnSpPr>
          <p:nvPr/>
        </p:nvCxnSpPr>
        <p:spPr>
          <a:xfrm>
            <a:off x="4616759" y="2074107"/>
            <a:ext cx="461376" cy="0"/>
          </a:xfrm>
          <a:prstGeom prst="straightConnector1">
            <a:avLst/>
          </a:prstGeom>
          <a:noFill/>
          <a:ln w="19050" cap="flat" cmpd="sng">
            <a:solidFill>
              <a:srgbClr val="131313"/>
            </a:solidFill>
            <a:prstDash val="solid"/>
            <a:round/>
            <a:headEnd type="none" w="sm" len="sm"/>
            <a:tailEnd type="triangle" w="med" len="med"/>
          </a:ln>
        </p:spPr>
      </p:cxnSp>
      <p:cxnSp>
        <p:nvCxnSpPr>
          <p:cNvPr id="88" name="Google Shape;6703;p208">
            <a:extLst>
              <a:ext uri="{FF2B5EF4-FFF2-40B4-BE49-F238E27FC236}">
                <a16:creationId xmlns:a16="http://schemas.microsoft.com/office/drawing/2014/main" id="{E8B4C5FD-2482-39CD-8004-E26962E3DAE4}"/>
              </a:ext>
            </a:extLst>
          </p:cNvPr>
          <p:cNvCxnSpPr>
            <a:cxnSpLocks/>
          </p:cNvCxnSpPr>
          <p:nvPr/>
        </p:nvCxnSpPr>
        <p:spPr>
          <a:xfrm>
            <a:off x="5320633" y="2606176"/>
            <a:ext cx="0" cy="216000"/>
          </a:xfrm>
          <a:prstGeom prst="straightConnector1">
            <a:avLst/>
          </a:prstGeom>
          <a:noFill/>
          <a:ln w="19050" cap="flat" cmpd="sng">
            <a:solidFill>
              <a:srgbClr val="131313"/>
            </a:solidFill>
            <a:prstDash val="solid"/>
            <a:round/>
            <a:headEnd type="none" w="sm" len="sm"/>
            <a:tailEnd type="triangle" w="med" len="med"/>
          </a:ln>
        </p:spPr>
      </p:cxnSp>
      <p:cxnSp>
        <p:nvCxnSpPr>
          <p:cNvPr id="89" name="Google Shape;6703;p208">
            <a:extLst>
              <a:ext uri="{FF2B5EF4-FFF2-40B4-BE49-F238E27FC236}">
                <a16:creationId xmlns:a16="http://schemas.microsoft.com/office/drawing/2014/main" id="{1708F711-17DF-3871-E490-AC02298A0628}"/>
              </a:ext>
            </a:extLst>
          </p:cNvPr>
          <p:cNvCxnSpPr>
            <a:cxnSpLocks/>
          </p:cNvCxnSpPr>
          <p:nvPr/>
        </p:nvCxnSpPr>
        <p:spPr>
          <a:xfrm>
            <a:off x="5314835" y="2212050"/>
            <a:ext cx="0" cy="216000"/>
          </a:xfrm>
          <a:prstGeom prst="straightConnector1">
            <a:avLst/>
          </a:prstGeom>
          <a:noFill/>
          <a:ln w="19050" cap="flat" cmpd="sng">
            <a:solidFill>
              <a:srgbClr val="131313"/>
            </a:solidFill>
            <a:prstDash val="solid"/>
            <a:round/>
            <a:headEnd type="none" w="sm" len="sm"/>
            <a:tailEnd type="triangle" w="med" len="med"/>
          </a:ln>
        </p:spPr>
      </p:cxnSp>
      <p:sp>
        <p:nvSpPr>
          <p:cNvPr id="90" name="Google Shape;6601;p202">
            <a:extLst>
              <a:ext uri="{FF2B5EF4-FFF2-40B4-BE49-F238E27FC236}">
                <a16:creationId xmlns:a16="http://schemas.microsoft.com/office/drawing/2014/main" id="{BEDA8146-2456-9CEC-DDC7-64BF90D66A11}"/>
              </a:ext>
            </a:extLst>
          </p:cNvPr>
          <p:cNvSpPr txBox="1"/>
          <p:nvPr/>
        </p:nvSpPr>
        <p:spPr>
          <a:xfrm>
            <a:off x="5814250" y="2028198"/>
            <a:ext cx="874540" cy="239193"/>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i="1">
                <a:latin typeface="Montserrat"/>
                <a:ea typeface="Montserrat"/>
                <a:cs typeface="Montserrat"/>
                <a:sym typeface="Montserrat"/>
              </a:rPr>
              <a:t>Analysis and Visualization</a:t>
            </a:r>
            <a:endParaRPr kumimoji="0" sz="600" b="0"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91" name="Google Shape;6609;p202">
            <a:extLst>
              <a:ext uri="{FF2B5EF4-FFF2-40B4-BE49-F238E27FC236}">
                <a16:creationId xmlns:a16="http://schemas.microsoft.com/office/drawing/2014/main" id="{FF7A1F6B-4C08-4326-F184-F95059F99765}"/>
              </a:ext>
            </a:extLst>
          </p:cNvPr>
          <p:cNvSpPr/>
          <p:nvPr/>
        </p:nvSpPr>
        <p:spPr>
          <a:xfrm>
            <a:off x="5600028" y="3223602"/>
            <a:ext cx="434835"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Node</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92" name="Google Shape;6609;p202">
            <a:extLst>
              <a:ext uri="{FF2B5EF4-FFF2-40B4-BE49-F238E27FC236}">
                <a16:creationId xmlns:a16="http://schemas.microsoft.com/office/drawing/2014/main" id="{A68D5F2F-68BB-11BD-F8B7-7D94E8096652}"/>
              </a:ext>
            </a:extLst>
          </p:cNvPr>
          <p:cNvSpPr/>
          <p:nvPr/>
        </p:nvSpPr>
        <p:spPr>
          <a:xfrm>
            <a:off x="5195077" y="3905978"/>
            <a:ext cx="828000"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a:solidFill>
                  <a:srgbClr val="131313"/>
                </a:solidFill>
                <a:latin typeface="Montserrat"/>
                <a:ea typeface="Montserrat"/>
                <a:cs typeface="Montserrat"/>
                <a:sym typeface="Montserrat"/>
              </a:rPr>
              <a:t>Logging Operator</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93" name="Google Shape;6687;p207">
            <a:extLst>
              <a:ext uri="{FF2B5EF4-FFF2-40B4-BE49-F238E27FC236}">
                <a16:creationId xmlns:a16="http://schemas.microsoft.com/office/drawing/2014/main" id="{FDB50D5B-A286-1B68-50A0-BF1775963A11}"/>
              </a:ext>
            </a:extLst>
          </p:cNvPr>
          <p:cNvSpPr/>
          <p:nvPr/>
        </p:nvSpPr>
        <p:spPr>
          <a:xfrm>
            <a:off x="7583586" y="1766718"/>
            <a:ext cx="1248523" cy="3044892"/>
          </a:xfrm>
          <a:prstGeom prst="rect">
            <a:avLst/>
          </a:prstGeom>
          <a:solidFill>
            <a:srgbClr val="D7D7D7"/>
          </a:solidFill>
          <a:ln>
            <a:noFill/>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800" b="0" i="0" u="none" strike="noStrike" kern="0" cap="none" spc="0" normalizeH="0" baseline="0" noProof="0">
                <a:ln>
                  <a:noFill/>
                </a:ln>
                <a:solidFill>
                  <a:srgbClr val="131313"/>
                </a:solidFill>
                <a:effectLst/>
                <a:uLnTx/>
                <a:uFillTx/>
                <a:latin typeface="Montserrat"/>
                <a:ea typeface="Montserrat"/>
                <a:cs typeface="Montserrat"/>
                <a:sym typeface="Montserrat"/>
              </a:rPr>
              <a:t>NKP Cluster</a:t>
            </a: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94" name="Google Shape;6688;p207">
            <a:extLst>
              <a:ext uri="{FF2B5EF4-FFF2-40B4-BE49-F238E27FC236}">
                <a16:creationId xmlns:a16="http://schemas.microsoft.com/office/drawing/2014/main" id="{9F0EFD47-A01A-C8EA-102D-51B161ED85B4}"/>
              </a:ext>
            </a:extLst>
          </p:cNvPr>
          <p:cNvSpPr/>
          <p:nvPr/>
        </p:nvSpPr>
        <p:spPr>
          <a:xfrm>
            <a:off x="7685952" y="3724567"/>
            <a:ext cx="1023643" cy="417634"/>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700" b="0" i="0" u="none" strike="noStrike" kern="0" cap="none" spc="0" normalizeH="0" baseline="0" noProof="0">
                <a:ln>
                  <a:noFill/>
                </a:ln>
                <a:solidFill>
                  <a:srgbClr val="131313"/>
                </a:solidFill>
                <a:effectLst/>
                <a:uLnTx/>
                <a:uFillTx/>
                <a:latin typeface="Montserrat"/>
                <a:ea typeface="Montserrat"/>
                <a:cs typeface="Montserrat"/>
                <a:sym typeface="Montserrat"/>
              </a:rPr>
              <a:t>K8s Namespace</a:t>
            </a:r>
            <a:endParaRPr kumimoji="0" sz="7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98" name="Google Shape;6609;p202">
            <a:extLst>
              <a:ext uri="{FF2B5EF4-FFF2-40B4-BE49-F238E27FC236}">
                <a16:creationId xmlns:a16="http://schemas.microsoft.com/office/drawing/2014/main" id="{65EF6AA3-1FE8-3318-A6F8-0DED2342CA70}"/>
              </a:ext>
            </a:extLst>
          </p:cNvPr>
          <p:cNvSpPr/>
          <p:nvPr/>
        </p:nvSpPr>
        <p:spPr>
          <a:xfrm>
            <a:off x="7685953" y="3224112"/>
            <a:ext cx="396714" cy="192846"/>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App</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99" name="Google Shape;6703;p208">
            <a:extLst>
              <a:ext uri="{FF2B5EF4-FFF2-40B4-BE49-F238E27FC236}">
                <a16:creationId xmlns:a16="http://schemas.microsoft.com/office/drawing/2014/main" id="{C4EC56F8-19D7-AC5F-9344-94C44E22CE63}"/>
              </a:ext>
            </a:extLst>
          </p:cNvPr>
          <p:cNvCxnSpPr>
            <a:cxnSpLocks/>
          </p:cNvCxnSpPr>
          <p:nvPr/>
        </p:nvCxnSpPr>
        <p:spPr>
          <a:xfrm>
            <a:off x="7884310" y="3012594"/>
            <a:ext cx="0" cy="223060"/>
          </a:xfrm>
          <a:prstGeom prst="straightConnector1">
            <a:avLst/>
          </a:prstGeom>
          <a:noFill/>
          <a:ln w="19050" cap="flat" cmpd="sng">
            <a:solidFill>
              <a:srgbClr val="131313"/>
            </a:solidFill>
            <a:prstDash val="solid"/>
            <a:round/>
            <a:headEnd type="none" w="sm" len="sm"/>
            <a:tailEnd type="triangle" w="med" len="med"/>
          </a:ln>
        </p:spPr>
      </p:cxnSp>
      <p:sp>
        <p:nvSpPr>
          <p:cNvPr id="100" name="Google Shape;6609;p202">
            <a:extLst>
              <a:ext uri="{FF2B5EF4-FFF2-40B4-BE49-F238E27FC236}">
                <a16:creationId xmlns:a16="http://schemas.microsoft.com/office/drawing/2014/main" id="{EB7E0E00-1848-3767-B4F8-CA735152E363}"/>
              </a:ext>
            </a:extLst>
          </p:cNvPr>
          <p:cNvSpPr/>
          <p:nvPr/>
        </p:nvSpPr>
        <p:spPr>
          <a:xfrm>
            <a:off x="7685953" y="2824512"/>
            <a:ext cx="829994" cy="192846"/>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a:solidFill>
                  <a:srgbClr val="131313"/>
                </a:solidFill>
                <a:latin typeface="Montserrat"/>
                <a:ea typeface="Montserrat"/>
                <a:cs typeface="Montserrat"/>
                <a:sym typeface="Montserrat"/>
              </a:rPr>
              <a:t>Logging Operator</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01" name="Google Shape;6609;p202">
            <a:extLst>
              <a:ext uri="{FF2B5EF4-FFF2-40B4-BE49-F238E27FC236}">
                <a16:creationId xmlns:a16="http://schemas.microsoft.com/office/drawing/2014/main" id="{DBD439D3-0780-7131-6853-814408CF670B}"/>
              </a:ext>
            </a:extLst>
          </p:cNvPr>
          <p:cNvSpPr/>
          <p:nvPr/>
        </p:nvSpPr>
        <p:spPr>
          <a:xfrm>
            <a:off x="7685953" y="2428512"/>
            <a:ext cx="829988" cy="170341"/>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Loki</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102" name="Google Shape;6609;p202">
            <a:extLst>
              <a:ext uri="{FF2B5EF4-FFF2-40B4-BE49-F238E27FC236}">
                <a16:creationId xmlns:a16="http://schemas.microsoft.com/office/drawing/2014/main" id="{ACC3F287-3367-C452-2543-4CAA6AF92927}"/>
              </a:ext>
            </a:extLst>
          </p:cNvPr>
          <p:cNvSpPr/>
          <p:nvPr/>
        </p:nvSpPr>
        <p:spPr>
          <a:xfrm>
            <a:off x="7687696" y="2039211"/>
            <a:ext cx="828239" cy="170341"/>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Grafana</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03" name="Google Shape;6703;p208">
            <a:extLst>
              <a:ext uri="{FF2B5EF4-FFF2-40B4-BE49-F238E27FC236}">
                <a16:creationId xmlns:a16="http://schemas.microsoft.com/office/drawing/2014/main" id="{5A6FD429-0E06-2548-7378-68AA2EB209DE}"/>
              </a:ext>
            </a:extLst>
          </p:cNvPr>
          <p:cNvCxnSpPr>
            <a:cxnSpLocks/>
          </p:cNvCxnSpPr>
          <p:nvPr/>
        </p:nvCxnSpPr>
        <p:spPr>
          <a:xfrm>
            <a:off x="7884310" y="2606176"/>
            <a:ext cx="0" cy="223060"/>
          </a:xfrm>
          <a:prstGeom prst="straightConnector1">
            <a:avLst/>
          </a:prstGeom>
          <a:noFill/>
          <a:ln w="19050" cap="flat" cmpd="sng">
            <a:solidFill>
              <a:srgbClr val="131313"/>
            </a:solidFill>
            <a:prstDash val="solid"/>
            <a:round/>
            <a:headEnd type="none" w="sm" len="sm"/>
            <a:tailEnd type="triangle" w="med" len="med"/>
          </a:ln>
        </p:spPr>
      </p:cxnSp>
      <p:cxnSp>
        <p:nvCxnSpPr>
          <p:cNvPr id="104" name="Google Shape;6703;p208">
            <a:extLst>
              <a:ext uri="{FF2B5EF4-FFF2-40B4-BE49-F238E27FC236}">
                <a16:creationId xmlns:a16="http://schemas.microsoft.com/office/drawing/2014/main" id="{71FD3152-3F8D-49E1-752E-AC6A67B87423}"/>
              </a:ext>
            </a:extLst>
          </p:cNvPr>
          <p:cNvCxnSpPr>
            <a:cxnSpLocks/>
          </p:cNvCxnSpPr>
          <p:nvPr/>
        </p:nvCxnSpPr>
        <p:spPr>
          <a:xfrm>
            <a:off x="7878512" y="2212050"/>
            <a:ext cx="0" cy="223060"/>
          </a:xfrm>
          <a:prstGeom prst="straightConnector1">
            <a:avLst/>
          </a:prstGeom>
          <a:noFill/>
          <a:ln w="19050" cap="flat" cmpd="sng">
            <a:solidFill>
              <a:srgbClr val="131313"/>
            </a:solidFill>
            <a:prstDash val="solid"/>
            <a:round/>
            <a:headEnd type="none" w="sm" len="sm"/>
            <a:tailEnd type="triangle" w="med" len="med"/>
          </a:ln>
        </p:spPr>
      </p:cxnSp>
      <p:sp>
        <p:nvSpPr>
          <p:cNvPr id="106" name="Google Shape;6609;p202">
            <a:extLst>
              <a:ext uri="{FF2B5EF4-FFF2-40B4-BE49-F238E27FC236}">
                <a16:creationId xmlns:a16="http://schemas.microsoft.com/office/drawing/2014/main" id="{7E7BE0FD-E4F5-D96B-2A7D-C865249CAC45}"/>
              </a:ext>
            </a:extLst>
          </p:cNvPr>
          <p:cNvSpPr/>
          <p:nvPr/>
        </p:nvSpPr>
        <p:spPr>
          <a:xfrm>
            <a:off x="8163706" y="3224112"/>
            <a:ext cx="396714" cy="192846"/>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Node</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5" name="Google Shape;6703;p208">
            <a:extLst>
              <a:ext uri="{FF2B5EF4-FFF2-40B4-BE49-F238E27FC236}">
                <a16:creationId xmlns:a16="http://schemas.microsoft.com/office/drawing/2014/main" id="{899EEA5F-8180-6A29-B8AF-93D77DFE42F8}"/>
              </a:ext>
            </a:extLst>
          </p:cNvPr>
          <p:cNvCxnSpPr>
            <a:cxnSpLocks/>
          </p:cNvCxnSpPr>
          <p:nvPr/>
        </p:nvCxnSpPr>
        <p:spPr>
          <a:xfrm>
            <a:off x="6559137" y="3999000"/>
            <a:ext cx="247313" cy="0"/>
          </a:xfrm>
          <a:prstGeom prst="straightConnector1">
            <a:avLst/>
          </a:prstGeom>
          <a:noFill/>
          <a:ln w="19050" cap="flat" cmpd="sng">
            <a:solidFill>
              <a:srgbClr val="131313"/>
            </a:solidFill>
            <a:prstDash val="solid"/>
            <a:round/>
            <a:headEnd type="none" w="sm" len="sm"/>
            <a:tailEnd type="triangle" w="med" len="med"/>
          </a:ln>
        </p:spPr>
      </p:cxnSp>
      <p:sp>
        <p:nvSpPr>
          <p:cNvPr id="6" name="Google Shape;6688;p207">
            <a:extLst>
              <a:ext uri="{FF2B5EF4-FFF2-40B4-BE49-F238E27FC236}">
                <a16:creationId xmlns:a16="http://schemas.microsoft.com/office/drawing/2014/main" id="{2CF4A625-9C30-C42B-24DA-54CB825901C2}"/>
              </a:ext>
            </a:extLst>
          </p:cNvPr>
          <p:cNvSpPr/>
          <p:nvPr/>
        </p:nvSpPr>
        <p:spPr>
          <a:xfrm>
            <a:off x="5122275" y="4296044"/>
            <a:ext cx="2224611" cy="417634"/>
          </a:xfrm>
          <a:prstGeom prst="rect">
            <a:avLst/>
          </a:prstGeom>
          <a:solidFill>
            <a:srgbClr val="C6BEFE"/>
          </a:solidFill>
          <a:ln w="19050" cap="flat" cmpd="sng">
            <a:solidFill>
              <a:schemeClr val="lt1"/>
            </a:solidFill>
            <a:prstDash val="solid"/>
            <a:round/>
            <a:headEnd type="none" w="sm" len="sm"/>
            <a:tailEnd type="none" w="sm" len="sm"/>
          </a:ln>
        </p:spPr>
        <p:txBody>
          <a:bodyPr spcFirstLastPara="1" wrap="square" lIns="54000" tIns="27000" rIns="0" bIns="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900"/>
              <a:buFont typeface="Arial"/>
              <a:buNone/>
              <a:tabLst/>
              <a:defRPr/>
            </a:pPr>
            <a:r>
              <a:rPr kumimoji="0" lang="en" sz="700" b="0" i="0" u="none" strike="noStrike" kern="0" cap="none" spc="0" normalizeH="0" baseline="0" noProof="0">
                <a:ln>
                  <a:noFill/>
                </a:ln>
                <a:solidFill>
                  <a:srgbClr val="131313"/>
                </a:solidFill>
                <a:effectLst/>
                <a:uLnTx/>
                <a:uFillTx/>
                <a:latin typeface="Montserrat"/>
                <a:ea typeface="Montserrat"/>
                <a:cs typeface="Montserrat"/>
                <a:sym typeface="Montserrat"/>
              </a:rPr>
              <a:t>K8s Namespace</a:t>
            </a:r>
            <a:endParaRPr kumimoji="0" sz="7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8" name="Google Shape;6609;p202">
            <a:extLst>
              <a:ext uri="{FF2B5EF4-FFF2-40B4-BE49-F238E27FC236}">
                <a16:creationId xmlns:a16="http://schemas.microsoft.com/office/drawing/2014/main" id="{C2C6F179-AED5-9A39-CFA1-CB1C98A2C117}"/>
              </a:ext>
            </a:extLst>
          </p:cNvPr>
          <p:cNvSpPr/>
          <p:nvPr/>
        </p:nvSpPr>
        <p:spPr>
          <a:xfrm>
            <a:off x="6271073" y="4475346"/>
            <a:ext cx="288000"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Loki</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sp>
        <p:nvSpPr>
          <p:cNvPr id="9" name="Google Shape;6609;p202">
            <a:extLst>
              <a:ext uri="{FF2B5EF4-FFF2-40B4-BE49-F238E27FC236}">
                <a16:creationId xmlns:a16="http://schemas.microsoft.com/office/drawing/2014/main" id="{8F2B60C2-4956-AC16-1381-9345BC7AA50C}"/>
              </a:ext>
            </a:extLst>
          </p:cNvPr>
          <p:cNvSpPr/>
          <p:nvPr/>
        </p:nvSpPr>
        <p:spPr>
          <a:xfrm>
            <a:off x="6814235" y="4475346"/>
            <a:ext cx="426346"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600" b="0" i="0" u="none" strike="noStrike" kern="0" cap="none" spc="0" normalizeH="0" baseline="0" noProof="0">
                <a:ln>
                  <a:noFill/>
                </a:ln>
                <a:solidFill>
                  <a:srgbClr val="131313"/>
                </a:solidFill>
                <a:effectLst/>
                <a:uLnTx/>
                <a:uFillTx/>
                <a:latin typeface="Montserrat"/>
                <a:ea typeface="Montserrat"/>
                <a:cs typeface="Montserrat"/>
                <a:sym typeface="Montserrat"/>
              </a:rPr>
              <a:t>Grafana</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0" name="Google Shape;6703;p208">
            <a:extLst>
              <a:ext uri="{FF2B5EF4-FFF2-40B4-BE49-F238E27FC236}">
                <a16:creationId xmlns:a16="http://schemas.microsoft.com/office/drawing/2014/main" id="{744D9EBD-6830-DBC6-E3F7-D2D51C58BE47}"/>
              </a:ext>
            </a:extLst>
          </p:cNvPr>
          <p:cNvCxnSpPr>
            <a:cxnSpLocks/>
            <a:endCxn id="8" idx="1"/>
          </p:cNvCxnSpPr>
          <p:nvPr/>
        </p:nvCxnSpPr>
        <p:spPr>
          <a:xfrm>
            <a:off x="6023760" y="4565346"/>
            <a:ext cx="247313" cy="0"/>
          </a:xfrm>
          <a:prstGeom prst="straightConnector1">
            <a:avLst/>
          </a:prstGeom>
          <a:noFill/>
          <a:ln w="19050" cap="flat" cmpd="sng">
            <a:solidFill>
              <a:srgbClr val="131313"/>
            </a:solidFill>
            <a:prstDash val="solid"/>
            <a:round/>
            <a:headEnd type="none" w="sm" len="sm"/>
            <a:tailEnd type="triangle" w="med" len="med"/>
          </a:ln>
        </p:spPr>
      </p:cxnSp>
      <p:sp>
        <p:nvSpPr>
          <p:cNvPr id="11" name="Google Shape;6609;p202">
            <a:extLst>
              <a:ext uri="{FF2B5EF4-FFF2-40B4-BE49-F238E27FC236}">
                <a16:creationId xmlns:a16="http://schemas.microsoft.com/office/drawing/2014/main" id="{E1710DEA-C5F5-E644-A885-75BB11BF5F9D}"/>
              </a:ext>
            </a:extLst>
          </p:cNvPr>
          <p:cNvSpPr/>
          <p:nvPr/>
        </p:nvSpPr>
        <p:spPr>
          <a:xfrm>
            <a:off x="5195013" y="4477455"/>
            <a:ext cx="828000" cy="180000"/>
          </a:xfrm>
          <a:prstGeom prst="rect">
            <a:avLst/>
          </a:prstGeom>
          <a:solidFill>
            <a:schemeClr val="lt1"/>
          </a:solidFill>
          <a:ln w="9525" cap="flat" cmpd="sng">
            <a:solidFill>
              <a:srgbClr val="131313"/>
            </a:solidFill>
            <a:prstDash val="solid"/>
            <a:round/>
            <a:headEnd type="none" w="sm" len="sm"/>
            <a:tailEnd type="none" w="sm" len="sm"/>
          </a:ln>
        </p:spPr>
        <p:txBody>
          <a:bodyPr spcFirstLastPara="1" wrap="square" lIns="54000" tIns="0" rIns="54000" bIns="0" anchor="ctr" anchorCtr="1">
            <a:no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600">
                <a:solidFill>
                  <a:srgbClr val="131313"/>
                </a:solidFill>
                <a:latin typeface="Montserrat"/>
                <a:ea typeface="Montserrat"/>
                <a:cs typeface="Montserrat"/>
                <a:sym typeface="Montserrat"/>
              </a:rPr>
              <a:t>Logging Operator</a:t>
            </a:r>
            <a:endParaRPr kumimoji="0" sz="600" b="0" i="0"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12" name="Google Shape;6703;p208">
            <a:extLst>
              <a:ext uri="{FF2B5EF4-FFF2-40B4-BE49-F238E27FC236}">
                <a16:creationId xmlns:a16="http://schemas.microsoft.com/office/drawing/2014/main" id="{C4BF94DC-9C83-D284-1E94-5CDAB0D8EDFD}"/>
              </a:ext>
            </a:extLst>
          </p:cNvPr>
          <p:cNvCxnSpPr>
            <a:cxnSpLocks/>
          </p:cNvCxnSpPr>
          <p:nvPr/>
        </p:nvCxnSpPr>
        <p:spPr>
          <a:xfrm>
            <a:off x="6559073" y="4570477"/>
            <a:ext cx="247313" cy="0"/>
          </a:xfrm>
          <a:prstGeom prst="straightConnector1">
            <a:avLst/>
          </a:prstGeom>
          <a:noFill/>
          <a:ln w="19050" cap="flat" cmpd="sng">
            <a:solidFill>
              <a:srgbClr val="131313"/>
            </a:solidFill>
            <a:prstDash val="solid"/>
            <a:round/>
            <a:headEnd type="none" w="sm" len="sm"/>
            <a:tailEnd type="triangle" w="med" len="med"/>
          </a:ln>
        </p:spPr>
      </p:cxnSp>
      <p:cxnSp>
        <p:nvCxnSpPr>
          <p:cNvPr id="13" name="Google Shape;6703;p208">
            <a:extLst>
              <a:ext uri="{FF2B5EF4-FFF2-40B4-BE49-F238E27FC236}">
                <a16:creationId xmlns:a16="http://schemas.microsoft.com/office/drawing/2014/main" id="{38D64C55-7E0C-038D-07EE-559597C7FB27}"/>
              </a:ext>
            </a:extLst>
          </p:cNvPr>
          <p:cNvCxnSpPr>
            <a:cxnSpLocks/>
          </p:cNvCxnSpPr>
          <p:nvPr/>
        </p:nvCxnSpPr>
        <p:spPr>
          <a:xfrm>
            <a:off x="4822612" y="3968275"/>
            <a:ext cx="247313" cy="0"/>
          </a:xfrm>
          <a:prstGeom prst="straightConnector1">
            <a:avLst/>
          </a:prstGeom>
          <a:noFill/>
          <a:ln w="19050" cap="flat" cmpd="sng">
            <a:solidFill>
              <a:srgbClr val="131313"/>
            </a:solidFill>
            <a:prstDash val="solid"/>
            <a:round/>
            <a:headEnd type="none" w="sm" len="sm"/>
            <a:tailEnd type="triangle" w="med" len="med"/>
          </a:ln>
        </p:spPr>
      </p:cxnSp>
      <p:cxnSp>
        <p:nvCxnSpPr>
          <p:cNvPr id="14" name="Google Shape;6703;p208">
            <a:extLst>
              <a:ext uri="{FF2B5EF4-FFF2-40B4-BE49-F238E27FC236}">
                <a16:creationId xmlns:a16="http://schemas.microsoft.com/office/drawing/2014/main" id="{A8D3DC36-94EF-94D0-221A-24D2D4AB8545}"/>
              </a:ext>
            </a:extLst>
          </p:cNvPr>
          <p:cNvCxnSpPr>
            <a:cxnSpLocks/>
          </p:cNvCxnSpPr>
          <p:nvPr/>
        </p:nvCxnSpPr>
        <p:spPr>
          <a:xfrm>
            <a:off x="4822612" y="4523614"/>
            <a:ext cx="247313" cy="0"/>
          </a:xfrm>
          <a:prstGeom prst="straightConnector1">
            <a:avLst/>
          </a:prstGeom>
          <a:noFill/>
          <a:ln w="19050" cap="flat" cmpd="sng">
            <a:solidFill>
              <a:srgbClr val="131313"/>
            </a:solidFill>
            <a:prstDash val="solid"/>
            <a:round/>
            <a:headEnd type="none" w="sm" len="sm"/>
            <a:tailEnd type="triangle" w="med" len="med"/>
          </a:ln>
        </p:spPr>
      </p:cxnSp>
      <p:cxnSp>
        <p:nvCxnSpPr>
          <p:cNvPr id="15" name="Google Shape;6703;p208">
            <a:extLst>
              <a:ext uri="{FF2B5EF4-FFF2-40B4-BE49-F238E27FC236}">
                <a16:creationId xmlns:a16="http://schemas.microsoft.com/office/drawing/2014/main" id="{F0DD7B20-6953-12AA-5841-4710C52AE348}"/>
              </a:ext>
            </a:extLst>
          </p:cNvPr>
          <p:cNvCxnSpPr>
            <a:cxnSpLocks/>
          </p:cNvCxnSpPr>
          <p:nvPr/>
        </p:nvCxnSpPr>
        <p:spPr>
          <a:xfrm flipH="1">
            <a:off x="4821865" y="3964785"/>
            <a:ext cx="747" cy="566389"/>
          </a:xfrm>
          <a:prstGeom prst="straightConnector1">
            <a:avLst/>
          </a:prstGeom>
          <a:noFill/>
          <a:ln w="19050" cap="flat" cmpd="sng">
            <a:solidFill>
              <a:srgbClr val="131313"/>
            </a:solidFill>
            <a:prstDash val="solid"/>
            <a:round/>
            <a:headEnd type="none" w="med" len="med"/>
            <a:tailEnd type="none" w="med" len="med"/>
          </a:ln>
        </p:spPr>
      </p:cxnSp>
      <p:cxnSp>
        <p:nvCxnSpPr>
          <p:cNvPr id="19" name="Google Shape;6703;p208">
            <a:extLst>
              <a:ext uri="{FF2B5EF4-FFF2-40B4-BE49-F238E27FC236}">
                <a16:creationId xmlns:a16="http://schemas.microsoft.com/office/drawing/2014/main" id="{0B07E618-10ED-65E2-6C0A-7A42B00D3CE4}"/>
              </a:ext>
            </a:extLst>
          </p:cNvPr>
          <p:cNvCxnSpPr>
            <a:cxnSpLocks/>
          </p:cNvCxnSpPr>
          <p:nvPr/>
        </p:nvCxnSpPr>
        <p:spPr>
          <a:xfrm>
            <a:off x="4574552" y="4217107"/>
            <a:ext cx="247313" cy="0"/>
          </a:xfrm>
          <a:prstGeom prst="straightConnector1">
            <a:avLst/>
          </a:prstGeom>
          <a:noFill/>
          <a:ln w="19050" cap="flat" cmpd="sng">
            <a:solidFill>
              <a:srgbClr val="131313"/>
            </a:solidFill>
            <a:prstDash val="solid"/>
            <a:round/>
            <a:headEnd type="none" w="med" len="med"/>
            <a:tailEnd type="none" w="med" len="med"/>
          </a:ln>
        </p:spPr>
      </p:cxnSp>
      <p:sp>
        <p:nvSpPr>
          <p:cNvPr id="20" name="Google Shape;6975;p219">
            <a:extLst>
              <a:ext uri="{FF2B5EF4-FFF2-40B4-BE49-F238E27FC236}">
                <a16:creationId xmlns:a16="http://schemas.microsoft.com/office/drawing/2014/main" id="{34979B7B-423C-52D4-E43D-6C440765AD7A}"/>
              </a:ext>
            </a:extLst>
          </p:cNvPr>
          <p:cNvSpPr/>
          <p:nvPr/>
        </p:nvSpPr>
        <p:spPr>
          <a:xfrm>
            <a:off x="5078134" y="3548220"/>
            <a:ext cx="3696071" cy="668359"/>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sp>
        <p:nvSpPr>
          <p:cNvPr id="22" name="Google Shape;6975;p219">
            <a:extLst>
              <a:ext uri="{FF2B5EF4-FFF2-40B4-BE49-F238E27FC236}">
                <a16:creationId xmlns:a16="http://schemas.microsoft.com/office/drawing/2014/main" id="{0B401AEF-0F52-8197-7E55-3D3E82B38C8A}"/>
              </a:ext>
            </a:extLst>
          </p:cNvPr>
          <p:cNvSpPr/>
          <p:nvPr/>
        </p:nvSpPr>
        <p:spPr>
          <a:xfrm>
            <a:off x="5078134" y="1980876"/>
            <a:ext cx="1627325" cy="1479453"/>
          </a:xfrm>
          <a:prstGeom prst="rect">
            <a:avLst/>
          </a:prstGeom>
          <a:noFill/>
          <a:ln w="19050" cap="flat" cmpd="sng">
            <a:solidFill>
              <a:srgbClr val="131313"/>
            </a:solidFill>
            <a:prstDash val="dash"/>
            <a:round/>
            <a:headEnd type="none" w="sm" len="sm"/>
            <a:tailEnd type="none" w="sm" len="sm"/>
          </a:ln>
        </p:spPr>
        <p:txBody>
          <a:bodyPr spcFirstLastPara="1" wrap="square" lIns="27000" tIns="27000" rIns="27000" bIns="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900"/>
              <a:buFont typeface="Arial"/>
              <a:buNone/>
              <a:tabLst/>
              <a:defRPr/>
            </a:pPr>
            <a:endParaRPr kumimoji="0" sz="800" b="0" i="0" u="none" strike="noStrike" kern="0" cap="none" spc="0" normalizeH="0" baseline="0" noProof="0">
              <a:ln>
                <a:noFill/>
              </a:ln>
              <a:solidFill>
                <a:srgbClr val="131313"/>
              </a:solidFill>
              <a:effectLst/>
              <a:uLnTx/>
              <a:uFillTx/>
              <a:latin typeface="Montserrat"/>
              <a:ea typeface="Montserrat"/>
              <a:cs typeface="Montserrat"/>
              <a:sym typeface="Montserrat"/>
            </a:endParaRPr>
          </a:p>
        </p:txBody>
      </p:sp>
      <p:cxnSp>
        <p:nvCxnSpPr>
          <p:cNvPr id="23" name="Google Shape;6703;p208">
            <a:extLst>
              <a:ext uri="{FF2B5EF4-FFF2-40B4-BE49-F238E27FC236}">
                <a16:creationId xmlns:a16="http://schemas.microsoft.com/office/drawing/2014/main" id="{3C74CDC4-A13B-0627-0466-504FC8DF8E0D}"/>
              </a:ext>
            </a:extLst>
          </p:cNvPr>
          <p:cNvCxnSpPr>
            <a:cxnSpLocks/>
          </p:cNvCxnSpPr>
          <p:nvPr/>
        </p:nvCxnSpPr>
        <p:spPr>
          <a:xfrm>
            <a:off x="5818551" y="3004112"/>
            <a:ext cx="0" cy="216000"/>
          </a:xfrm>
          <a:prstGeom prst="straightConnector1">
            <a:avLst/>
          </a:prstGeom>
          <a:noFill/>
          <a:ln w="19050" cap="flat" cmpd="sng">
            <a:solidFill>
              <a:srgbClr val="131313"/>
            </a:solidFill>
            <a:prstDash val="solid"/>
            <a:round/>
            <a:headEnd type="none" w="sm" len="sm"/>
            <a:tailEnd type="triangle" w="med" len="med"/>
          </a:ln>
        </p:spPr>
      </p:cxnSp>
      <p:cxnSp>
        <p:nvCxnSpPr>
          <p:cNvPr id="25" name="Google Shape;6703;p208">
            <a:extLst>
              <a:ext uri="{FF2B5EF4-FFF2-40B4-BE49-F238E27FC236}">
                <a16:creationId xmlns:a16="http://schemas.microsoft.com/office/drawing/2014/main" id="{F2087785-E886-9672-E3DC-3BFDC5F52908}"/>
              </a:ext>
            </a:extLst>
          </p:cNvPr>
          <p:cNvCxnSpPr>
            <a:cxnSpLocks/>
          </p:cNvCxnSpPr>
          <p:nvPr/>
        </p:nvCxnSpPr>
        <p:spPr>
          <a:xfrm>
            <a:off x="8326386" y="3012594"/>
            <a:ext cx="0" cy="223060"/>
          </a:xfrm>
          <a:prstGeom prst="straightConnector1">
            <a:avLst/>
          </a:prstGeom>
          <a:noFill/>
          <a:ln w="19050" cap="flat" cmpd="sng">
            <a:solidFill>
              <a:srgbClr val="131313"/>
            </a:solidFill>
            <a:prstDash val="solid"/>
            <a:round/>
            <a:headEnd type="none" w="sm" len="sm"/>
            <a:tailEnd type="triangle" w="med" len="med"/>
          </a:ln>
        </p:spPr>
      </p:cxnSp>
      <p:sp>
        <p:nvSpPr>
          <p:cNvPr id="26" name="Google Shape;6601;p202">
            <a:extLst>
              <a:ext uri="{FF2B5EF4-FFF2-40B4-BE49-F238E27FC236}">
                <a16:creationId xmlns:a16="http://schemas.microsoft.com/office/drawing/2014/main" id="{88BB94B3-C0EF-4034-DF99-4E07A3D634F0}"/>
              </a:ext>
            </a:extLst>
          </p:cNvPr>
          <p:cNvSpPr txBox="1"/>
          <p:nvPr/>
        </p:nvSpPr>
        <p:spPr>
          <a:xfrm>
            <a:off x="6716566" y="1987113"/>
            <a:ext cx="624029" cy="300749"/>
          </a:xfrm>
          <a:prstGeom prst="rect">
            <a:avLst/>
          </a:prstGeom>
          <a:noFill/>
          <a:ln>
            <a:noFill/>
          </a:ln>
        </p:spPr>
        <p:txBody>
          <a:bodyPr spcFirstLastPara="1" wrap="square" lIns="54000" tIns="27000" rIns="54000" bIns="270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800" b="1" i="1">
                <a:latin typeface="Montserrat"/>
                <a:ea typeface="Montserrat"/>
                <a:cs typeface="Montserrat"/>
                <a:sym typeface="Montserrat"/>
              </a:rPr>
              <a:t>Logging </a:t>
            </a:r>
          </a:p>
          <a:p>
            <a:pPr marL="0" marR="0" lvl="0" indent="0" algn="ctr" defTabSz="914400" rtl="0" eaLnBrk="1" fontAlgn="auto" latinLnBrk="0" hangingPunct="1">
              <a:lnSpc>
                <a:spcPct val="100000"/>
              </a:lnSpc>
              <a:spcBef>
                <a:spcPts val="0"/>
              </a:spcBef>
              <a:spcAft>
                <a:spcPts val="0"/>
              </a:spcAft>
              <a:buClr>
                <a:srgbClr val="000000"/>
              </a:buClr>
              <a:buSzPts val="800"/>
              <a:buFont typeface="Arial"/>
              <a:buNone/>
              <a:tabLst/>
              <a:defRPr/>
            </a:pPr>
            <a:r>
              <a:rPr lang="en-US" sz="800" b="1" i="1">
                <a:latin typeface="Montserrat"/>
                <a:ea typeface="Montserrat"/>
                <a:cs typeface="Montserrat"/>
                <a:sym typeface="Montserrat"/>
              </a:rPr>
              <a:t>Stack</a:t>
            </a:r>
            <a:endParaRPr kumimoji="0" sz="800" b="1" i="1" u="none" strike="noStrike" kern="0" cap="none" spc="0" normalizeH="0" baseline="0" noProof="0">
              <a:ln>
                <a:noFill/>
              </a:ln>
              <a:solidFill>
                <a:srgbClr val="000000"/>
              </a:solidFill>
              <a:effectLst/>
              <a:uLnTx/>
              <a:uFillTx/>
              <a:latin typeface="Montserrat"/>
              <a:ea typeface="Montserrat"/>
              <a:cs typeface="Montserrat"/>
              <a:sym typeface="Montserrat"/>
            </a:endParaRPr>
          </a:p>
        </p:txBody>
      </p:sp>
      <p:cxnSp>
        <p:nvCxnSpPr>
          <p:cNvPr id="27" name="Straight Connector 26">
            <a:extLst>
              <a:ext uri="{FF2B5EF4-FFF2-40B4-BE49-F238E27FC236}">
                <a16:creationId xmlns:a16="http://schemas.microsoft.com/office/drawing/2014/main" id="{E2BF7570-00AF-4FB2-FFCC-A5AD9E1DF663}"/>
              </a:ext>
            </a:extLst>
          </p:cNvPr>
          <p:cNvCxnSpPr>
            <a:cxnSpLocks/>
          </p:cNvCxnSpPr>
          <p:nvPr/>
        </p:nvCxnSpPr>
        <p:spPr>
          <a:xfrm>
            <a:off x="6134525" y="1062825"/>
            <a:ext cx="0" cy="4455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9" name="Picture 28" descr="A logo with yellow and orange lines&#10;&#10;Description automatically generated">
            <a:extLst>
              <a:ext uri="{FF2B5EF4-FFF2-40B4-BE49-F238E27FC236}">
                <a16:creationId xmlns:a16="http://schemas.microsoft.com/office/drawing/2014/main" id="{3448ECF0-175A-6032-CC2A-52A67841E572}"/>
              </a:ext>
            </a:extLst>
          </p:cNvPr>
          <p:cNvPicPr>
            <a:picLocks noChangeAspect="1"/>
          </p:cNvPicPr>
          <p:nvPr/>
        </p:nvPicPr>
        <p:blipFill>
          <a:blip r:embed="rId4"/>
          <a:stretch>
            <a:fillRect/>
          </a:stretch>
        </p:blipFill>
        <p:spPr>
          <a:xfrm>
            <a:off x="5073924" y="1062825"/>
            <a:ext cx="638726" cy="377537"/>
          </a:xfrm>
          <a:prstGeom prst="rect">
            <a:avLst/>
          </a:prstGeom>
        </p:spPr>
      </p:pic>
      <p:pic>
        <p:nvPicPr>
          <p:cNvPr id="33" name="Graphic 32">
            <a:extLst>
              <a:ext uri="{FF2B5EF4-FFF2-40B4-BE49-F238E27FC236}">
                <a16:creationId xmlns:a16="http://schemas.microsoft.com/office/drawing/2014/main" id="{FA4F89ED-0FDB-2210-9DD7-713C54EC8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6999" y="1063859"/>
            <a:ext cx="383476" cy="429493"/>
          </a:xfrm>
          <a:prstGeom prst="rect">
            <a:avLst/>
          </a:prstGeom>
        </p:spPr>
      </p:pic>
      <p:pic>
        <p:nvPicPr>
          <p:cNvPr id="37" name="Picture 36" descr="A colorful bird with black background&#10;&#10;Description automatically generated">
            <a:extLst>
              <a:ext uri="{FF2B5EF4-FFF2-40B4-BE49-F238E27FC236}">
                <a16:creationId xmlns:a16="http://schemas.microsoft.com/office/drawing/2014/main" id="{0F44DF7D-5904-9D16-7FC1-EDFF019DA415}"/>
              </a:ext>
            </a:extLst>
          </p:cNvPr>
          <p:cNvPicPr>
            <a:picLocks noChangeAspect="1"/>
          </p:cNvPicPr>
          <p:nvPr/>
        </p:nvPicPr>
        <p:blipFill>
          <a:blip r:embed="rId7"/>
          <a:stretch>
            <a:fillRect/>
          </a:stretch>
        </p:blipFill>
        <p:spPr>
          <a:xfrm>
            <a:off x="7632246" y="1102030"/>
            <a:ext cx="438739" cy="315584"/>
          </a:xfrm>
          <a:prstGeom prst="rect">
            <a:avLst/>
          </a:prstGeom>
        </p:spPr>
      </p:pic>
      <p:sp>
        <p:nvSpPr>
          <p:cNvPr id="38" name="TextBox 37">
            <a:extLst>
              <a:ext uri="{FF2B5EF4-FFF2-40B4-BE49-F238E27FC236}">
                <a16:creationId xmlns:a16="http://schemas.microsoft.com/office/drawing/2014/main" id="{F3286E26-9E4D-9EF7-4CB4-E356F8F11C73}"/>
              </a:ext>
            </a:extLst>
          </p:cNvPr>
          <p:cNvSpPr txBox="1"/>
          <p:nvPr/>
        </p:nvSpPr>
        <p:spPr>
          <a:xfrm>
            <a:off x="8014228" y="1080000"/>
            <a:ext cx="860647" cy="246221"/>
          </a:xfrm>
          <a:prstGeom prst="rect">
            <a:avLst/>
          </a:prstGeom>
          <a:noFill/>
        </p:spPr>
        <p:txBody>
          <a:bodyPr wrap="square">
            <a:spAutoFit/>
          </a:bodyPr>
          <a:lstStyle/>
          <a:p>
            <a:r>
              <a:rPr lang="en-US" sz="1000" b="1" kern="0">
                <a:solidFill>
                  <a:schemeClr val="tx1"/>
                </a:solidFill>
                <a:latin typeface="Montserrat" pitchFamily="2" charset="77"/>
                <a:cs typeface="Arial"/>
                <a:sym typeface="Arial"/>
              </a:rPr>
              <a:t>Fluent Bit</a:t>
            </a:r>
            <a:endParaRPr lang="en-NL" sz="1000"/>
          </a:p>
        </p:txBody>
      </p:sp>
      <p:sp>
        <p:nvSpPr>
          <p:cNvPr id="39" name="TextBox 38">
            <a:extLst>
              <a:ext uri="{FF2B5EF4-FFF2-40B4-BE49-F238E27FC236}">
                <a16:creationId xmlns:a16="http://schemas.microsoft.com/office/drawing/2014/main" id="{832A6123-EA2B-FF8F-98EB-E42C4E66B300}"/>
              </a:ext>
            </a:extLst>
          </p:cNvPr>
          <p:cNvSpPr txBox="1"/>
          <p:nvPr/>
        </p:nvSpPr>
        <p:spPr>
          <a:xfrm>
            <a:off x="6662270" y="1080534"/>
            <a:ext cx="824380" cy="400110"/>
          </a:xfrm>
          <a:prstGeom prst="rect">
            <a:avLst/>
          </a:prstGeom>
          <a:noFill/>
        </p:spPr>
        <p:txBody>
          <a:bodyPr wrap="square">
            <a:spAutoFit/>
          </a:bodyPr>
          <a:lstStyle/>
          <a:p>
            <a:r>
              <a:rPr lang="en-US" sz="1000" b="1" kern="0">
                <a:solidFill>
                  <a:schemeClr val="tx1"/>
                </a:solidFill>
                <a:latin typeface="Montserrat" pitchFamily="2" charset="77"/>
                <a:cs typeface="Arial"/>
                <a:sym typeface="Arial"/>
              </a:rPr>
              <a:t>Logging Operator</a:t>
            </a:r>
            <a:endParaRPr lang="en-NL" sz="1000"/>
          </a:p>
        </p:txBody>
      </p:sp>
      <p:cxnSp>
        <p:nvCxnSpPr>
          <p:cNvPr id="40" name="Straight Connector 39">
            <a:extLst>
              <a:ext uri="{FF2B5EF4-FFF2-40B4-BE49-F238E27FC236}">
                <a16:creationId xmlns:a16="http://schemas.microsoft.com/office/drawing/2014/main" id="{AE2DF3EC-3920-BD75-27CE-D25A0F78BDAC}"/>
              </a:ext>
            </a:extLst>
          </p:cNvPr>
          <p:cNvCxnSpPr>
            <a:cxnSpLocks/>
          </p:cNvCxnSpPr>
          <p:nvPr/>
        </p:nvCxnSpPr>
        <p:spPr>
          <a:xfrm>
            <a:off x="7461675" y="1060521"/>
            <a:ext cx="0" cy="44552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6" name="Google Shape;5382;p177">
            <a:extLst>
              <a:ext uri="{FF2B5EF4-FFF2-40B4-BE49-F238E27FC236}">
                <a16:creationId xmlns:a16="http://schemas.microsoft.com/office/drawing/2014/main" id="{CC5858A3-289A-13FA-C157-93A552035662}"/>
              </a:ext>
            </a:extLst>
          </p:cNvPr>
          <p:cNvPicPr preferRelativeResize="0">
            <a:picLocks noChangeAspect="1"/>
          </p:cNvPicPr>
          <p:nvPr/>
        </p:nvPicPr>
        <p:blipFill rotWithShape="1">
          <a:blip r:embed="rId8">
            <a:alphaModFix/>
          </a:blip>
          <a:srcRect/>
          <a:stretch/>
        </p:blipFill>
        <p:spPr>
          <a:xfrm>
            <a:off x="4083609" y="1762321"/>
            <a:ext cx="457200" cy="457200"/>
          </a:xfrm>
          <a:prstGeom prst="rect">
            <a:avLst/>
          </a:prstGeom>
          <a:noFill/>
          <a:ln>
            <a:noFill/>
          </a:ln>
        </p:spPr>
      </p:pic>
      <p:pic>
        <p:nvPicPr>
          <p:cNvPr id="18" name="Graphic 17">
            <a:extLst>
              <a:ext uri="{FF2B5EF4-FFF2-40B4-BE49-F238E27FC236}">
                <a16:creationId xmlns:a16="http://schemas.microsoft.com/office/drawing/2014/main" id="{C194CC55-36C6-F458-6F54-E3FFA7EE18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55424" y="2020956"/>
            <a:ext cx="204539" cy="198565"/>
          </a:xfrm>
          <a:prstGeom prst="rect">
            <a:avLst/>
          </a:prstGeom>
          <a:effectLst>
            <a:outerShdw blurRad="50800" dist="12700" dir="8100000" sx="94097" sy="94097" algn="tr" rotWithShape="0">
              <a:prstClr val="black">
                <a:alpha val="40000"/>
              </a:prstClr>
            </a:outerShdw>
          </a:effectLst>
          <a:scene3d>
            <a:camera prst="isometricOffAxis1Right"/>
            <a:lightRig rig="threePt" dir="t"/>
          </a:scene3d>
        </p:spPr>
      </p:pic>
      <p:sp>
        <p:nvSpPr>
          <p:cNvPr id="21" name="TextBox 20">
            <a:extLst>
              <a:ext uri="{FF2B5EF4-FFF2-40B4-BE49-F238E27FC236}">
                <a16:creationId xmlns:a16="http://schemas.microsoft.com/office/drawing/2014/main" id="{E086068D-9111-EEF3-DEBF-5B8CAA782BE6}"/>
              </a:ext>
            </a:extLst>
          </p:cNvPr>
          <p:cNvSpPr txBox="1"/>
          <p:nvPr/>
        </p:nvSpPr>
        <p:spPr>
          <a:xfrm>
            <a:off x="5053976" y="3545153"/>
            <a:ext cx="939681" cy="184666"/>
          </a:xfrm>
          <a:prstGeom prst="rect">
            <a:avLst/>
          </a:prstGeom>
          <a:noFill/>
        </p:spPr>
        <p:txBody>
          <a:bodyPr wrap="none" rtlCol="0">
            <a:spAutoFit/>
          </a:bodyPr>
          <a:lstStyle/>
          <a:p>
            <a:r>
              <a:rPr lang="en-NL" sz="600">
                <a:latin typeface="Montserrat" pitchFamily="2" charset="77"/>
              </a:rPr>
              <a:t>Project Namespace</a:t>
            </a:r>
          </a:p>
        </p:txBody>
      </p:sp>
      <p:sp>
        <p:nvSpPr>
          <p:cNvPr id="24" name="Footer Placeholder 23">
            <a:extLst>
              <a:ext uri="{FF2B5EF4-FFF2-40B4-BE49-F238E27FC236}">
                <a16:creationId xmlns:a16="http://schemas.microsoft.com/office/drawing/2014/main" id="{A963858E-385A-824B-D49F-35B71815D7F5}"/>
              </a:ext>
            </a:extLst>
          </p:cNvPr>
          <p:cNvSpPr>
            <a:spLocks noGrp="1"/>
          </p:cNvSpPr>
          <p:nvPr>
            <p:ph type="ftr" idx="11"/>
          </p:nvPr>
        </p:nvSpPr>
        <p:spPr/>
        <p:txBody>
          <a:bodyPr/>
          <a:lstStyle/>
          <a:p>
            <a:r>
              <a:rPr lang="en-GB"/>
              <a:t>Nutanix Confidential</a:t>
            </a:r>
          </a:p>
        </p:txBody>
      </p:sp>
      <p:sp>
        <p:nvSpPr>
          <p:cNvPr id="28" name="Slide Number Placeholder 27">
            <a:extLst>
              <a:ext uri="{FF2B5EF4-FFF2-40B4-BE49-F238E27FC236}">
                <a16:creationId xmlns:a16="http://schemas.microsoft.com/office/drawing/2014/main" id="{DA5B8EC0-E13C-CFA5-65E1-C58059C69D1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67</a:t>
            </a:fld>
            <a:endParaRPr lang="en"/>
          </a:p>
        </p:txBody>
      </p:sp>
    </p:spTree>
    <p:extLst>
      <p:ext uri="{BB962C8B-B14F-4D97-AF65-F5344CB8AC3E}">
        <p14:creationId xmlns:p14="http://schemas.microsoft.com/office/powerpoint/2010/main" val="320892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526D1-D56F-5E27-621D-5A6592DE4C0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C1A576-32AB-3D6F-D301-33315CAC5BB3}"/>
              </a:ext>
            </a:extLst>
          </p:cNvPr>
          <p:cNvSpPr>
            <a:spLocks noGrp="1"/>
          </p:cNvSpPr>
          <p:nvPr>
            <p:ph type="title"/>
          </p:nvPr>
        </p:nvSpPr>
        <p:spPr/>
        <p:txBody>
          <a:bodyPr/>
          <a:lstStyle/>
          <a:p>
            <a:r>
              <a:rPr lang="fr-FR" err="1"/>
              <a:t>Centralized</a:t>
            </a:r>
            <a:r>
              <a:rPr lang="fr-FR"/>
              <a:t> </a:t>
            </a:r>
            <a:r>
              <a:rPr lang="fr-FR" err="1"/>
              <a:t>Metrics</a:t>
            </a:r>
            <a:r>
              <a:rPr lang="fr-FR"/>
              <a:t> </a:t>
            </a:r>
            <a:r>
              <a:rPr lang="fr-FR" err="1"/>
              <a:t>Across</a:t>
            </a:r>
            <a:r>
              <a:rPr lang="fr-FR"/>
              <a:t> Clusters</a:t>
            </a:r>
            <a:endParaRPr lang="en-US"/>
          </a:p>
        </p:txBody>
      </p:sp>
      <p:sp>
        <p:nvSpPr>
          <p:cNvPr id="24" name="Footer Placeholder 23">
            <a:extLst>
              <a:ext uri="{FF2B5EF4-FFF2-40B4-BE49-F238E27FC236}">
                <a16:creationId xmlns:a16="http://schemas.microsoft.com/office/drawing/2014/main" id="{43C7A0DB-0C10-3182-7237-BCCDAD9125A4}"/>
              </a:ext>
            </a:extLst>
          </p:cNvPr>
          <p:cNvSpPr>
            <a:spLocks noGrp="1"/>
          </p:cNvSpPr>
          <p:nvPr>
            <p:ph type="ftr" idx="11"/>
          </p:nvPr>
        </p:nvSpPr>
        <p:spPr/>
        <p:txBody>
          <a:bodyPr/>
          <a:lstStyle/>
          <a:p>
            <a:r>
              <a:rPr lang="en-GB"/>
              <a:t>Nutanix Confidential</a:t>
            </a:r>
          </a:p>
        </p:txBody>
      </p:sp>
      <p:sp>
        <p:nvSpPr>
          <p:cNvPr id="28" name="Slide Number Placeholder 27">
            <a:extLst>
              <a:ext uri="{FF2B5EF4-FFF2-40B4-BE49-F238E27FC236}">
                <a16:creationId xmlns:a16="http://schemas.microsoft.com/office/drawing/2014/main" id="{CAA9AFEF-D3BC-4188-E1A0-0DA5AF9A0211}"/>
              </a:ext>
            </a:extLst>
          </p:cNvPr>
          <p:cNvSpPr>
            <a:spLocks noGrp="1"/>
          </p:cNvSpPr>
          <p:nvPr>
            <p:ph type="sldNum" idx="12"/>
          </p:nvPr>
        </p:nvSpPr>
        <p:spPr/>
        <p:txBody>
          <a:bodyPr/>
          <a:lstStyle/>
          <a:p>
            <a:pPr lvl="0"/>
            <a:fld id="{00000000-1234-1234-1234-123412341234}" type="slidenum">
              <a:rPr lang="en" smtClean="0"/>
              <a:pPr lvl="0"/>
              <a:t>68</a:t>
            </a:fld>
            <a:endParaRPr lang="en"/>
          </a:p>
        </p:txBody>
      </p:sp>
      <p:sp>
        <p:nvSpPr>
          <p:cNvPr id="42" name="Espace réservé du texte 41">
            <a:extLst>
              <a:ext uri="{FF2B5EF4-FFF2-40B4-BE49-F238E27FC236}">
                <a16:creationId xmlns:a16="http://schemas.microsoft.com/office/drawing/2014/main" id="{47B0FBBD-C669-F4C3-E75A-DDA12FEDA73F}"/>
              </a:ext>
            </a:extLst>
          </p:cNvPr>
          <p:cNvSpPr>
            <a:spLocks noGrp="1"/>
          </p:cNvSpPr>
          <p:nvPr>
            <p:ph type="body" idx="1"/>
          </p:nvPr>
        </p:nvSpPr>
        <p:spPr/>
        <p:txBody>
          <a:bodyPr/>
          <a:lstStyle/>
          <a:p>
            <a:pPr marL="139700" indent="0">
              <a:buNone/>
            </a:pPr>
            <a:r>
              <a:rPr lang="fr-FR" b="1" err="1"/>
              <a:t>Why</a:t>
            </a:r>
            <a:r>
              <a:rPr lang="fr-FR"/>
              <a:t>: </a:t>
            </a:r>
            <a:r>
              <a:rPr lang="fr-FR" err="1"/>
              <a:t>Centralize</a:t>
            </a:r>
            <a:r>
              <a:rPr lang="fr-FR"/>
              <a:t> </a:t>
            </a:r>
            <a:r>
              <a:rPr lang="fr-FR" err="1"/>
              <a:t>observability</a:t>
            </a:r>
            <a:r>
              <a:rPr lang="fr-FR"/>
              <a:t> </a:t>
            </a:r>
            <a:r>
              <a:rPr lang="fr-FR" err="1"/>
              <a:t>across</a:t>
            </a:r>
            <a:r>
              <a:rPr lang="fr-FR"/>
              <a:t> multiple clusters</a:t>
            </a:r>
          </a:p>
          <a:p>
            <a:pPr marL="139700" indent="0">
              <a:buNone/>
            </a:pPr>
            <a:r>
              <a:rPr lang="fr-FR" b="1" err="1"/>
              <a:t>Benefits</a:t>
            </a:r>
            <a:r>
              <a:rPr lang="fr-FR"/>
              <a:t>:</a:t>
            </a:r>
          </a:p>
          <a:p>
            <a:r>
              <a:rPr lang="fr-FR" err="1"/>
              <a:t>Unified</a:t>
            </a:r>
            <a:r>
              <a:rPr lang="fr-FR"/>
              <a:t> long-</a:t>
            </a:r>
            <a:r>
              <a:rPr lang="fr-FR" err="1"/>
              <a:t>term</a:t>
            </a:r>
            <a:r>
              <a:rPr lang="fr-FR"/>
              <a:t> </a:t>
            </a:r>
            <a:r>
              <a:rPr lang="fr-FR" err="1"/>
              <a:t>metrics</a:t>
            </a:r>
            <a:r>
              <a:rPr lang="fr-FR"/>
              <a:t> </a:t>
            </a:r>
            <a:r>
              <a:rPr lang="fr-FR" err="1"/>
              <a:t>storage</a:t>
            </a:r>
            <a:endParaRPr lang="fr-FR"/>
          </a:p>
          <a:p>
            <a:r>
              <a:rPr lang="fr-FR"/>
              <a:t>Global </a:t>
            </a:r>
            <a:r>
              <a:rPr lang="fr-FR" err="1"/>
              <a:t>dashboards</a:t>
            </a:r>
            <a:r>
              <a:rPr lang="fr-FR"/>
              <a:t> &amp; </a:t>
            </a:r>
            <a:r>
              <a:rPr lang="fr-FR" err="1"/>
              <a:t>correlation</a:t>
            </a:r>
            <a:endParaRPr lang="fr-FR"/>
          </a:p>
          <a:p>
            <a:r>
              <a:rPr lang="fr-FR" err="1"/>
              <a:t>Simplified</a:t>
            </a:r>
            <a:r>
              <a:rPr lang="fr-FR"/>
              <a:t> </a:t>
            </a:r>
            <a:r>
              <a:rPr lang="fr-FR" err="1"/>
              <a:t>capacity</a:t>
            </a:r>
            <a:r>
              <a:rPr lang="fr-FR"/>
              <a:t> planning &amp; troubleshooting</a:t>
            </a:r>
          </a:p>
          <a:p>
            <a:pPr marL="139700" indent="0">
              <a:buNone/>
            </a:pPr>
            <a:r>
              <a:rPr lang="fr-FR" b="1"/>
              <a:t>Method</a:t>
            </a:r>
            <a:r>
              <a:rPr lang="fr-FR"/>
              <a:t>:</a:t>
            </a:r>
          </a:p>
          <a:p>
            <a:r>
              <a:rPr lang="fr-FR"/>
              <a:t>Use </a:t>
            </a:r>
            <a:r>
              <a:rPr lang="fr-FR" err="1"/>
              <a:t>Prometheus</a:t>
            </a:r>
            <a:r>
              <a:rPr lang="fr-FR"/>
              <a:t> </a:t>
            </a:r>
            <a:r>
              <a:rPr lang="fr-FR" err="1"/>
              <a:t>Remote</a:t>
            </a:r>
            <a:r>
              <a:rPr lang="fr-FR"/>
              <a:t> Write to push </a:t>
            </a:r>
            <a:r>
              <a:rPr lang="fr-FR" err="1"/>
              <a:t>metrics</a:t>
            </a:r>
            <a:r>
              <a:rPr lang="fr-FR"/>
              <a:t> to </a:t>
            </a:r>
            <a:r>
              <a:rPr lang="fr-FR" err="1"/>
              <a:t>external</a:t>
            </a:r>
            <a:r>
              <a:rPr lang="fr-FR"/>
              <a:t> </a:t>
            </a:r>
            <a:r>
              <a:rPr lang="fr-FR" err="1"/>
              <a:t>systems</a:t>
            </a:r>
            <a:r>
              <a:rPr lang="fr-FR"/>
              <a:t> (</a:t>
            </a:r>
            <a:r>
              <a:rPr lang="fr-FR" err="1"/>
              <a:t>VictoriaMetrics</a:t>
            </a:r>
            <a:r>
              <a:rPr lang="fr-FR"/>
              <a:t>, …)</a:t>
            </a:r>
          </a:p>
        </p:txBody>
      </p:sp>
      <p:pic>
        <p:nvPicPr>
          <p:cNvPr id="45" name="Image 44">
            <a:extLst>
              <a:ext uri="{FF2B5EF4-FFF2-40B4-BE49-F238E27FC236}">
                <a16:creationId xmlns:a16="http://schemas.microsoft.com/office/drawing/2014/main" id="{0C2B9F88-A45E-A488-6CEE-52BA9CF5BC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227647" y="900157"/>
            <a:ext cx="3295602" cy="4148643"/>
          </a:xfrm>
          <a:prstGeom prst="rect">
            <a:avLst/>
          </a:prstGeom>
        </p:spPr>
      </p:pic>
      <p:pic>
        <p:nvPicPr>
          <p:cNvPr id="49" name="Image 48" descr="Une image contenant texte, capture d’écran, Police&#10;&#10;Le contenu généré par l’IA peut être incorrect.">
            <a:extLst>
              <a:ext uri="{FF2B5EF4-FFF2-40B4-BE49-F238E27FC236}">
                <a16:creationId xmlns:a16="http://schemas.microsoft.com/office/drawing/2014/main" id="{60E55647-CF45-F71A-2A45-F30700A2AE61}"/>
              </a:ext>
            </a:extLst>
          </p:cNvPr>
          <p:cNvPicPr>
            <a:picLocks noChangeAspect="1"/>
          </p:cNvPicPr>
          <p:nvPr/>
        </p:nvPicPr>
        <p:blipFill>
          <a:blip r:embed="rId4"/>
          <a:stretch>
            <a:fillRect/>
          </a:stretch>
        </p:blipFill>
        <p:spPr>
          <a:xfrm>
            <a:off x="4831058" y="1447771"/>
            <a:ext cx="4088780" cy="1985826"/>
          </a:xfrm>
          <a:prstGeom prst="rect">
            <a:avLst/>
          </a:prstGeom>
        </p:spPr>
      </p:pic>
    </p:spTree>
    <p:extLst>
      <p:ext uri="{BB962C8B-B14F-4D97-AF65-F5344CB8AC3E}">
        <p14:creationId xmlns:p14="http://schemas.microsoft.com/office/powerpoint/2010/main" val="237488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EABBD-E4F6-D970-0418-5B4A1EAF65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29B74C5-AFE9-4DF5-67B4-53B3A3B7D5B5}"/>
              </a:ext>
            </a:extLst>
          </p:cNvPr>
          <p:cNvSpPr>
            <a:spLocks noGrp="1"/>
          </p:cNvSpPr>
          <p:nvPr>
            <p:ph type="title"/>
          </p:nvPr>
        </p:nvSpPr>
        <p:spPr/>
        <p:txBody>
          <a:bodyPr/>
          <a:lstStyle/>
          <a:p>
            <a:r>
              <a:rPr lang="en-US" noProof="0"/>
              <a:t>Centralized Logs Across Clusters</a:t>
            </a:r>
          </a:p>
        </p:txBody>
      </p:sp>
      <p:sp>
        <p:nvSpPr>
          <p:cNvPr id="24" name="Footer Placeholder 23">
            <a:extLst>
              <a:ext uri="{FF2B5EF4-FFF2-40B4-BE49-F238E27FC236}">
                <a16:creationId xmlns:a16="http://schemas.microsoft.com/office/drawing/2014/main" id="{85F2A026-81A8-B455-894F-44657F527085}"/>
              </a:ext>
            </a:extLst>
          </p:cNvPr>
          <p:cNvSpPr>
            <a:spLocks noGrp="1"/>
          </p:cNvSpPr>
          <p:nvPr>
            <p:ph type="ftr" idx="11"/>
          </p:nvPr>
        </p:nvSpPr>
        <p:spPr/>
        <p:txBody>
          <a:bodyPr/>
          <a:lstStyle/>
          <a:p>
            <a:r>
              <a:rPr lang="en-GB"/>
              <a:t>Nutanix Confidential</a:t>
            </a:r>
          </a:p>
        </p:txBody>
      </p:sp>
      <p:sp>
        <p:nvSpPr>
          <p:cNvPr id="28" name="Slide Number Placeholder 27">
            <a:extLst>
              <a:ext uri="{FF2B5EF4-FFF2-40B4-BE49-F238E27FC236}">
                <a16:creationId xmlns:a16="http://schemas.microsoft.com/office/drawing/2014/main" id="{9A479512-2295-F7CB-A3AE-25EEF98A611D}"/>
              </a:ext>
            </a:extLst>
          </p:cNvPr>
          <p:cNvSpPr>
            <a:spLocks noGrp="1"/>
          </p:cNvSpPr>
          <p:nvPr>
            <p:ph type="sldNum" idx="12"/>
          </p:nvPr>
        </p:nvSpPr>
        <p:spPr/>
        <p:txBody>
          <a:bodyPr/>
          <a:lstStyle/>
          <a:p>
            <a:pPr lvl="0"/>
            <a:fld id="{00000000-1234-1234-1234-123412341234}" type="slidenum">
              <a:rPr lang="en" smtClean="0"/>
              <a:pPr lvl="0"/>
              <a:t>69</a:t>
            </a:fld>
            <a:endParaRPr lang="en"/>
          </a:p>
        </p:txBody>
      </p:sp>
      <p:sp>
        <p:nvSpPr>
          <p:cNvPr id="42" name="Espace réservé du texte 41">
            <a:extLst>
              <a:ext uri="{FF2B5EF4-FFF2-40B4-BE49-F238E27FC236}">
                <a16:creationId xmlns:a16="http://schemas.microsoft.com/office/drawing/2014/main" id="{83ABD963-0E60-9DFC-B325-CE6CABAFA3C6}"/>
              </a:ext>
            </a:extLst>
          </p:cNvPr>
          <p:cNvSpPr>
            <a:spLocks noGrp="1"/>
          </p:cNvSpPr>
          <p:nvPr>
            <p:ph type="body" idx="1"/>
          </p:nvPr>
        </p:nvSpPr>
        <p:spPr>
          <a:xfrm>
            <a:off x="403650" y="1244600"/>
            <a:ext cx="3517862" cy="3480900"/>
          </a:xfrm>
        </p:spPr>
        <p:txBody>
          <a:bodyPr/>
          <a:lstStyle/>
          <a:p>
            <a:pPr marL="139700" indent="0">
              <a:buNone/>
            </a:pPr>
            <a:r>
              <a:rPr lang="fr-FR" b="1" err="1"/>
              <a:t>Why</a:t>
            </a:r>
            <a:r>
              <a:rPr lang="fr-FR"/>
              <a:t>: </a:t>
            </a:r>
            <a:r>
              <a:rPr lang="fr-FR" err="1"/>
              <a:t>Centralize</a:t>
            </a:r>
            <a:r>
              <a:rPr lang="fr-FR"/>
              <a:t> log </a:t>
            </a:r>
            <a:r>
              <a:rPr lang="fr-FR" err="1"/>
              <a:t>analysis</a:t>
            </a:r>
            <a:r>
              <a:rPr lang="fr-FR"/>
              <a:t> &amp; compliance </a:t>
            </a:r>
            <a:r>
              <a:rPr lang="fr-FR" err="1"/>
              <a:t>archiving</a:t>
            </a:r>
            <a:endParaRPr lang="fr-FR"/>
          </a:p>
          <a:p>
            <a:pPr marL="139700" indent="0">
              <a:buNone/>
            </a:pPr>
            <a:r>
              <a:rPr lang="fr-FR" b="1" err="1"/>
              <a:t>Benefits</a:t>
            </a:r>
            <a:r>
              <a:rPr lang="fr-FR"/>
              <a:t>:</a:t>
            </a:r>
          </a:p>
          <a:p>
            <a:r>
              <a:rPr lang="fr-FR" err="1"/>
              <a:t>Unified</a:t>
            </a:r>
            <a:r>
              <a:rPr lang="fr-FR"/>
              <a:t> </a:t>
            </a:r>
            <a:r>
              <a:rPr lang="fr-FR" err="1"/>
              <a:t>search</a:t>
            </a:r>
            <a:r>
              <a:rPr lang="fr-FR"/>
              <a:t> </a:t>
            </a:r>
            <a:r>
              <a:rPr lang="fr-FR" err="1"/>
              <a:t>across</a:t>
            </a:r>
            <a:r>
              <a:rPr lang="fr-FR"/>
              <a:t> clusters</a:t>
            </a:r>
          </a:p>
          <a:p>
            <a:r>
              <a:rPr lang="fr-FR" err="1"/>
              <a:t>Retention</a:t>
            </a:r>
            <a:r>
              <a:rPr lang="fr-FR"/>
              <a:t> &amp; compliance control</a:t>
            </a:r>
          </a:p>
          <a:p>
            <a:r>
              <a:rPr lang="fr-FR" err="1"/>
              <a:t>Easier</a:t>
            </a:r>
            <a:r>
              <a:rPr lang="fr-FR"/>
              <a:t> </a:t>
            </a:r>
            <a:r>
              <a:rPr lang="fr-FR" err="1"/>
              <a:t>debugging</a:t>
            </a:r>
            <a:r>
              <a:rPr lang="fr-FR"/>
              <a:t> </a:t>
            </a:r>
            <a:r>
              <a:rPr lang="fr-FR" err="1"/>
              <a:t>across</a:t>
            </a:r>
            <a:r>
              <a:rPr lang="fr-FR"/>
              <a:t> </a:t>
            </a:r>
            <a:r>
              <a:rPr lang="fr-FR" err="1"/>
              <a:t>environments</a:t>
            </a:r>
            <a:endParaRPr lang="fr-FR"/>
          </a:p>
          <a:p>
            <a:pPr marL="139700" indent="0">
              <a:buNone/>
            </a:pPr>
            <a:r>
              <a:rPr lang="fr-FR" b="1"/>
              <a:t>Method</a:t>
            </a:r>
            <a:r>
              <a:rPr lang="fr-FR"/>
              <a:t>:</a:t>
            </a:r>
          </a:p>
          <a:p>
            <a:r>
              <a:rPr lang="fr-FR"/>
              <a:t>Configure </a:t>
            </a:r>
            <a:r>
              <a:rPr lang="fr-FR" b="1" err="1"/>
              <a:t>Logging</a:t>
            </a:r>
            <a:r>
              <a:rPr lang="fr-FR" b="1"/>
              <a:t> </a:t>
            </a:r>
            <a:r>
              <a:rPr lang="fr-FR" b="1" err="1"/>
              <a:t>Operator</a:t>
            </a:r>
            <a:r>
              <a:rPr lang="fr-FR" b="1"/>
              <a:t> </a:t>
            </a:r>
            <a:r>
              <a:rPr lang="fr-FR"/>
              <a:t>to </a:t>
            </a:r>
            <a:r>
              <a:rPr lang="fr-FR" err="1"/>
              <a:t>forward</a:t>
            </a:r>
            <a:r>
              <a:rPr lang="fr-FR"/>
              <a:t> logs to </a:t>
            </a:r>
            <a:r>
              <a:rPr lang="fr-FR" err="1"/>
              <a:t>remote</a:t>
            </a:r>
            <a:r>
              <a:rPr lang="fr-FR"/>
              <a:t> </a:t>
            </a:r>
            <a:r>
              <a:rPr lang="fr-FR" err="1"/>
              <a:t>storage</a:t>
            </a:r>
            <a:r>
              <a:rPr lang="fr-FR"/>
              <a:t> (</a:t>
            </a:r>
            <a:r>
              <a:rPr lang="fr-FR" err="1"/>
              <a:t>VictoriaLogs</a:t>
            </a:r>
            <a:r>
              <a:rPr lang="fr-FR"/>
              <a:t>, …)</a:t>
            </a:r>
          </a:p>
        </p:txBody>
      </p:sp>
      <p:pic>
        <p:nvPicPr>
          <p:cNvPr id="6" name="Image 5" descr="Une image contenant texte, capture d’écran&#10;&#10;Le contenu généré par l’IA peut être incorrect.">
            <a:extLst>
              <a:ext uri="{FF2B5EF4-FFF2-40B4-BE49-F238E27FC236}">
                <a16:creationId xmlns:a16="http://schemas.microsoft.com/office/drawing/2014/main" id="{3B96AA9E-8C00-AC86-17E6-ED4D8D746B0E}"/>
              </a:ext>
            </a:extLst>
          </p:cNvPr>
          <p:cNvPicPr>
            <a:picLocks noChangeAspect="1"/>
          </p:cNvPicPr>
          <p:nvPr/>
        </p:nvPicPr>
        <p:blipFill>
          <a:blip r:embed="rId3"/>
          <a:stretch>
            <a:fillRect/>
          </a:stretch>
        </p:blipFill>
        <p:spPr>
          <a:xfrm>
            <a:off x="4010094" y="1159107"/>
            <a:ext cx="5052350" cy="3331117"/>
          </a:xfrm>
          <a:prstGeom prst="rect">
            <a:avLst/>
          </a:prstGeom>
        </p:spPr>
      </p:pic>
    </p:spTree>
    <p:extLst>
      <p:ext uri="{BB962C8B-B14F-4D97-AF65-F5344CB8AC3E}">
        <p14:creationId xmlns:p14="http://schemas.microsoft.com/office/powerpoint/2010/main" val="266932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04FB0-B551-AEC3-0D02-5519C9228A9E}"/>
              </a:ext>
            </a:extLst>
          </p:cNvPr>
          <p:cNvSpPr>
            <a:spLocks noGrp="1"/>
          </p:cNvSpPr>
          <p:nvPr>
            <p:ph type="title"/>
          </p:nvPr>
        </p:nvSpPr>
        <p:spPr/>
        <p:txBody>
          <a:bodyPr/>
          <a:lstStyle/>
          <a:p>
            <a:r>
              <a:rPr lang="fr-FR" err="1"/>
              <a:t>Which</a:t>
            </a:r>
            <a:r>
              <a:rPr lang="fr-FR"/>
              <a:t> architecture, </a:t>
            </a:r>
            <a:r>
              <a:rPr lang="fr-FR" err="1"/>
              <a:t>when</a:t>
            </a:r>
            <a:r>
              <a:rPr lang="fr-FR"/>
              <a:t> ?</a:t>
            </a:r>
            <a:endParaRPr lang="en-GB"/>
          </a:p>
        </p:txBody>
      </p:sp>
      <p:sp>
        <p:nvSpPr>
          <p:cNvPr id="3" name="Content Placeholder 2">
            <a:extLst>
              <a:ext uri="{FF2B5EF4-FFF2-40B4-BE49-F238E27FC236}">
                <a16:creationId xmlns:a16="http://schemas.microsoft.com/office/drawing/2014/main" id="{765FF322-6DF4-A829-A886-32543262165C}"/>
              </a:ext>
            </a:extLst>
          </p:cNvPr>
          <p:cNvSpPr>
            <a:spLocks noGrp="1"/>
          </p:cNvSpPr>
          <p:nvPr>
            <p:ph idx="1"/>
          </p:nvPr>
        </p:nvSpPr>
        <p:spPr/>
        <p:txBody>
          <a:bodyPr/>
          <a:lstStyle/>
          <a:p>
            <a:r>
              <a:rPr lang="fr-FR" err="1"/>
              <a:t>DataCenter</a:t>
            </a:r>
            <a:endParaRPr lang="fr-FR"/>
          </a:p>
          <a:p>
            <a:pPr lvl="1"/>
            <a:r>
              <a:rPr lang="fr-FR"/>
              <a:t>1 </a:t>
            </a:r>
            <a:r>
              <a:rPr lang="fr-FR" err="1"/>
              <a:t>workload</a:t>
            </a:r>
            <a:r>
              <a:rPr lang="fr-FR"/>
              <a:t> cluster : Self-</a:t>
            </a:r>
            <a:r>
              <a:rPr lang="fr-FR" err="1"/>
              <a:t>managed</a:t>
            </a:r>
            <a:endParaRPr lang="fr-FR"/>
          </a:p>
          <a:p>
            <a:pPr lvl="1"/>
            <a:r>
              <a:rPr lang="fr-FR"/>
              <a:t>Multiple </a:t>
            </a:r>
            <a:r>
              <a:rPr lang="fr-FR" err="1"/>
              <a:t>managed</a:t>
            </a:r>
            <a:r>
              <a:rPr lang="fr-FR"/>
              <a:t> clusters :  </a:t>
            </a:r>
            <a:r>
              <a:rPr lang="fr-FR" err="1"/>
              <a:t>Classic</a:t>
            </a:r>
            <a:r>
              <a:rPr lang="fr-FR"/>
              <a:t> </a:t>
            </a:r>
            <a:r>
              <a:rPr lang="fr-FR" err="1"/>
              <a:t>deployment</a:t>
            </a:r>
            <a:endParaRPr lang="fr-FR"/>
          </a:p>
          <a:p>
            <a:endParaRPr lang="fr-FR"/>
          </a:p>
          <a:p>
            <a:r>
              <a:rPr lang="fr-FR"/>
              <a:t>Edge</a:t>
            </a:r>
          </a:p>
          <a:p>
            <a:pPr lvl="1"/>
            <a:r>
              <a:rPr lang="fr-FR"/>
              <a:t>1 management cluster in a </a:t>
            </a:r>
            <a:r>
              <a:rPr lang="fr-FR" err="1"/>
              <a:t>regional</a:t>
            </a:r>
            <a:r>
              <a:rPr lang="fr-FR"/>
              <a:t> site</a:t>
            </a:r>
          </a:p>
          <a:p>
            <a:pPr lvl="1"/>
            <a:r>
              <a:rPr lang="fr-FR"/>
              <a:t>X </a:t>
            </a:r>
            <a:r>
              <a:rPr lang="fr-FR" err="1"/>
              <a:t>managed</a:t>
            </a:r>
            <a:r>
              <a:rPr lang="fr-FR"/>
              <a:t> clusters on </a:t>
            </a:r>
            <a:r>
              <a:rPr lang="fr-FR" err="1"/>
              <a:t>remote</a:t>
            </a:r>
            <a:r>
              <a:rPr lang="fr-FR"/>
              <a:t> sites</a:t>
            </a:r>
          </a:p>
          <a:p>
            <a:pPr lvl="1"/>
            <a:endParaRPr lang="fr-FR"/>
          </a:p>
          <a:p>
            <a:r>
              <a:rPr lang="fr-FR"/>
              <a:t>Edge </a:t>
            </a:r>
            <a:r>
              <a:rPr lang="fr-FR" err="1"/>
              <a:t>with</a:t>
            </a:r>
            <a:r>
              <a:rPr lang="fr-FR"/>
              <a:t> </a:t>
            </a:r>
            <a:r>
              <a:rPr lang="fr-FR" err="1"/>
              <a:t>almost</a:t>
            </a:r>
            <a:r>
              <a:rPr lang="fr-FR"/>
              <a:t> no network</a:t>
            </a:r>
          </a:p>
          <a:p>
            <a:pPr lvl="1"/>
            <a:r>
              <a:rPr lang="fr-FR"/>
              <a:t>1 self-</a:t>
            </a:r>
            <a:r>
              <a:rPr lang="fr-FR" err="1"/>
              <a:t>managed</a:t>
            </a:r>
            <a:r>
              <a:rPr lang="fr-FR"/>
              <a:t> cluster</a:t>
            </a:r>
            <a:endParaRPr lang="en-GB"/>
          </a:p>
        </p:txBody>
      </p:sp>
      <p:pic>
        <p:nvPicPr>
          <p:cNvPr id="5" name="Picture 4">
            <a:extLst>
              <a:ext uri="{FF2B5EF4-FFF2-40B4-BE49-F238E27FC236}">
                <a16:creationId xmlns:a16="http://schemas.microsoft.com/office/drawing/2014/main" id="{1E3F198D-A538-9C63-6C1B-6561E601E799}"/>
              </a:ext>
            </a:extLst>
          </p:cNvPr>
          <p:cNvPicPr>
            <a:picLocks noChangeAspect="1"/>
          </p:cNvPicPr>
          <p:nvPr/>
        </p:nvPicPr>
        <p:blipFill>
          <a:blip r:embed="rId3"/>
          <a:srcRect t="18791"/>
          <a:stretch/>
        </p:blipFill>
        <p:spPr>
          <a:xfrm flipH="1">
            <a:off x="6573842" y="2012702"/>
            <a:ext cx="2570157" cy="3130798"/>
          </a:xfrm>
          <a:prstGeom prst="rect">
            <a:avLst/>
          </a:prstGeom>
        </p:spPr>
      </p:pic>
      <p:sp>
        <p:nvSpPr>
          <p:cNvPr id="6" name="TextBox 5">
            <a:extLst>
              <a:ext uri="{FF2B5EF4-FFF2-40B4-BE49-F238E27FC236}">
                <a16:creationId xmlns:a16="http://schemas.microsoft.com/office/drawing/2014/main" id="{B2108C7A-02CD-D387-CA41-351432EF2114}"/>
              </a:ext>
            </a:extLst>
          </p:cNvPr>
          <p:cNvSpPr txBox="1"/>
          <p:nvPr/>
        </p:nvSpPr>
        <p:spPr>
          <a:xfrm>
            <a:off x="7382768" y="812373"/>
            <a:ext cx="952303" cy="1200329"/>
          </a:xfrm>
          <a:prstGeom prst="rect">
            <a:avLst/>
          </a:prstGeom>
          <a:noFill/>
        </p:spPr>
        <p:txBody>
          <a:bodyPr wrap="square" rtlCol="0">
            <a:spAutoFit/>
          </a:bodyPr>
          <a:lstStyle/>
          <a:p>
            <a:pPr algn="ctr"/>
            <a:r>
              <a:rPr lang="fr-FR" sz="7200" b="1">
                <a:latin typeface="Montserrat" pitchFamily="2" charset="0"/>
              </a:rPr>
              <a:t>?</a:t>
            </a:r>
            <a:endParaRPr lang="en-GB" sz="7200" b="1">
              <a:latin typeface="Montserrat" pitchFamily="2" charset="0"/>
            </a:endParaRPr>
          </a:p>
        </p:txBody>
      </p:sp>
    </p:spTree>
    <p:extLst>
      <p:ext uri="{BB962C8B-B14F-4D97-AF65-F5344CB8AC3E}">
        <p14:creationId xmlns:p14="http://schemas.microsoft.com/office/powerpoint/2010/main" val="359187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B65C8-7111-302B-DE02-76B5B6271411}"/>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E30F347-19A7-ECA8-36EF-22393EE41D73}"/>
              </a:ext>
            </a:extLst>
          </p:cNvPr>
          <p:cNvSpPr>
            <a:spLocks noGrp="1"/>
          </p:cNvSpPr>
          <p:nvPr>
            <p:ph type="body" idx="1"/>
          </p:nvPr>
        </p:nvSpPr>
        <p:spPr>
          <a:xfrm>
            <a:off x="4756149" y="1810075"/>
            <a:ext cx="4549215" cy="521100"/>
          </a:xfrm>
        </p:spPr>
        <p:txBody>
          <a:bodyPr/>
          <a:lstStyle/>
          <a:p>
            <a:pPr marL="50800" indent="0">
              <a:buNone/>
            </a:pPr>
            <a:r>
              <a:rPr lang="fr-FR" sz="2400" err="1"/>
              <a:t>Credentials</a:t>
            </a:r>
            <a:r>
              <a:rPr lang="fr-FR" sz="2400"/>
              <a:t> management</a:t>
            </a:r>
            <a:endParaRPr lang="en-GB" sz="2400"/>
          </a:p>
        </p:txBody>
      </p:sp>
      <p:pic>
        <p:nvPicPr>
          <p:cNvPr id="5" name="Picture 4">
            <a:extLst>
              <a:ext uri="{FF2B5EF4-FFF2-40B4-BE49-F238E27FC236}">
                <a16:creationId xmlns:a16="http://schemas.microsoft.com/office/drawing/2014/main" id="{33EB1864-F6F2-9CAB-3A8B-BEF584D8D3F8}"/>
              </a:ext>
            </a:extLst>
          </p:cNvPr>
          <p:cNvPicPr>
            <a:picLocks noChangeAspect="1"/>
          </p:cNvPicPr>
          <p:nvPr/>
        </p:nvPicPr>
        <p:blipFill>
          <a:blip r:embed="rId3"/>
          <a:stretch>
            <a:fillRect/>
          </a:stretch>
        </p:blipFill>
        <p:spPr>
          <a:xfrm>
            <a:off x="-48412" y="1762390"/>
            <a:ext cx="3584061" cy="3248291"/>
          </a:xfrm>
          <a:prstGeom prst="rect">
            <a:avLst/>
          </a:prstGeom>
        </p:spPr>
      </p:pic>
      <p:pic>
        <p:nvPicPr>
          <p:cNvPr id="6" name="Google Shape;181;p15">
            <a:extLst>
              <a:ext uri="{FF2B5EF4-FFF2-40B4-BE49-F238E27FC236}">
                <a16:creationId xmlns:a16="http://schemas.microsoft.com/office/drawing/2014/main" id="{0420DEB2-F413-9C36-BBD4-83244C79A640}"/>
              </a:ext>
            </a:extLst>
          </p:cNvPr>
          <p:cNvPicPr preferRelativeResize="0"/>
          <p:nvPr/>
        </p:nvPicPr>
        <p:blipFill rotWithShape="1">
          <a:blip r:embed="rId4">
            <a:alphaModFix/>
          </a:blip>
          <a:srcRect l="-1250" t="70699" r="-1250" b="29"/>
          <a:stretch/>
        </p:blipFill>
        <p:spPr>
          <a:xfrm>
            <a:off x="-972675" y="3637166"/>
            <a:ext cx="5272100" cy="1506335"/>
          </a:xfrm>
          <a:prstGeom prst="rect">
            <a:avLst/>
          </a:prstGeom>
          <a:noFill/>
          <a:ln>
            <a:noFill/>
          </a:ln>
        </p:spPr>
      </p:pic>
    </p:spTree>
    <p:extLst>
      <p:ext uri="{BB962C8B-B14F-4D97-AF65-F5344CB8AC3E}">
        <p14:creationId xmlns:p14="http://schemas.microsoft.com/office/powerpoint/2010/main" val="219902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B3F8E-A43C-4F86-F19E-D3EA8B38F51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FDB351-A7D0-0438-74A8-5F4923AC5075}"/>
              </a:ext>
            </a:extLst>
          </p:cNvPr>
          <p:cNvSpPr>
            <a:spLocks noGrp="1"/>
          </p:cNvSpPr>
          <p:nvPr>
            <p:ph type="title"/>
          </p:nvPr>
        </p:nvSpPr>
        <p:spPr/>
        <p:txBody>
          <a:bodyPr/>
          <a:lstStyle/>
          <a:p>
            <a:r>
              <a:rPr lang="en-US" noProof="0"/>
              <a:t>Connect on k8s nodes</a:t>
            </a:r>
          </a:p>
        </p:txBody>
      </p:sp>
      <p:sp>
        <p:nvSpPr>
          <p:cNvPr id="24" name="Footer Placeholder 23">
            <a:extLst>
              <a:ext uri="{FF2B5EF4-FFF2-40B4-BE49-F238E27FC236}">
                <a16:creationId xmlns:a16="http://schemas.microsoft.com/office/drawing/2014/main" id="{C9577497-A4C2-C180-34B1-C3DC6433211F}"/>
              </a:ext>
            </a:extLst>
          </p:cNvPr>
          <p:cNvSpPr>
            <a:spLocks noGrp="1"/>
          </p:cNvSpPr>
          <p:nvPr>
            <p:ph type="ftr" idx="11"/>
          </p:nvPr>
        </p:nvSpPr>
        <p:spPr/>
        <p:txBody>
          <a:bodyPr/>
          <a:lstStyle/>
          <a:p>
            <a:r>
              <a:rPr lang="en-US" noProof="0"/>
              <a:t>Nutanix Confidential</a:t>
            </a:r>
          </a:p>
        </p:txBody>
      </p:sp>
      <p:sp>
        <p:nvSpPr>
          <p:cNvPr id="28" name="Slide Number Placeholder 27">
            <a:extLst>
              <a:ext uri="{FF2B5EF4-FFF2-40B4-BE49-F238E27FC236}">
                <a16:creationId xmlns:a16="http://schemas.microsoft.com/office/drawing/2014/main" id="{8B0BCA64-8935-C729-6914-DAC12A3A5063}"/>
              </a:ext>
            </a:extLst>
          </p:cNvPr>
          <p:cNvSpPr>
            <a:spLocks noGrp="1"/>
          </p:cNvSpPr>
          <p:nvPr>
            <p:ph type="sldNum" idx="12"/>
          </p:nvPr>
        </p:nvSpPr>
        <p:spPr/>
        <p:txBody>
          <a:bodyPr/>
          <a:lstStyle/>
          <a:p>
            <a:pPr lvl="0"/>
            <a:fld id="{00000000-1234-1234-1234-123412341234}" type="slidenum">
              <a:rPr lang="en-US" noProof="0" smtClean="0"/>
              <a:pPr lvl="0"/>
              <a:t>71</a:t>
            </a:fld>
            <a:endParaRPr lang="en-US" noProof="0"/>
          </a:p>
        </p:txBody>
      </p:sp>
      <p:sp>
        <p:nvSpPr>
          <p:cNvPr id="42" name="Espace réservé du texte 41">
            <a:extLst>
              <a:ext uri="{FF2B5EF4-FFF2-40B4-BE49-F238E27FC236}">
                <a16:creationId xmlns:a16="http://schemas.microsoft.com/office/drawing/2014/main" id="{3EDE87A8-C7A6-723A-CE95-AC199DA08D8B}"/>
              </a:ext>
            </a:extLst>
          </p:cNvPr>
          <p:cNvSpPr>
            <a:spLocks noGrp="1"/>
          </p:cNvSpPr>
          <p:nvPr>
            <p:ph type="body" idx="1"/>
          </p:nvPr>
        </p:nvSpPr>
        <p:spPr>
          <a:xfrm>
            <a:off x="403650" y="1244600"/>
            <a:ext cx="3517862" cy="3480900"/>
          </a:xfrm>
        </p:spPr>
        <p:txBody>
          <a:bodyPr/>
          <a:lstStyle/>
          <a:p>
            <a:r>
              <a:rPr lang="en-US" noProof="0"/>
              <a:t>SSH account configured at install time by TUI, CLI or advanced</a:t>
            </a:r>
          </a:p>
          <a:p>
            <a:endParaRPr lang="en-US"/>
          </a:p>
          <a:p>
            <a:r>
              <a:rPr lang="en-US" noProof="0"/>
              <a:t>Need to be updated in Cluster resource</a:t>
            </a:r>
          </a:p>
          <a:p>
            <a:endParaRPr lang="en-US"/>
          </a:p>
          <a:p>
            <a:r>
              <a:rPr lang="en-US" noProof="0"/>
              <a:t>Force refresh nodes to </a:t>
            </a:r>
            <a:r>
              <a:rPr lang="en-US"/>
              <a:t>apply the modification</a:t>
            </a:r>
          </a:p>
          <a:p>
            <a:endParaRPr lang="en-US" noProof="0"/>
          </a:p>
          <a:p>
            <a:endParaRPr lang="en-US"/>
          </a:p>
          <a:p>
            <a:r>
              <a:rPr lang="en-US"/>
              <a:t>SSH alternative with </a:t>
            </a:r>
            <a:r>
              <a:rPr lang="en-US" err="1"/>
              <a:t>kubectl</a:t>
            </a:r>
            <a:r>
              <a:rPr lang="en-US"/>
              <a:t> debug</a:t>
            </a:r>
          </a:p>
          <a:p>
            <a:pPr marL="139700" indent="0">
              <a:buNone/>
            </a:pPr>
            <a:endParaRPr lang="en-US"/>
          </a:p>
          <a:p>
            <a:endParaRPr lang="en-US" noProof="0"/>
          </a:p>
          <a:p>
            <a:endParaRPr lang="en-US" noProof="0"/>
          </a:p>
        </p:txBody>
      </p:sp>
      <p:pic>
        <p:nvPicPr>
          <p:cNvPr id="9" name="Image 8" descr="Une image contenant texte, capture d’écran&#10;&#10;Le contenu généré par l’IA peut être incorrect.">
            <a:extLst>
              <a:ext uri="{FF2B5EF4-FFF2-40B4-BE49-F238E27FC236}">
                <a16:creationId xmlns:a16="http://schemas.microsoft.com/office/drawing/2014/main" id="{FA27CF8D-48CE-7A67-317A-9117D7C7C566}"/>
              </a:ext>
            </a:extLst>
          </p:cNvPr>
          <p:cNvPicPr>
            <a:picLocks noChangeAspect="1"/>
          </p:cNvPicPr>
          <p:nvPr/>
        </p:nvPicPr>
        <p:blipFill>
          <a:blip r:embed="rId3"/>
          <a:stretch>
            <a:fillRect/>
          </a:stretch>
        </p:blipFill>
        <p:spPr>
          <a:xfrm>
            <a:off x="4277971" y="899532"/>
            <a:ext cx="4577256" cy="2713463"/>
          </a:xfrm>
          <a:prstGeom prst="rect">
            <a:avLst/>
          </a:prstGeom>
        </p:spPr>
      </p:pic>
      <p:pic>
        <p:nvPicPr>
          <p:cNvPr id="13" name="Image 12" descr="Une image contenant texte, capture d’écran, Police&#10;&#10;Le contenu généré par l’IA peut être incorrect.">
            <a:extLst>
              <a:ext uri="{FF2B5EF4-FFF2-40B4-BE49-F238E27FC236}">
                <a16:creationId xmlns:a16="http://schemas.microsoft.com/office/drawing/2014/main" id="{F71B2A63-6CB3-7697-14CC-0118C3E72CC5}"/>
              </a:ext>
            </a:extLst>
          </p:cNvPr>
          <p:cNvPicPr>
            <a:picLocks noChangeAspect="1"/>
          </p:cNvPicPr>
          <p:nvPr/>
        </p:nvPicPr>
        <p:blipFill>
          <a:blip r:embed="rId4"/>
          <a:stretch>
            <a:fillRect/>
          </a:stretch>
        </p:blipFill>
        <p:spPr>
          <a:xfrm>
            <a:off x="4277969" y="3779924"/>
            <a:ext cx="4577257" cy="866950"/>
          </a:xfrm>
          <a:prstGeom prst="rect">
            <a:avLst/>
          </a:prstGeom>
        </p:spPr>
      </p:pic>
    </p:spTree>
    <p:extLst>
      <p:ext uri="{BB962C8B-B14F-4D97-AF65-F5344CB8AC3E}">
        <p14:creationId xmlns:p14="http://schemas.microsoft.com/office/powerpoint/2010/main" val="397664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7" end="7"/>
                                            </p:txEl>
                                          </p:spTgt>
                                        </p:tgtEl>
                                        <p:attrNameLst>
                                          <p:attrName>style.visibility</p:attrName>
                                        </p:attrNameLst>
                                      </p:cBhvr>
                                      <p:to>
                                        <p:strVal val="visible"/>
                                      </p:to>
                                    </p:set>
                                    <p:animEffect transition="in" filter="fade">
                                      <p:cBhvr>
                                        <p:cTn id="7" dur="500"/>
                                        <p:tgtEl>
                                          <p:spTgt spid="42">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64DF5F-C099-7A64-6168-13F4569E7B8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98F86FF-2D27-3666-0ACD-9189E53F5EF5}"/>
              </a:ext>
            </a:extLst>
          </p:cNvPr>
          <p:cNvSpPr>
            <a:spLocks noGrp="1"/>
          </p:cNvSpPr>
          <p:nvPr>
            <p:ph type="title"/>
          </p:nvPr>
        </p:nvSpPr>
        <p:spPr/>
        <p:txBody>
          <a:bodyPr/>
          <a:lstStyle/>
          <a:p>
            <a:r>
              <a:rPr lang="en-US" noProof="0"/>
              <a:t>Nutanix credentials lifecycle</a:t>
            </a:r>
          </a:p>
        </p:txBody>
      </p:sp>
      <p:sp>
        <p:nvSpPr>
          <p:cNvPr id="24" name="Footer Placeholder 23">
            <a:extLst>
              <a:ext uri="{FF2B5EF4-FFF2-40B4-BE49-F238E27FC236}">
                <a16:creationId xmlns:a16="http://schemas.microsoft.com/office/drawing/2014/main" id="{0352B280-2291-DE50-01A8-34E3601E5418}"/>
              </a:ext>
            </a:extLst>
          </p:cNvPr>
          <p:cNvSpPr>
            <a:spLocks noGrp="1"/>
          </p:cNvSpPr>
          <p:nvPr>
            <p:ph type="ftr" idx="11"/>
          </p:nvPr>
        </p:nvSpPr>
        <p:spPr/>
        <p:txBody>
          <a:bodyPr/>
          <a:lstStyle/>
          <a:p>
            <a:r>
              <a:rPr lang="en-GB"/>
              <a:t>Nutanix Confidential</a:t>
            </a:r>
          </a:p>
        </p:txBody>
      </p:sp>
      <p:sp>
        <p:nvSpPr>
          <p:cNvPr id="28" name="Slide Number Placeholder 27">
            <a:extLst>
              <a:ext uri="{FF2B5EF4-FFF2-40B4-BE49-F238E27FC236}">
                <a16:creationId xmlns:a16="http://schemas.microsoft.com/office/drawing/2014/main" id="{E7614A0A-C94E-9C2F-C49E-BABB90C57791}"/>
              </a:ext>
            </a:extLst>
          </p:cNvPr>
          <p:cNvSpPr>
            <a:spLocks noGrp="1"/>
          </p:cNvSpPr>
          <p:nvPr>
            <p:ph type="sldNum" idx="12"/>
          </p:nvPr>
        </p:nvSpPr>
        <p:spPr/>
        <p:txBody>
          <a:bodyPr/>
          <a:lstStyle/>
          <a:p>
            <a:pPr lvl="0"/>
            <a:fld id="{00000000-1234-1234-1234-123412341234}" type="slidenum">
              <a:rPr lang="en" smtClean="0"/>
              <a:pPr lvl="0"/>
              <a:t>72</a:t>
            </a:fld>
            <a:endParaRPr lang="en"/>
          </a:p>
        </p:txBody>
      </p:sp>
      <p:sp>
        <p:nvSpPr>
          <p:cNvPr id="42" name="Espace réservé du texte 41">
            <a:extLst>
              <a:ext uri="{FF2B5EF4-FFF2-40B4-BE49-F238E27FC236}">
                <a16:creationId xmlns:a16="http://schemas.microsoft.com/office/drawing/2014/main" id="{E85A4382-BF3B-76B2-5E0E-729B92FAC9A9}"/>
              </a:ext>
            </a:extLst>
          </p:cNvPr>
          <p:cNvSpPr>
            <a:spLocks noGrp="1"/>
          </p:cNvSpPr>
          <p:nvPr>
            <p:ph type="body" idx="1"/>
          </p:nvPr>
        </p:nvSpPr>
        <p:spPr>
          <a:xfrm>
            <a:off x="403650" y="1244600"/>
            <a:ext cx="3517862" cy="3480900"/>
          </a:xfrm>
        </p:spPr>
        <p:txBody>
          <a:bodyPr/>
          <a:lstStyle/>
          <a:p>
            <a:pPr marL="139700" indent="0">
              <a:buNone/>
            </a:pPr>
            <a:r>
              <a:rPr lang="en-US" noProof="0"/>
              <a:t>Prism Central Credential widely used:</a:t>
            </a:r>
          </a:p>
          <a:p>
            <a:r>
              <a:rPr lang="en-US" noProof="0"/>
              <a:t>CAPX (</a:t>
            </a:r>
            <a:r>
              <a:rPr lang="en-US" noProof="0" err="1"/>
              <a:t>mgmt</a:t>
            </a:r>
            <a:r>
              <a:rPr lang="en-US" noProof="0"/>
              <a:t> cluster only)</a:t>
            </a:r>
          </a:p>
          <a:p>
            <a:r>
              <a:rPr lang="en-US" noProof="0"/>
              <a:t>CCM</a:t>
            </a:r>
          </a:p>
          <a:p>
            <a:r>
              <a:rPr lang="en-US" noProof="0"/>
              <a:t>CSI</a:t>
            </a:r>
          </a:p>
          <a:p>
            <a:endParaRPr lang="en-US"/>
          </a:p>
          <a:p>
            <a:pPr marL="139700" indent="0">
              <a:buNone/>
            </a:pPr>
            <a:r>
              <a:rPr lang="en-US" noProof="0"/>
              <a:t>Lock PC account if </a:t>
            </a:r>
            <a:r>
              <a:rPr lang="en-US"/>
              <a:t>too many failed retries</a:t>
            </a:r>
            <a:endParaRPr lang="en-US" noProof="0"/>
          </a:p>
          <a:p>
            <a:pPr marL="139700" indent="0">
              <a:buNone/>
            </a:pPr>
            <a:endParaRPr lang="en-US" noProof="0"/>
          </a:p>
          <a:p>
            <a:pPr marL="139700" indent="0">
              <a:buNone/>
            </a:pPr>
            <a:r>
              <a:rPr lang="en-US" noProof="0"/>
              <a:t>Update </a:t>
            </a:r>
            <a:r>
              <a:rPr lang="en-US" noProof="0">
                <a:hlinkClick r:id="rId3"/>
              </a:rPr>
              <a:t>following documentation</a:t>
            </a:r>
            <a:endParaRPr lang="en-US" noProof="0"/>
          </a:p>
          <a:p>
            <a:r>
              <a:rPr lang="en-US" noProof="0"/>
              <a:t>Manual update</a:t>
            </a:r>
          </a:p>
          <a:p>
            <a:r>
              <a:rPr lang="en-US"/>
              <a:t>Apply to each clusters</a:t>
            </a:r>
            <a:endParaRPr lang="en-US" noProof="0"/>
          </a:p>
        </p:txBody>
      </p:sp>
      <p:pic>
        <p:nvPicPr>
          <p:cNvPr id="2" name="Image 1">
            <a:extLst>
              <a:ext uri="{FF2B5EF4-FFF2-40B4-BE49-F238E27FC236}">
                <a16:creationId xmlns:a16="http://schemas.microsoft.com/office/drawing/2014/main" id="{4ED0D604-E14D-31EF-9590-5622EE28D3C6}"/>
              </a:ext>
            </a:extLst>
          </p:cNvPr>
          <p:cNvPicPr>
            <a:picLocks noChangeAspect="1"/>
          </p:cNvPicPr>
          <p:nvPr/>
        </p:nvPicPr>
        <p:blipFill>
          <a:blip r:embed="rId4"/>
          <a:stretch>
            <a:fillRect/>
          </a:stretch>
        </p:blipFill>
        <p:spPr>
          <a:xfrm>
            <a:off x="4406903" y="880327"/>
            <a:ext cx="4316522" cy="3907263"/>
          </a:xfrm>
          <a:prstGeom prst="rect">
            <a:avLst/>
          </a:prstGeom>
          <a:ln>
            <a:solidFill>
              <a:schemeClr val="tx1"/>
            </a:solidFill>
          </a:ln>
        </p:spPr>
      </p:pic>
    </p:spTree>
    <p:extLst>
      <p:ext uri="{BB962C8B-B14F-4D97-AF65-F5344CB8AC3E}">
        <p14:creationId xmlns:p14="http://schemas.microsoft.com/office/powerpoint/2010/main" val="207491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texte 12">
            <a:extLst>
              <a:ext uri="{FF2B5EF4-FFF2-40B4-BE49-F238E27FC236}">
                <a16:creationId xmlns:a16="http://schemas.microsoft.com/office/drawing/2014/main" id="{4E9918FC-5F63-1897-78E0-95472193F7A0}"/>
              </a:ext>
            </a:extLst>
          </p:cNvPr>
          <p:cNvSpPr>
            <a:spLocks noGrp="1"/>
          </p:cNvSpPr>
          <p:nvPr>
            <p:ph type="body" idx="1"/>
          </p:nvPr>
        </p:nvSpPr>
        <p:spPr/>
        <p:txBody>
          <a:bodyPr/>
          <a:lstStyle/>
          <a:p>
            <a:pPr marL="101600" indent="0">
              <a:buNone/>
            </a:pPr>
            <a:r>
              <a:rPr lang="en-US"/>
              <a:t>Usage</a:t>
            </a:r>
          </a:p>
          <a:p>
            <a:r>
              <a:rPr lang="en-US" sz="1200"/>
              <a:t>Multi-cluster secret propagation (registry for now)</a:t>
            </a:r>
          </a:p>
          <a:p>
            <a:pPr marL="101600" indent="0">
              <a:buNone/>
            </a:pPr>
            <a:r>
              <a:rPr lang="en-US"/>
              <a:t>Extended use cases</a:t>
            </a:r>
          </a:p>
          <a:p>
            <a:r>
              <a:rPr lang="en-US" sz="1200"/>
              <a:t>Centralized, secure secret management</a:t>
            </a:r>
          </a:p>
          <a:p>
            <a:r>
              <a:rPr lang="en-US" sz="1200"/>
              <a:t>Avoid hardcoding secrets in manifests</a:t>
            </a:r>
          </a:p>
          <a:p>
            <a:r>
              <a:rPr lang="en-US" sz="1200"/>
              <a:t>Integrate easily with CI/CD pipelines</a:t>
            </a:r>
          </a:p>
          <a:p>
            <a:r>
              <a:rPr lang="en-US" sz="1200"/>
              <a:t>Retrieve external secrets from Cloud</a:t>
            </a:r>
          </a:p>
          <a:p>
            <a:r>
              <a:rPr lang="en-US" sz="1200"/>
              <a:t>Manage dynamically any kind of secrets: credentials, keys, cert, token </a:t>
            </a:r>
          </a:p>
        </p:txBody>
      </p:sp>
      <p:sp>
        <p:nvSpPr>
          <p:cNvPr id="3" name="Titre 2">
            <a:extLst>
              <a:ext uri="{FF2B5EF4-FFF2-40B4-BE49-F238E27FC236}">
                <a16:creationId xmlns:a16="http://schemas.microsoft.com/office/drawing/2014/main" id="{AACF280E-4A2C-5A11-E378-C0354510E521}"/>
              </a:ext>
            </a:extLst>
          </p:cNvPr>
          <p:cNvSpPr>
            <a:spLocks noGrp="1"/>
          </p:cNvSpPr>
          <p:nvPr>
            <p:ph type="title"/>
          </p:nvPr>
        </p:nvSpPr>
        <p:spPr>
          <a:xfrm>
            <a:off x="403650" y="403975"/>
            <a:ext cx="8321400" cy="599100"/>
          </a:xfrm>
        </p:spPr>
        <p:txBody>
          <a:bodyPr/>
          <a:lstStyle/>
          <a:p>
            <a:r>
              <a:rPr lang="en-US"/>
              <a:t>External secret management</a:t>
            </a:r>
          </a:p>
        </p:txBody>
      </p:sp>
      <p:sp>
        <p:nvSpPr>
          <p:cNvPr id="14" name="Espace réservé du texte 13">
            <a:extLst>
              <a:ext uri="{FF2B5EF4-FFF2-40B4-BE49-F238E27FC236}">
                <a16:creationId xmlns:a16="http://schemas.microsoft.com/office/drawing/2014/main" id="{ACA32B6B-1843-B412-ECC0-B64C2360751B}"/>
              </a:ext>
            </a:extLst>
          </p:cNvPr>
          <p:cNvSpPr>
            <a:spLocks noGrp="1"/>
          </p:cNvSpPr>
          <p:nvPr>
            <p:ph type="body" idx="13"/>
          </p:nvPr>
        </p:nvSpPr>
        <p:spPr>
          <a:xfrm>
            <a:off x="4655176" y="1941397"/>
            <a:ext cx="4068250" cy="1228090"/>
          </a:xfrm>
        </p:spPr>
        <p:txBody>
          <a:bodyPr/>
          <a:lstStyle/>
          <a:p>
            <a:pPr marL="101600" indent="0">
              <a:buNone/>
            </a:pPr>
            <a:r>
              <a:rPr lang="en-US"/>
              <a:t>Example Secret Backends</a:t>
            </a:r>
          </a:p>
          <a:p>
            <a:pPr>
              <a:buFont typeface="Arial" panose="020B0604020202020204" pitchFamily="34" charset="0"/>
              <a:buChar char="•"/>
            </a:pPr>
            <a:r>
              <a:rPr lang="en-US" sz="1200" err="1"/>
              <a:t>Infisical</a:t>
            </a:r>
            <a:endParaRPr lang="en-US" sz="1200"/>
          </a:p>
          <a:p>
            <a:pPr>
              <a:buFont typeface="Arial" panose="020B0604020202020204" pitchFamily="34" charset="0"/>
              <a:buChar char="•"/>
            </a:pPr>
            <a:r>
              <a:rPr lang="en-US" sz="1200" err="1"/>
              <a:t>HashiCorp</a:t>
            </a:r>
            <a:r>
              <a:rPr lang="en-US" sz="1200"/>
              <a:t> Vault</a:t>
            </a:r>
          </a:p>
          <a:p>
            <a:pPr>
              <a:buFont typeface="Arial" panose="020B0604020202020204" pitchFamily="34" charset="0"/>
              <a:buChar char="•"/>
            </a:pPr>
            <a:r>
              <a:rPr lang="en-US" sz="1200"/>
              <a:t>Cloud Secret Manager (Azure, Google, AWS, …)</a:t>
            </a:r>
          </a:p>
        </p:txBody>
      </p:sp>
      <p:sp>
        <p:nvSpPr>
          <p:cNvPr id="5" name="Espace réservé du texte 4">
            <a:extLst>
              <a:ext uri="{FF2B5EF4-FFF2-40B4-BE49-F238E27FC236}">
                <a16:creationId xmlns:a16="http://schemas.microsoft.com/office/drawing/2014/main" id="{487AF5DE-394C-244D-1280-1210E8B6D40B}"/>
              </a:ext>
            </a:extLst>
          </p:cNvPr>
          <p:cNvSpPr>
            <a:spLocks noGrp="1"/>
          </p:cNvSpPr>
          <p:nvPr>
            <p:ph type="body" sz="quarter" idx="14"/>
          </p:nvPr>
        </p:nvSpPr>
        <p:spPr>
          <a:xfrm>
            <a:off x="1266371" y="1122934"/>
            <a:ext cx="7457053" cy="673658"/>
          </a:xfrm>
        </p:spPr>
        <p:txBody>
          <a:bodyPr/>
          <a:lstStyle/>
          <a:p>
            <a:r>
              <a:rPr lang="en-US" b="1"/>
              <a:t>ESO integrated in NKP 2.16</a:t>
            </a:r>
          </a:p>
          <a:p>
            <a:r>
              <a:rPr lang="en-US"/>
              <a:t>Management cluster only (will evolve later)</a:t>
            </a:r>
          </a:p>
        </p:txBody>
      </p:sp>
      <p:pic>
        <p:nvPicPr>
          <p:cNvPr id="9" name="Espace réservé pour une image  8">
            <a:extLst>
              <a:ext uri="{FF2B5EF4-FFF2-40B4-BE49-F238E27FC236}">
                <a16:creationId xmlns:a16="http://schemas.microsoft.com/office/drawing/2014/main" id="{C225A2E2-CBBA-86ED-D7CE-5ACBBB30CF2F}"/>
              </a:ext>
            </a:extLst>
          </p:cNvPr>
          <p:cNvPicPr>
            <a:picLocks noGrp="1" noChangeAspect="1"/>
          </p:cNvPicPr>
          <p:nvPr>
            <p:ph type="pic" sz="quarter" idx="15"/>
          </p:nvPr>
        </p:nvPicPr>
        <p:blipFill>
          <a:blip r:embed="rId3">
            <a:extLst>
              <a:ext uri="{96DAC541-7B7A-43D3-8B79-37D633B846F1}">
                <asvg:svgBlip xmlns:asvg="http://schemas.microsoft.com/office/drawing/2016/SVG/main" r:embed="rId4"/>
              </a:ext>
            </a:extLst>
          </a:blip>
          <a:srcRect l="117" r="117"/>
          <a:stretch/>
        </p:blipFill>
        <p:spPr>
          <a:xfrm>
            <a:off x="401639" y="1122934"/>
            <a:ext cx="676048" cy="676808"/>
          </a:xfrm>
        </p:spPr>
      </p:pic>
      <p:sp>
        <p:nvSpPr>
          <p:cNvPr id="7" name="TextBox 5">
            <a:extLst>
              <a:ext uri="{FF2B5EF4-FFF2-40B4-BE49-F238E27FC236}">
                <a16:creationId xmlns:a16="http://schemas.microsoft.com/office/drawing/2014/main" id="{E1E19892-F394-63F0-5FAC-E4D204318AFF}"/>
              </a:ext>
            </a:extLst>
          </p:cNvPr>
          <p:cNvSpPr txBox="1"/>
          <p:nvPr/>
        </p:nvSpPr>
        <p:spPr>
          <a:xfrm rot="2729208">
            <a:off x="8230204" y="226532"/>
            <a:ext cx="1177841" cy="215444"/>
          </a:xfrm>
          <a:prstGeom prst="rect">
            <a:avLst/>
          </a:prstGeom>
          <a:solidFill>
            <a:srgbClr val="7855FA"/>
          </a:solidFill>
        </p:spPr>
        <p:txBody>
          <a:bodyPr wrap="none" lIns="180000" tIns="0" rIns="180000" bIns="0" rtlCol="0">
            <a:spAutoFit/>
          </a:bodyPr>
          <a:lstStyle/>
          <a:p>
            <a:r>
              <a:rPr lang="en-US" b="1" noProof="0">
                <a:solidFill>
                  <a:schemeClr val="bg1"/>
                </a:solidFill>
                <a:latin typeface="Montserrat" pitchFamily="2" charset="77"/>
              </a:rPr>
              <a:t>New 2.16</a:t>
            </a:r>
          </a:p>
        </p:txBody>
      </p:sp>
      <p:pic>
        <p:nvPicPr>
          <p:cNvPr id="21" name="Image 20">
            <a:extLst>
              <a:ext uri="{FF2B5EF4-FFF2-40B4-BE49-F238E27FC236}">
                <a16:creationId xmlns:a16="http://schemas.microsoft.com/office/drawing/2014/main" id="{3B4E1EAE-8B5B-8EA9-C1B6-54EF5EC98995}"/>
              </a:ext>
            </a:extLst>
          </p:cNvPr>
          <p:cNvPicPr>
            <a:picLocks noChangeAspect="1"/>
          </p:cNvPicPr>
          <p:nvPr/>
        </p:nvPicPr>
        <p:blipFill>
          <a:blip r:embed="rId5"/>
          <a:stretch>
            <a:fillRect/>
          </a:stretch>
        </p:blipFill>
        <p:spPr>
          <a:xfrm>
            <a:off x="5118725" y="3202028"/>
            <a:ext cx="3454412" cy="1698635"/>
          </a:xfrm>
          <a:prstGeom prst="rect">
            <a:avLst/>
          </a:prstGeom>
        </p:spPr>
      </p:pic>
    </p:spTree>
    <p:extLst>
      <p:ext uri="{BB962C8B-B14F-4D97-AF65-F5344CB8AC3E}">
        <p14:creationId xmlns:p14="http://schemas.microsoft.com/office/powerpoint/2010/main" val="368459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01FB1-BDB2-3775-0102-9BEECF77CB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F7C0A2-304B-8D89-889B-65464628CEA4}"/>
              </a:ext>
            </a:extLst>
          </p:cNvPr>
          <p:cNvSpPr>
            <a:spLocks noGrp="1"/>
          </p:cNvSpPr>
          <p:nvPr>
            <p:ph type="ctrTitle"/>
          </p:nvPr>
        </p:nvSpPr>
        <p:spPr/>
        <p:txBody>
          <a:bodyPr/>
          <a:lstStyle/>
          <a:p>
            <a:r>
              <a:rPr lang="fr-FR" err="1"/>
              <a:t>Sizing</a:t>
            </a:r>
            <a:r>
              <a:rPr lang="fr-FR"/>
              <a:t> Guidance</a:t>
            </a:r>
            <a:endParaRPr lang="en-GB"/>
          </a:p>
        </p:txBody>
      </p:sp>
      <p:sp>
        <p:nvSpPr>
          <p:cNvPr id="3" name="Subtitle 2">
            <a:extLst>
              <a:ext uri="{FF2B5EF4-FFF2-40B4-BE49-F238E27FC236}">
                <a16:creationId xmlns:a16="http://schemas.microsoft.com/office/drawing/2014/main" id="{CC411DED-E01D-A637-3CCD-5BBAB73EF6FF}"/>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256687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DBDE4-A3CA-F049-FB87-5D676D9EA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BFD98-611A-91ED-648E-893739624C6B}"/>
              </a:ext>
            </a:extLst>
          </p:cNvPr>
          <p:cNvSpPr>
            <a:spLocks noGrp="1"/>
          </p:cNvSpPr>
          <p:nvPr>
            <p:ph type="title"/>
          </p:nvPr>
        </p:nvSpPr>
        <p:spPr/>
        <p:txBody>
          <a:bodyPr/>
          <a:lstStyle/>
          <a:p>
            <a:r>
              <a:rPr lang="fr-FR" sz="2600"/>
              <a:t>Not an </a:t>
            </a:r>
            <a:r>
              <a:rPr lang="fr-FR" sz="2600" err="1"/>
              <a:t>easy</a:t>
            </a:r>
            <a:r>
              <a:rPr lang="fr-FR" sz="2600"/>
              <a:t> </a:t>
            </a:r>
            <a:r>
              <a:rPr lang="fr-FR" sz="2600" err="1"/>
              <a:t>task</a:t>
            </a:r>
            <a:r>
              <a:rPr lang="fr-FR" sz="2600"/>
              <a:t> !</a:t>
            </a:r>
            <a:endParaRPr lang="en-GB" sz="2600"/>
          </a:p>
        </p:txBody>
      </p:sp>
      <p:sp>
        <p:nvSpPr>
          <p:cNvPr id="3" name="Content Placeholder 2">
            <a:extLst>
              <a:ext uri="{FF2B5EF4-FFF2-40B4-BE49-F238E27FC236}">
                <a16:creationId xmlns:a16="http://schemas.microsoft.com/office/drawing/2014/main" id="{D98222D6-46B7-A6B2-690C-D98D2234726A}"/>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108BC2C6-7B72-4786-CB10-CAF975A43FB2}"/>
              </a:ext>
            </a:extLst>
          </p:cNvPr>
          <p:cNvPicPr>
            <a:picLocks noChangeAspect="1"/>
          </p:cNvPicPr>
          <p:nvPr/>
        </p:nvPicPr>
        <p:blipFill>
          <a:blip r:embed="rId3"/>
          <a:srcRect/>
          <a:stretch/>
        </p:blipFill>
        <p:spPr>
          <a:xfrm>
            <a:off x="-2604977" y="0"/>
            <a:ext cx="14353953" cy="5143499"/>
          </a:xfrm>
          <a:prstGeom prst="rect">
            <a:avLst/>
          </a:prstGeom>
        </p:spPr>
      </p:pic>
      <p:sp>
        <p:nvSpPr>
          <p:cNvPr id="8" name="Speech Bubble: Oval 7">
            <a:extLst>
              <a:ext uri="{FF2B5EF4-FFF2-40B4-BE49-F238E27FC236}">
                <a16:creationId xmlns:a16="http://schemas.microsoft.com/office/drawing/2014/main" id="{95A266DA-C38D-D374-61A9-B4582F2D0DB0}"/>
              </a:ext>
            </a:extLst>
          </p:cNvPr>
          <p:cNvSpPr/>
          <p:nvPr/>
        </p:nvSpPr>
        <p:spPr>
          <a:xfrm>
            <a:off x="49763" y="951722"/>
            <a:ext cx="1536440" cy="1045029"/>
          </a:xfrm>
          <a:prstGeom prst="wedgeEllipseCallout">
            <a:avLst>
              <a:gd name="adj1" fmla="val 45645"/>
              <a:gd name="adj2" fmla="val 52613"/>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How </a:t>
            </a:r>
            <a:r>
              <a:rPr lang="fr-FR" sz="11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many</a:t>
            </a:r>
            <a:r>
              <a:rPr lang="fr-FR"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fr-FR" sz="11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workers</a:t>
            </a:r>
            <a:r>
              <a:rPr lang="fr-FR"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I </a:t>
            </a:r>
            <a:r>
              <a:rPr lang="fr-FR" sz="11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need</a:t>
            </a:r>
            <a:r>
              <a:rPr lang="fr-FR"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and how big </a:t>
            </a:r>
            <a:r>
              <a:rPr lang="fr-FR" sz="11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they</a:t>
            </a:r>
            <a:r>
              <a:rPr lang="fr-FR"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fr-FR" sz="11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will</a:t>
            </a:r>
            <a:r>
              <a:rPr lang="fr-FR"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fr-FR" sz="11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be</a:t>
            </a:r>
            <a:r>
              <a:rPr lang="fr-FR"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t>
            </a:r>
            <a:endParaRPr lang="en-GB"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endParaRPr>
          </a:p>
        </p:txBody>
      </p:sp>
      <p:sp>
        <p:nvSpPr>
          <p:cNvPr id="9" name="Speech Bubble: Oval 8">
            <a:extLst>
              <a:ext uri="{FF2B5EF4-FFF2-40B4-BE49-F238E27FC236}">
                <a16:creationId xmlns:a16="http://schemas.microsoft.com/office/drawing/2014/main" id="{152496C5-378B-F069-892E-E39E1A7C55E7}"/>
              </a:ext>
            </a:extLst>
          </p:cNvPr>
          <p:cNvSpPr/>
          <p:nvPr/>
        </p:nvSpPr>
        <p:spPr>
          <a:xfrm flipH="1">
            <a:off x="7430638" y="1170705"/>
            <a:ext cx="1645299" cy="1045029"/>
          </a:xfrm>
          <a:prstGeom prst="wedgeEllipseCallout">
            <a:avLst>
              <a:gd name="adj1" fmla="val 58499"/>
              <a:gd name="adj2" fmla="val 51423"/>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It </a:t>
            </a:r>
            <a:r>
              <a:rPr lang="fr-FR" sz="11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depends</a:t>
            </a:r>
            <a:r>
              <a:rPr lang="fr-FR"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a:t>
            </a:r>
            <a:endParaRPr lang="en-GB" sz="11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7996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C6F6C-065F-7F3B-7FE4-5CFEAB95B09F}"/>
              </a:ext>
            </a:extLst>
          </p:cNvPr>
          <p:cNvSpPr>
            <a:spLocks noGrp="1"/>
          </p:cNvSpPr>
          <p:nvPr>
            <p:ph type="title"/>
          </p:nvPr>
        </p:nvSpPr>
        <p:spPr/>
        <p:txBody>
          <a:bodyPr/>
          <a:lstStyle/>
          <a:p>
            <a:r>
              <a:rPr lang="fr-FR" err="1"/>
              <a:t>Reminder</a:t>
            </a:r>
            <a:r>
              <a:rPr lang="fr-FR"/>
              <a:t> : </a:t>
            </a:r>
            <a:r>
              <a:rPr lang="fr-FR" err="1"/>
              <a:t>Resources</a:t>
            </a:r>
            <a:r>
              <a:rPr lang="fr-FR"/>
              <a:t> </a:t>
            </a:r>
            <a:r>
              <a:rPr lang="fr-FR" err="1"/>
              <a:t>requests</a:t>
            </a:r>
            <a:r>
              <a:rPr lang="fr-FR"/>
              <a:t> and </a:t>
            </a:r>
            <a:r>
              <a:rPr lang="fr-FR" err="1"/>
              <a:t>limits</a:t>
            </a:r>
            <a:endParaRPr lang="en-GB"/>
          </a:p>
        </p:txBody>
      </p:sp>
      <p:sp>
        <p:nvSpPr>
          <p:cNvPr id="3" name="Content Placeholder 2">
            <a:extLst>
              <a:ext uri="{FF2B5EF4-FFF2-40B4-BE49-F238E27FC236}">
                <a16:creationId xmlns:a16="http://schemas.microsoft.com/office/drawing/2014/main" id="{6FAAED2F-B027-84F4-9710-0A97DAECAC07}"/>
              </a:ext>
            </a:extLst>
          </p:cNvPr>
          <p:cNvSpPr>
            <a:spLocks noGrp="1"/>
          </p:cNvSpPr>
          <p:nvPr>
            <p:ph idx="1"/>
          </p:nvPr>
        </p:nvSpPr>
        <p:spPr>
          <a:xfrm>
            <a:off x="402150" y="1245350"/>
            <a:ext cx="5455311" cy="3398100"/>
          </a:xfrm>
        </p:spPr>
        <p:txBody>
          <a:bodyPr/>
          <a:lstStyle/>
          <a:p>
            <a:r>
              <a:rPr lang="fr-FR" err="1"/>
              <a:t>Resources</a:t>
            </a:r>
            <a:r>
              <a:rPr lang="fr-FR"/>
              <a:t> </a:t>
            </a:r>
            <a:r>
              <a:rPr lang="fr-FR" err="1"/>
              <a:t>requests</a:t>
            </a:r>
            <a:r>
              <a:rPr lang="fr-FR"/>
              <a:t> :</a:t>
            </a:r>
          </a:p>
          <a:p>
            <a:pPr lvl="1"/>
            <a:r>
              <a:rPr lang="fr-FR" err="1"/>
              <a:t>Resources</a:t>
            </a:r>
            <a:r>
              <a:rPr lang="fr-FR"/>
              <a:t> </a:t>
            </a:r>
            <a:r>
              <a:rPr lang="fr-FR" err="1"/>
              <a:t>reserved</a:t>
            </a:r>
            <a:r>
              <a:rPr lang="fr-FR"/>
              <a:t> for </a:t>
            </a:r>
            <a:r>
              <a:rPr lang="fr-FR" err="1"/>
              <a:t>your</a:t>
            </a:r>
            <a:r>
              <a:rPr lang="fr-FR"/>
              <a:t> </a:t>
            </a:r>
            <a:r>
              <a:rPr lang="fr-FR" err="1"/>
              <a:t>pods</a:t>
            </a:r>
            <a:endParaRPr lang="fr-FR"/>
          </a:p>
          <a:p>
            <a:pPr lvl="1"/>
            <a:r>
              <a:rPr lang="fr-FR"/>
              <a:t>Be </a:t>
            </a:r>
            <a:r>
              <a:rPr lang="fr-FR" err="1"/>
              <a:t>careful</a:t>
            </a:r>
            <a:r>
              <a:rPr lang="fr-FR"/>
              <a:t> </a:t>
            </a:r>
            <a:r>
              <a:rPr lang="fr-FR" err="1"/>
              <a:t>with</a:t>
            </a:r>
            <a:r>
              <a:rPr lang="fr-FR"/>
              <a:t> overbooking !</a:t>
            </a:r>
          </a:p>
          <a:p>
            <a:pPr lvl="1"/>
            <a:endParaRPr lang="fr-FR"/>
          </a:p>
          <a:p>
            <a:r>
              <a:rPr lang="fr-FR" err="1"/>
              <a:t>Resources</a:t>
            </a:r>
            <a:r>
              <a:rPr lang="fr-FR"/>
              <a:t> </a:t>
            </a:r>
            <a:r>
              <a:rPr lang="fr-FR" err="1"/>
              <a:t>limits</a:t>
            </a:r>
            <a:r>
              <a:rPr lang="fr-FR"/>
              <a:t> :</a:t>
            </a:r>
          </a:p>
          <a:p>
            <a:pPr lvl="1"/>
            <a:r>
              <a:rPr lang="fr-FR" err="1"/>
              <a:t>Authorized</a:t>
            </a:r>
            <a:r>
              <a:rPr lang="fr-FR"/>
              <a:t> </a:t>
            </a:r>
            <a:r>
              <a:rPr lang="fr-FR" err="1"/>
              <a:t>resources</a:t>
            </a:r>
            <a:r>
              <a:rPr lang="fr-FR"/>
              <a:t> for </a:t>
            </a:r>
            <a:r>
              <a:rPr lang="fr-FR" err="1"/>
              <a:t>your</a:t>
            </a:r>
            <a:r>
              <a:rPr lang="fr-FR"/>
              <a:t> </a:t>
            </a:r>
            <a:r>
              <a:rPr lang="fr-FR" err="1"/>
              <a:t>pod</a:t>
            </a:r>
            <a:endParaRPr lang="fr-FR"/>
          </a:p>
          <a:p>
            <a:pPr lvl="1"/>
            <a:r>
              <a:rPr lang="fr-FR" err="1"/>
              <a:t>When</a:t>
            </a:r>
            <a:r>
              <a:rPr lang="fr-FR"/>
              <a:t> </a:t>
            </a:r>
            <a:r>
              <a:rPr lang="fr-FR" err="1"/>
              <a:t>it</a:t>
            </a:r>
            <a:r>
              <a:rPr lang="fr-FR"/>
              <a:t> </a:t>
            </a:r>
            <a:r>
              <a:rPr lang="fr-FR" err="1"/>
              <a:t>is</a:t>
            </a:r>
            <a:r>
              <a:rPr lang="fr-FR"/>
              <a:t> </a:t>
            </a:r>
            <a:r>
              <a:rPr lang="fr-FR" err="1"/>
              <a:t>reached</a:t>
            </a:r>
            <a:r>
              <a:rPr lang="fr-FR"/>
              <a:t> : </a:t>
            </a:r>
          </a:p>
          <a:p>
            <a:pPr lvl="2"/>
            <a:r>
              <a:rPr lang="fr-FR"/>
              <a:t>CPU : </a:t>
            </a:r>
            <a:r>
              <a:rPr lang="fr-FR" err="1"/>
              <a:t>throttling</a:t>
            </a:r>
            <a:endParaRPr lang="fr-FR"/>
          </a:p>
          <a:p>
            <a:pPr lvl="2"/>
            <a:r>
              <a:rPr lang="fr-FR"/>
              <a:t>RAM : « </a:t>
            </a:r>
            <a:r>
              <a:rPr lang="fr-FR" err="1"/>
              <a:t>Hastala</a:t>
            </a:r>
            <a:r>
              <a:rPr lang="fr-FR"/>
              <a:t> vista Baby »</a:t>
            </a:r>
          </a:p>
          <a:p>
            <a:pPr marL="1524000" lvl="3" indent="0">
              <a:buNone/>
            </a:pPr>
            <a:r>
              <a:rPr lang="fr-FR" sz="1050" i="1" err="1"/>
              <a:t>Crashloopback</a:t>
            </a:r>
            <a:r>
              <a:rPr lang="fr-FR" sz="1050" i="1"/>
              <a:t> OOM </a:t>
            </a:r>
            <a:r>
              <a:rPr lang="fr-FR" sz="1050" i="1" err="1"/>
              <a:t>killed</a:t>
            </a:r>
            <a:endParaRPr lang="en-GB" sz="1050" i="1"/>
          </a:p>
        </p:txBody>
      </p:sp>
      <p:pic>
        <p:nvPicPr>
          <p:cNvPr id="5" name="Picture 4">
            <a:extLst>
              <a:ext uri="{FF2B5EF4-FFF2-40B4-BE49-F238E27FC236}">
                <a16:creationId xmlns:a16="http://schemas.microsoft.com/office/drawing/2014/main" id="{219396A7-85B1-1605-CD79-3DB0776DC744}"/>
              </a:ext>
            </a:extLst>
          </p:cNvPr>
          <p:cNvPicPr>
            <a:picLocks noChangeAspect="1"/>
          </p:cNvPicPr>
          <p:nvPr/>
        </p:nvPicPr>
        <p:blipFill>
          <a:blip r:embed="rId3"/>
          <a:stretch>
            <a:fillRect/>
          </a:stretch>
        </p:blipFill>
        <p:spPr>
          <a:xfrm flipH="1">
            <a:off x="6112988" y="919837"/>
            <a:ext cx="2627362" cy="4223663"/>
          </a:xfrm>
          <a:prstGeom prst="rect">
            <a:avLst/>
          </a:prstGeom>
        </p:spPr>
      </p:pic>
      <p:sp>
        <p:nvSpPr>
          <p:cNvPr id="7" name="TextBox 6">
            <a:extLst>
              <a:ext uri="{FF2B5EF4-FFF2-40B4-BE49-F238E27FC236}">
                <a16:creationId xmlns:a16="http://schemas.microsoft.com/office/drawing/2014/main" id="{2E180A49-1F55-D957-2849-8B56936A7A6C}"/>
              </a:ext>
            </a:extLst>
          </p:cNvPr>
          <p:cNvSpPr txBox="1"/>
          <p:nvPr/>
        </p:nvSpPr>
        <p:spPr>
          <a:xfrm>
            <a:off x="6394173" y="1082095"/>
            <a:ext cx="2246785" cy="523220"/>
          </a:xfrm>
          <a:prstGeom prst="rect">
            <a:avLst/>
          </a:prstGeom>
          <a:noFill/>
        </p:spPr>
        <p:txBody>
          <a:bodyPr wrap="square">
            <a:spAutoFit/>
          </a:bodyPr>
          <a:lstStyle/>
          <a:p>
            <a:pPr algn="ct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Why</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do I carry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almost</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empty</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boxes ? </a:t>
            </a:r>
            <a:endParaRPr lang="en-GB"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endParaRPr>
          </a:p>
        </p:txBody>
      </p:sp>
      <p:pic>
        <p:nvPicPr>
          <p:cNvPr id="1026" name="Picture 2">
            <a:extLst>
              <a:ext uri="{FF2B5EF4-FFF2-40B4-BE49-F238E27FC236}">
                <a16:creationId xmlns:a16="http://schemas.microsoft.com/office/drawing/2014/main" id="{46626273-8BEB-F18A-9E38-CB033D473F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9055"/>
          <a:stretch/>
        </p:blipFill>
        <p:spPr bwMode="auto">
          <a:xfrm>
            <a:off x="3980409" y="3419061"/>
            <a:ext cx="1183181" cy="53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94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F6A98419-1F56-2013-E0F7-F67F107D3E6E}"/>
              </a:ext>
            </a:extLst>
          </p:cNvPr>
          <p:cNvSpPr/>
          <p:nvPr/>
        </p:nvSpPr>
        <p:spPr>
          <a:xfrm>
            <a:off x="2748619" y="974475"/>
            <a:ext cx="3646761" cy="3433085"/>
          </a:xfrm>
          <a:prstGeom prst="flowChartConnector">
            <a:avLst/>
          </a:prstGeom>
          <a:solidFill>
            <a:schemeClr val="bg1">
              <a:lumMod val="8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Customer </a:t>
            </a:r>
            <a:r>
              <a:rPr lang="fr-FR" err="1"/>
              <a:t>workloads</a:t>
            </a:r>
            <a:endParaRPr lang="en-GB"/>
          </a:p>
        </p:txBody>
      </p:sp>
      <p:sp>
        <p:nvSpPr>
          <p:cNvPr id="6" name="Flowchart: Connector 5">
            <a:extLst>
              <a:ext uri="{FF2B5EF4-FFF2-40B4-BE49-F238E27FC236}">
                <a16:creationId xmlns:a16="http://schemas.microsoft.com/office/drawing/2014/main" id="{FD59FE2C-DDB8-748A-DF52-DC12AE1E7971}"/>
              </a:ext>
            </a:extLst>
          </p:cNvPr>
          <p:cNvSpPr/>
          <p:nvPr/>
        </p:nvSpPr>
        <p:spPr>
          <a:xfrm>
            <a:off x="3007036" y="1217751"/>
            <a:ext cx="3129926" cy="2946533"/>
          </a:xfrm>
          <a:prstGeom prst="flowChartConnector">
            <a:avLst/>
          </a:prstGeom>
          <a:solidFill>
            <a:schemeClr val="accent5"/>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Customer </a:t>
            </a:r>
            <a:r>
              <a:rPr lang="fr-FR" err="1"/>
              <a:t>workloads</a:t>
            </a:r>
            <a:endParaRPr lang="en-GB"/>
          </a:p>
        </p:txBody>
      </p:sp>
      <p:sp>
        <p:nvSpPr>
          <p:cNvPr id="5" name="Flowchart: Connector 4">
            <a:extLst>
              <a:ext uri="{FF2B5EF4-FFF2-40B4-BE49-F238E27FC236}">
                <a16:creationId xmlns:a16="http://schemas.microsoft.com/office/drawing/2014/main" id="{A3E4D630-001B-0129-C22B-B4188D16F8EE}"/>
              </a:ext>
            </a:extLst>
          </p:cNvPr>
          <p:cNvSpPr/>
          <p:nvPr/>
        </p:nvSpPr>
        <p:spPr>
          <a:xfrm>
            <a:off x="3327917" y="1519830"/>
            <a:ext cx="2488164" cy="2342374"/>
          </a:xfrm>
          <a:prstGeom prst="flowChartConnector">
            <a:avLst/>
          </a:prstGeom>
          <a:pattFill prst="wdUpDiag">
            <a:fgClr>
              <a:schemeClr val="accent1"/>
            </a:fgClr>
            <a:bgClr>
              <a:schemeClr val="accent5"/>
            </a:bgClr>
          </a:patt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t>Customer </a:t>
            </a:r>
            <a:r>
              <a:rPr lang="fr-FR" err="1"/>
              <a:t>workloads</a:t>
            </a:r>
            <a:endParaRPr lang="en-GB"/>
          </a:p>
        </p:txBody>
      </p:sp>
      <p:sp>
        <p:nvSpPr>
          <p:cNvPr id="2" name="Title 1">
            <a:extLst>
              <a:ext uri="{FF2B5EF4-FFF2-40B4-BE49-F238E27FC236}">
                <a16:creationId xmlns:a16="http://schemas.microsoft.com/office/drawing/2014/main" id="{BF9993AF-99DD-4B19-C90A-57793B92C692}"/>
              </a:ext>
            </a:extLst>
          </p:cNvPr>
          <p:cNvSpPr>
            <a:spLocks noGrp="1"/>
          </p:cNvSpPr>
          <p:nvPr>
            <p:ph type="title"/>
          </p:nvPr>
        </p:nvSpPr>
        <p:spPr/>
        <p:txBody>
          <a:bodyPr/>
          <a:lstStyle/>
          <a:p>
            <a:r>
              <a:rPr lang="fr-FR"/>
              <a:t>K8s </a:t>
            </a:r>
            <a:r>
              <a:rPr lang="fr-FR" err="1"/>
              <a:t>sizing</a:t>
            </a:r>
            <a:r>
              <a:rPr lang="fr-FR"/>
              <a:t> : not </a:t>
            </a:r>
            <a:r>
              <a:rPr lang="fr-FR" err="1"/>
              <a:t>only</a:t>
            </a:r>
            <a:r>
              <a:rPr lang="fr-FR"/>
              <a:t> a </a:t>
            </a:r>
            <a:r>
              <a:rPr lang="fr-FR" err="1"/>
              <a:t>workload</a:t>
            </a:r>
            <a:r>
              <a:rPr lang="fr-FR"/>
              <a:t> </a:t>
            </a:r>
            <a:r>
              <a:rPr lang="fr-FR" err="1"/>
              <a:t>consideration</a:t>
            </a:r>
            <a:endParaRPr lang="en-GB"/>
          </a:p>
        </p:txBody>
      </p:sp>
      <p:sp>
        <p:nvSpPr>
          <p:cNvPr id="9" name="Callout: Bent Line with No Border 8">
            <a:extLst>
              <a:ext uri="{FF2B5EF4-FFF2-40B4-BE49-F238E27FC236}">
                <a16:creationId xmlns:a16="http://schemas.microsoft.com/office/drawing/2014/main" id="{67005C1E-0A02-5DCA-A6D3-B212844877D8}"/>
              </a:ext>
            </a:extLst>
          </p:cNvPr>
          <p:cNvSpPr/>
          <p:nvPr/>
        </p:nvSpPr>
        <p:spPr>
          <a:xfrm>
            <a:off x="6455804" y="1998911"/>
            <a:ext cx="2071396" cy="360784"/>
          </a:xfrm>
          <a:prstGeom prst="callout2">
            <a:avLst>
              <a:gd name="adj1" fmla="val 44612"/>
              <a:gd name="adj2" fmla="val -1126"/>
              <a:gd name="adj3" fmla="val 46336"/>
              <a:gd name="adj4" fmla="val -16066"/>
              <a:gd name="adj5" fmla="val 159052"/>
              <a:gd name="adj6" fmla="val -43964"/>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a:solidFill>
                  <a:schemeClr val="bg2"/>
                </a:solidFill>
                <a:latin typeface="Montserrat" pitchFamily="2" charset="0"/>
              </a:rPr>
              <a:t>K8s </a:t>
            </a:r>
            <a:r>
              <a:rPr lang="fr-FR" err="1">
                <a:solidFill>
                  <a:schemeClr val="bg2"/>
                </a:solidFill>
                <a:latin typeface="Montserrat" pitchFamily="2" charset="0"/>
              </a:rPr>
              <a:t>tooling</a:t>
            </a:r>
            <a:endParaRPr lang="en-GB">
              <a:solidFill>
                <a:schemeClr val="bg2"/>
              </a:solidFill>
              <a:latin typeface="Montserrat" pitchFamily="2" charset="0"/>
            </a:endParaRPr>
          </a:p>
        </p:txBody>
      </p:sp>
      <p:sp>
        <p:nvSpPr>
          <p:cNvPr id="10" name="Callout: Bent Line with No Border 9">
            <a:extLst>
              <a:ext uri="{FF2B5EF4-FFF2-40B4-BE49-F238E27FC236}">
                <a16:creationId xmlns:a16="http://schemas.microsoft.com/office/drawing/2014/main" id="{4FA13ECF-7E77-6C0B-CE82-4EFB48953252}"/>
              </a:ext>
            </a:extLst>
          </p:cNvPr>
          <p:cNvSpPr/>
          <p:nvPr/>
        </p:nvSpPr>
        <p:spPr>
          <a:xfrm>
            <a:off x="6455804" y="1589379"/>
            <a:ext cx="2269245" cy="360784"/>
          </a:xfrm>
          <a:prstGeom prst="callout2">
            <a:avLst>
              <a:gd name="adj1" fmla="val 44612"/>
              <a:gd name="adj2" fmla="val -1115"/>
              <a:gd name="adj3" fmla="val 44612"/>
              <a:gd name="adj4" fmla="val -7568"/>
              <a:gd name="adj5" fmla="val 138362"/>
              <a:gd name="adj6" fmla="val -31042"/>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a:solidFill>
                  <a:schemeClr val="bg2"/>
                </a:solidFill>
                <a:latin typeface="Montserrat" pitchFamily="2" charset="0"/>
              </a:rPr>
              <a:t>K8s </a:t>
            </a:r>
            <a:r>
              <a:rPr lang="fr-FR" err="1">
                <a:solidFill>
                  <a:schemeClr val="bg2"/>
                </a:solidFill>
                <a:latin typeface="Montserrat" pitchFamily="2" charset="0"/>
              </a:rPr>
              <a:t>core</a:t>
            </a:r>
            <a:r>
              <a:rPr lang="fr-FR">
                <a:solidFill>
                  <a:schemeClr val="bg2"/>
                </a:solidFill>
                <a:latin typeface="Montserrat" pitchFamily="2" charset="0"/>
              </a:rPr>
              <a:t> </a:t>
            </a:r>
            <a:endParaRPr lang="en-GB">
              <a:solidFill>
                <a:schemeClr val="bg2"/>
              </a:solidFill>
              <a:latin typeface="Montserrat" pitchFamily="2" charset="0"/>
            </a:endParaRPr>
          </a:p>
        </p:txBody>
      </p:sp>
      <p:sp>
        <p:nvSpPr>
          <p:cNvPr id="11" name="Callout: Bent Line with No Border 10">
            <a:extLst>
              <a:ext uri="{FF2B5EF4-FFF2-40B4-BE49-F238E27FC236}">
                <a16:creationId xmlns:a16="http://schemas.microsoft.com/office/drawing/2014/main" id="{DECFA21D-1C87-CDD0-8A15-9FFD93A39242}"/>
              </a:ext>
            </a:extLst>
          </p:cNvPr>
          <p:cNvSpPr/>
          <p:nvPr/>
        </p:nvSpPr>
        <p:spPr>
          <a:xfrm>
            <a:off x="6455804" y="1179846"/>
            <a:ext cx="2269245" cy="360784"/>
          </a:xfrm>
          <a:prstGeom prst="callout2">
            <a:avLst>
              <a:gd name="adj1" fmla="val 44612"/>
              <a:gd name="adj2" fmla="val -1115"/>
              <a:gd name="adj3" fmla="val 44612"/>
              <a:gd name="adj4" fmla="val -7568"/>
              <a:gd name="adj5" fmla="val 114224"/>
              <a:gd name="adj6" fmla="val -26656"/>
            </a:avLst>
          </a:prstGeom>
          <a:noFill/>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a:solidFill>
                  <a:schemeClr val="bg2"/>
                </a:solidFill>
                <a:latin typeface="Montserrat" pitchFamily="2" charset="0"/>
              </a:rPr>
              <a:t>Node OS</a:t>
            </a:r>
            <a:endParaRPr lang="en-GB">
              <a:solidFill>
                <a:schemeClr val="bg2"/>
              </a:solidFill>
              <a:latin typeface="Montserrat" pitchFamily="2" charset="0"/>
            </a:endParaRPr>
          </a:p>
        </p:txBody>
      </p:sp>
      <p:sp>
        <p:nvSpPr>
          <p:cNvPr id="4" name="Flowchart: Connector 3">
            <a:extLst>
              <a:ext uri="{FF2B5EF4-FFF2-40B4-BE49-F238E27FC236}">
                <a16:creationId xmlns:a16="http://schemas.microsoft.com/office/drawing/2014/main" id="{60FAAFC5-556C-ACA7-4871-3AD2069FF790}"/>
              </a:ext>
            </a:extLst>
          </p:cNvPr>
          <p:cNvSpPr/>
          <p:nvPr/>
        </p:nvSpPr>
        <p:spPr>
          <a:xfrm>
            <a:off x="3816220" y="1935238"/>
            <a:ext cx="1511559" cy="1511559"/>
          </a:xfrm>
          <a:prstGeom prst="flowChartConnector">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a:latin typeface="Montserrat" pitchFamily="2" charset="0"/>
              </a:rPr>
              <a:t>Customer </a:t>
            </a:r>
            <a:r>
              <a:rPr lang="fr-FR" sz="1200" err="1">
                <a:latin typeface="Montserrat" pitchFamily="2" charset="0"/>
              </a:rPr>
              <a:t>workloads</a:t>
            </a:r>
            <a:endParaRPr lang="en-GB" sz="1200">
              <a:latin typeface="Montserrat" pitchFamily="2" charset="0"/>
            </a:endParaRPr>
          </a:p>
        </p:txBody>
      </p:sp>
      <p:sp>
        <p:nvSpPr>
          <p:cNvPr id="12" name="TextBox 11">
            <a:extLst>
              <a:ext uri="{FF2B5EF4-FFF2-40B4-BE49-F238E27FC236}">
                <a16:creationId xmlns:a16="http://schemas.microsoft.com/office/drawing/2014/main" id="{748EDAB4-0E12-BB16-E445-D132AF3E194B}"/>
              </a:ext>
            </a:extLst>
          </p:cNvPr>
          <p:cNvSpPr txBox="1"/>
          <p:nvPr/>
        </p:nvSpPr>
        <p:spPr>
          <a:xfrm>
            <a:off x="2788031" y="4467716"/>
            <a:ext cx="3567935" cy="307777"/>
          </a:xfrm>
          <a:prstGeom prst="rect">
            <a:avLst/>
          </a:prstGeom>
          <a:noFill/>
        </p:spPr>
        <p:txBody>
          <a:bodyPr wrap="square" rtlCol="0">
            <a:spAutoFit/>
          </a:bodyPr>
          <a:lstStyle/>
          <a:p>
            <a:pPr algn="ctr"/>
            <a:r>
              <a:rPr lang="fr-FR">
                <a:latin typeface="Montserrat" pitchFamily="2" charset="0"/>
              </a:rPr>
              <a:t>Global </a:t>
            </a:r>
            <a:r>
              <a:rPr lang="fr-FR" err="1">
                <a:latin typeface="Montserrat" pitchFamily="2" charset="0"/>
              </a:rPr>
              <a:t>Kubernetes</a:t>
            </a:r>
            <a:r>
              <a:rPr lang="fr-FR">
                <a:latin typeface="Montserrat" pitchFamily="2" charset="0"/>
              </a:rPr>
              <a:t> </a:t>
            </a:r>
            <a:r>
              <a:rPr lang="fr-FR" err="1">
                <a:latin typeface="Montserrat" pitchFamily="2" charset="0"/>
              </a:rPr>
              <a:t>node</a:t>
            </a:r>
            <a:r>
              <a:rPr lang="fr-FR">
                <a:latin typeface="Montserrat" pitchFamily="2" charset="0"/>
              </a:rPr>
              <a:t> </a:t>
            </a:r>
            <a:r>
              <a:rPr lang="fr-FR" err="1">
                <a:latin typeface="Montserrat" pitchFamily="2" charset="0"/>
              </a:rPr>
              <a:t>load</a:t>
            </a:r>
            <a:endParaRPr lang="en-GB">
              <a:latin typeface="Montserrat" pitchFamily="2" charset="0"/>
            </a:endParaRPr>
          </a:p>
        </p:txBody>
      </p:sp>
      <p:pic>
        <p:nvPicPr>
          <p:cNvPr id="8" name="Picture 7">
            <a:extLst>
              <a:ext uri="{FF2B5EF4-FFF2-40B4-BE49-F238E27FC236}">
                <a16:creationId xmlns:a16="http://schemas.microsoft.com/office/drawing/2014/main" id="{A4145A7B-7825-121A-997A-05451B26B16D}"/>
              </a:ext>
            </a:extLst>
          </p:cNvPr>
          <p:cNvPicPr>
            <a:picLocks noChangeAspect="1"/>
          </p:cNvPicPr>
          <p:nvPr/>
        </p:nvPicPr>
        <p:blipFill>
          <a:blip r:embed="rId3"/>
          <a:stretch>
            <a:fillRect/>
          </a:stretch>
        </p:blipFill>
        <p:spPr>
          <a:xfrm>
            <a:off x="1007175" y="3182451"/>
            <a:ext cx="1511559" cy="1961049"/>
          </a:xfrm>
          <a:prstGeom prst="rect">
            <a:avLst/>
          </a:prstGeom>
        </p:spPr>
      </p:pic>
    </p:spTree>
    <p:extLst>
      <p:ext uri="{BB962C8B-B14F-4D97-AF65-F5344CB8AC3E}">
        <p14:creationId xmlns:p14="http://schemas.microsoft.com/office/powerpoint/2010/main" val="602226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5" grpId="0" animBg="1"/>
      <p:bldP spid="9" grpId="0" animBg="1"/>
      <p:bldP spid="10" grpId="0" animBg="1"/>
      <p:bldP spid="11" grpId="0" animBg="1"/>
      <p:bldP spid="4" grpId="0" animBg="1"/>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8816B-E2BB-565E-A701-3A5719BCFC72}"/>
              </a:ext>
            </a:extLst>
          </p:cNvPr>
          <p:cNvSpPr>
            <a:spLocks noGrp="1"/>
          </p:cNvSpPr>
          <p:nvPr>
            <p:ph type="title"/>
          </p:nvPr>
        </p:nvSpPr>
        <p:spPr/>
        <p:txBody>
          <a:bodyPr/>
          <a:lstStyle/>
          <a:p>
            <a:r>
              <a:rPr lang="fr-FR" err="1"/>
              <a:t>Workloads</a:t>
            </a:r>
            <a:r>
              <a:rPr lang="fr-FR"/>
              <a:t> </a:t>
            </a:r>
            <a:r>
              <a:rPr lang="fr-FR" err="1"/>
              <a:t>load</a:t>
            </a:r>
            <a:endParaRPr lang="en-GB"/>
          </a:p>
        </p:txBody>
      </p:sp>
      <p:sp>
        <p:nvSpPr>
          <p:cNvPr id="3" name="Content Placeholder 2">
            <a:extLst>
              <a:ext uri="{FF2B5EF4-FFF2-40B4-BE49-F238E27FC236}">
                <a16:creationId xmlns:a16="http://schemas.microsoft.com/office/drawing/2014/main" id="{E6B167A6-0985-FA1B-8B2F-D5B38AA1F82E}"/>
              </a:ext>
            </a:extLst>
          </p:cNvPr>
          <p:cNvSpPr>
            <a:spLocks noGrp="1"/>
          </p:cNvSpPr>
          <p:nvPr>
            <p:ph idx="1"/>
          </p:nvPr>
        </p:nvSpPr>
        <p:spPr/>
        <p:txBody>
          <a:bodyPr/>
          <a:lstStyle/>
          <a:p>
            <a:r>
              <a:rPr lang="fr-FR" err="1"/>
              <a:t>Should</a:t>
            </a:r>
            <a:r>
              <a:rPr lang="fr-FR"/>
              <a:t> </a:t>
            </a:r>
            <a:r>
              <a:rPr lang="fr-FR" err="1"/>
              <a:t>be</a:t>
            </a:r>
            <a:r>
              <a:rPr lang="fr-FR"/>
              <a:t> the </a:t>
            </a:r>
            <a:r>
              <a:rPr lang="fr-FR" err="1"/>
              <a:t>easiest</a:t>
            </a:r>
            <a:r>
              <a:rPr lang="fr-FR"/>
              <a:t> part of the </a:t>
            </a:r>
            <a:r>
              <a:rPr lang="fr-FR" err="1"/>
              <a:t>sizing</a:t>
            </a:r>
            <a:endParaRPr lang="fr-FR"/>
          </a:p>
          <a:p>
            <a:pPr lvl="1"/>
            <a:r>
              <a:rPr lang="fr-FR"/>
              <a:t>But </a:t>
            </a:r>
            <a:r>
              <a:rPr lang="fr-FR" err="1"/>
              <a:t>your</a:t>
            </a:r>
            <a:r>
              <a:rPr lang="fr-FR"/>
              <a:t> </a:t>
            </a:r>
            <a:r>
              <a:rPr lang="fr-FR" err="1"/>
              <a:t>customer</a:t>
            </a:r>
            <a:r>
              <a:rPr lang="fr-FR"/>
              <a:t> </a:t>
            </a:r>
            <a:r>
              <a:rPr lang="fr-FR" err="1"/>
              <a:t>will</a:t>
            </a:r>
            <a:r>
              <a:rPr lang="fr-FR"/>
              <a:t> </a:t>
            </a:r>
            <a:r>
              <a:rPr lang="fr-FR" strike="sngStrike" err="1"/>
              <a:t>always</a:t>
            </a:r>
            <a:r>
              <a:rPr lang="fr-FR"/>
              <a:t> </a:t>
            </a:r>
            <a:r>
              <a:rPr lang="fr-FR" err="1"/>
              <a:t>often</a:t>
            </a:r>
            <a:r>
              <a:rPr lang="fr-FR"/>
              <a:t> struggle to </a:t>
            </a:r>
            <a:r>
              <a:rPr lang="fr-FR" err="1"/>
              <a:t>define</a:t>
            </a:r>
            <a:r>
              <a:rPr lang="fr-FR"/>
              <a:t> </a:t>
            </a:r>
            <a:r>
              <a:rPr lang="fr-FR" err="1"/>
              <a:t>this</a:t>
            </a:r>
            <a:r>
              <a:rPr lang="fr-FR"/>
              <a:t> </a:t>
            </a:r>
            <a:r>
              <a:rPr lang="fr-FR" err="1"/>
              <a:t>load</a:t>
            </a:r>
            <a:endParaRPr lang="fr-FR"/>
          </a:p>
          <a:p>
            <a:endParaRPr lang="fr-FR"/>
          </a:p>
          <a:p>
            <a:r>
              <a:rPr lang="fr-FR" err="1"/>
              <a:t>Ideally</a:t>
            </a:r>
            <a:r>
              <a:rPr lang="fr-FR"/>
              <a:t>, </a:t>
            </a:r>
            <a:r>
              <a:rPr lang="fr-FR" err="1"/>
              <a:t>which</a:t>
            </a:r>
            <a:r>
              <a:rPr lang="fr-FR"/>
              <a:t> inputs do </a:t>
            </a:r>
            <a:r>
              <a:rPr lang="fr-FR" err="1"/>
              <a:t>you</a:t>
            </a:r>
            <a:r>
              <a:rPr lang="fr-FR"/>
              <a:t> </a:t>
            </a:r>
            <a:r>
              <a:rPr lang="fr-FR" err="1"/>
              <a:t>need</a:t>
            </a:r>
            <a:r>
              <a:rPr lang="fr-FR"/>
              <a:t> ?</a:t>
            </a:r>
          </a:p>
          <a:p>
            <a:pPr lvl="1"/>
            <a:r>
              <a:rPr lang="fr-FR" err="1"/>
              <a:t>Resources</a:t>
            </a:r>
            <a:r>
              <a:rPr lang="fr-FR"/>
              <a:t> </a:t>
            </a:r>
            <a:r>
              <a:rPr lang="fr-FR" err="1"/>
              <a:t>requests</a:t>
            </a:r>
            <a:r>
              <a:rPr lang="fr-FR"/>
              <a:t> / min </a:t>
            </a:r>
            <a:r>
              <a:rPr lang="fr-FR" err="1"/>
              <a:t>consumption</a:t>
            </a:r>
            <a:endParaRPr lang="fr-FR"/>
          </a:p>
          <a:p>
            <a:pPr lvl="1"/>
            <a:r>
              <a:rPr lang="fr-FR" err="1"/>
              <a:t>Resources</a:t>
            </a:r>
            <a:r>
              <a:rPr lang="fr-FR"/>
              <a:t> </a:t>
            </a:r>
            <a:r>
              <a:rPr lang="fr-FR" err="1"/>
              <a:t>limits</a:t>
            </a:r>
            <a:r>
              <a:rPr lang="fr-FR"/>
              <a:t> / max </a:t>
            </a:r>
            <a:r>
              <a:rPr lang="fr-FR" err="1"/>
              <a:t>consumption</a:t>
            </a:r>
            <a:endParaRPr lang="fr-FR"/>
          </a:p>
          <a:p>
            <a:pPr lvl="1"/>
            <a:r>
              <a:rPr lang="fr-FR" err="1"/>
              <a:t>Number</a:t>
            </a:r>
            <a:r>
              <a:rPr lang="fr-FR"/>
              <a:t> of </a:t>
            </a:r>
            <a:r>
              <a:rPr lang="fr-FR" err="1"/>
              <a:t>pods</a:t>
            </a:r>
            <a:r>
              <a:rPr lang="fr-FR"/>
              <a:t> / instance</a:t>
            </a:r>
          </a:p>
          <a:p>
            <a:pPr lvl="1"/>
            <a:r>
              <a:rPr lang="fr-FR" err="1"/>
              <a:t>Expected</a:t>
            </a:r>
            <a:r>
              <a:rPr lang="fr-FR"/>
              <a:t> </a:t>
            </a:r>
            <a:r>
              <a:rPr lang="fr-FR" err="1"/>
              <a:t>growth</a:t>
            </a:r>
            <a:r>
              <a:rPr lang="fr-FR"/>
              <a:t> </a:t>
            </a:r>
          </a:p>
          <a:p>
            <a:pPr lvl="1"/>
            <a:r>
              <a:rPr lang="fr-FR" err="1"/>
              <a:t>Temporary</a:t>
            </a:r>
            <a:r>
              <a:rPr lang="fr-FR"/>
              <a:t> </a:t>
            </a:r>
            <a:r>
              <a:rPr lang="fr-FR" err="1"/>
              <a:t>scale</a:t>
            </a:r>
            <a:r>
              <a:rPr lang="fr-FR"/>
              <a:t> / spike ?</a:t>
            </a:r>
          </a:p>
          <a:p>
            <a:endParaRPr lang="fr-FR"/>
          </a:p>
        </p:txBody>
      </p:sp>
      <p:pic>
        <p:nvPicPr>
          <p:cNvPr id="7" name="Picture 6">
            <a:extLst>
              <a:ext uri="{FF2B5EF4-FFF2-40B4-BE49-F238E27FC236}">
                <a16:creationId xmlns:a16="http://schemas.microsoft.com/office/drawing/2014/main" id="{883A5BBE-9B9F-889E-D95F-E4553DF4BF9E}"/>
              </a:ext>
            </a:extLst>
          </p:cNvPr>
          <p:cNvPicPr>
            <a:picLocks noChangeAspect="1"/>
          </p:cNvPicPr>
          <p:nvPr/>
        </p:nvPicPr>
        <p:blipFill>
          <a:blip r:embed="rId3"/>
          <a:stretch>
            <a:fillRect/>
          </a:stretch>
        </p:blipFill>
        <p:spPr>
          <a:xfrm>
            <a:off x="5022574" y="2430393"/>
            <a:ext cx="4069660" cy="2713107"/>
          </a:xfrm>
          <a:prstGeom prst="rect">
            <a:avLst/>
          </a:prstGeom>
        </p:spPr>
      </p:pic>
      <p:sp>
        <p:nvSpPr>
          <p:cNvPr id="8" name="TextBox 7">
            <a:extLst>
              <a:ext uri="{FF2B5EF4-FFF2-40B4-BE49-F238E27FC236}">
                <a16:creationId xmlns:a16="http://schemas.microsoft.com/office/drawing/2014/main" id="{2DFC1677-8CF9-8D14-5C9E-6BF68C3354F8}"/>
              </a:ext>
            </a:extLst>
          </p:cNvPr>
          <p:cNvSpPr txBox="1"/>
          <p:nvPr/>
        </p:nvSpPr>
        <p:spPr>
          <a:xfrm>
            <a:off x="5698433" y="2518741"/>
            <a:ext cx="2246785" cy="523220"/>
          </a:xfrm>
          <a:prstGeom prst="rect">
            <a:avLst/>
          </a:prstGeom>
          <a:noFill/>
        </p:spPr>
        <p:txBody>
          <a:bodyPr wrap="square">
            <a:spAutoFit/>
          </a:bodyPr>
          <a:lstStyle/>
          <a:p>
            <a:pPr algn="ct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Tell me about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your</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workload</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needs</a:t>
            </a:r>
            <a:r>
              <a:rPr lang="fr-FR">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a:t>
            </a:r>
            <a:endParaRPr lang="en-GB"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38773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8E7DB-A547-DF11-E428-0C766A127833}"/>
              </a:ext>
            </a:extLst>
          </p:cNvPr>
          <p:cNvSpPr>
            <a:spLocks noGrp="1"/>
          </p:cNvSpPr>
          <p:nvPr>
            <p:ph type="title"/>
          </p:nvPr>
        </p:nvSpPr>
        <p:spPr/>
        <p:txBody>
          <a:bodyPr/>
          <a:lstStyle/>
          <a:p>
            <a:r>
              <a:rPr lang="fr-FR" err="1"/>
              <a:t>Tooling</a:t>
            </a:r>
            <a:r>
              <a:rPr lang="fr-FR"/>
              <a:t> </a:t>
            </a:r>
            <a:r>
              <a:rPr lang="fr-FR" err="1"/>
              <a:t>load</a:t>
            </a:r>
            <a:endParaRPr lang="en-GB"/>
          </a:p>
        </p:txBody>
      </p:sp>
      <p:sp>
        <p:nvSpPr>
          <p:cNvPr id="3" name="Content Placeholder 2">
            <a:extLst>
              <a:ext uri="{FF2B5EF4-FFF2-40B4-BE49-F238E27FC236}">
                <a16:creationId xmlns:a16="http://schemas.microsoft.com/office/drawing/2014/main" id="{41A75EB3-4826-64CF-99FC-D7C4092598BB}"/>
              </a:ext>
            </a:extLst>
          </p:cNvPr>
          <p:cNvSpPr>
            <a:spLocks noGrp="1"/>
          </p:cNvSpPr>
          <p:nvPr>
            <p:ph idx="1"/>
          </p:nvPr>
        </p:nvSpPr>
        <p:spPr/>
        <p:txBody>
          <a:bodyPr/>
          <a:lstStyle/>
          <a:p>
            <a:r>
              <a:rPr lang="fr-FR" err="1"/>
              <a:t>Define</a:t>
            </a:r>
            <a:r>
              <a:rPr lang="fr-FR"/>
              <a:t> </a:t>
            </a:r>
            <a:r>
              <a:rPr lang="fr-FR" err="1"/>
              <a:t>which</a:t>
            </a:r>
            <a:r>
              <a:rPr lang="fr-FR"/>
              <a:t> </a:t>
            </a:r>
            <a:r>
              <a:rPr lang="fr-FR" err="1"/>
              <a:t>tools</a:t>
            </a:r>
            <a:r>
              <a:rPr lang="fr-FR"/>
              <a:t> </a:t>
            </a:r>
            <a:r>
              <a:rPr lang="fr-FR" err="1"/>
              <a:t>will</a:t>
            </a:r>
            <a:r>
              <a:rPr lang="fr-FR"/>
              <a:t> </a:t>
            </a:r>
            <a:r>
              <a:rPr lang="fr-FR" err="1"/>
              <a:t>be</a:t>
            </a:r>
            <a:r>
              <a:rPr lang="fr-FR"/>
              <a:t> </a:t>
            </a:r>
            <a:r>
              <a:rPr lang="fr-FR" err="1"/>
              <a:t>used</a:t>
            </a:r>
            <a:endParaRPr lang="fr-FR"/>
          </a:p>
          <a:p>
            <a:endParaRPr lang="fr-FR"/>
          </a:p>
          <a:p>
            <a:r>
              <a:rPr lang="fr-FR"/>
              <a:t>For </a:t>
            </a:r>
            <a:r>
              <a:rPr lang="fr-FR" err="1"/>
              <a:t>each</a:t>
            </a:r>
            <a:r>
              <a:rPr lang="fr-FR"/>
              <a:t> of </a:t>
            </a:r>
            <a:r>
              <a:rPr lang="fr-FR" err="1"/>
              <a:t>them</a:t>
            </a:r>
            <a:r>
              <a:rPr lang="fr-FR"/>
              <a:t> </a:t>
            </a:r>
          </a:p>
          <a:p>
            <a:pPr lvl="1"/>
            <a:r>
              <a:rPr lang="fr-FR"/>
              <a:t>Look at the doc</a:t>
            </a:r>
          </a:p>
          <a:p>
            <a:pPr lvl="1"/>
            <a:r>
              <a:rPr lang="fr-FR"/>
              <a:t>Check the </a:t>
            </a:r>
            <a:r>
              <a:rPr lang="fr-FR" err="1"/>
              <a:t>load</a:t>
            </a:r>
            <a:r>
              <a:rPr lang="fr-FR"/>
              <a:t> </a:t>
            </a:r>
            <a:r>
              <a:rPr lang="fr-FR" err="1"/>
              <a:t>metric</a:t>
            </a:r>
            <a:r>
              <a:rPr lang="fr-FR"/>
              <a:t> (per </a:t>
            </a:r>
            <a:r>
              <a:rPr lang="fr-FR" err="1"/>
              <a:t>pode</a:t>
            </a:r>
            <a:r>
              <a:rPr lang="fr-FR"/>
              <a:t>,  </a:t>
            </a:r>
            <a:r>
              <a:rPr lang="fr-FR" err="1"/>
              <a:t>node</a:t>
            </a:r>
            <a:r>
              <a:rPr lang="fr-FR"/>
              <a:t>, cluster)</a:t>
            </a:r>
          </a:p>
          <a:p>
            <a:pPr lvl="1"/>
            <a:r>
              <a:rPr lang="fr-FR" err="1"/>
              <a:t>Get</a:t>
            </a:r>
            <a:r>
              <a:rPr lang="fr-FR"/>
              <a:t> values</a:t>
            </a:r>
          </a:p>
          <a:p>
            <a:pPr lvl="1"/>
            <a:endParaRPr lang="fr-FR"/>
          </a:p>
          <a:p>
            <a:pPr lvl="1"/>
            <a:endParaRPr lang="en-GB"/>
          </a:p>
        </p:txBody>
      </p:sp>
      <p:pic>
        <p:nvPicPr>
          <p:cNvPr id="5" name="Picture 4">
            <a:extLst>
              <a:ext uri="{FF2B5EF4-FFF2-40B4-BE49-F238E27FC236}">
                <a16:creationId xmlns:a16="http://schemas.microsoft.com/office/drawing/2014/main" id="{AE3DFCA6-C7D3-C77D-5FA8-F2A3F5FD1120}"/>
              </a:ext>
            </a:extLst>
          </p:cNvPr>
          <p:cNvPicPr>
            <a:picLocks noChangeAspect="1"/>
          </p:cNvPicPr>
          <p:nvPr/>
        </p:nvPicPr>
        <p:blipFill>
          <a:blip r:embed="rId3"/>
          <a:stretch>
            <a:fillRect/>
          </a:stretch>
        </p:blipFill>
        <p:spPr>
          <a:xfrm>
            <a:off x="4974020" y="2415095"/>
            <a:ext cx="4169980" cy="2728405"/>
          </a:xfrm>
          <a:prstGeom prst="rect">
            <a:avLst/>
          </a:prstGeom>
        </p:spPr>
      </p:pic>
      <p:sp>
        <p:nvSpPr>
          <p:cNvPr id="6" name="TextBox 5">
            <a:extLst>
              <a:ext uri="{FF2B5EF4-FFF2-40B4-BE49-F238E27FC236}">
                <a16:creationId xmlns:a16="http://schemas.microsoft.com/office/drawing/2014/main" id="{A902BDB8-2F1D-3ACC-C15E-1B8E24A333B6}"/>
              </a:ext>
            </a:extLst>
          </p:cNvPr>
          <p:cNvSpPr txBox="1"/>
          <p:nvPr/>
        </p:nvSpPr>
        <p:spPr>
          <a:xfrm>
            <a:off x="6784656" y="2489044"/>
            <a:ext cx="1859075" cy="523220"/>
          </a:xfrm>
          <a:prstGeom prst="rect">
            <a:avLst/>
          </a:prstGeom>
          <a:noFill/>
        </p:spPr>
        <p:txBody>
          <a:bodyPr wrap="square">
            <a:spAutoFit/>
          </a:bodyPr>
          <a:lstStyle/>
          <a:p>
            <a:pPr algn="ct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Which</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ones</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I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am</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going</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to use ? </a:t>
            </a:r>
            <a:endParaRPr lang="en-GB"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endParaRPr>
          </a:p>
        </p:txBody>
      </p:sp>
      <p:pic>
        <p:nvPicPr>
          <p:cNvPr id="8" name="Picture 7">
            <a:extLst>
              <a:ext uri="{FF2B5EF4-FFF2-40B4-BE49-F238E27FC236}">
                <a16:creationId xmlns:a16="http://schemas.microsoft.com/office/drawing/2014/main" id="{D6556B25-2C7A-8409-38AB-C539C5AA718E}"/>
              </a:ext>
            </a:extLst>
          </p:cNvPr>
          <p:cNvPicPr>
            <a:picLocks noChangeAspect="1"/>
          </p:cNvPicPr>
          <p:nvPr/>
        </p:nvPicPr>
        <p:blipFill>
          <a:blip r:embed="rId4"/>
          <a:stretch>
            <a:fillRect/>
          </a:stretch>
        </p:blipFill>
        <p:spPr>
          <a:xfrm>
            <a:off x="548342" y="3254273"/>
            <a:ext cx="4169979" cy="1346328"/>
          </a:xfrm>
          <a:prstGeom prst="rect">
            <a:avLst/>
          </a:prstGeom>
          <a:ln>
            <a:solidFill>
              <a:schemeClr val="tx1"/>
            </a:solidFill>
          </a:ln>
        </p:spPr>
      </p:pic>
      <p:sp>
        <p:nvSpPr>
          <p:cNvPr id="4" name="ZoneTexte 3">
            <a:extLst>
              <a:ext uri="{FF2B5EF4-FFF2-40B4-BE49-F238E27FC236}">
                <a16:creationId xmlns:a16="http://schemas.microsoft.com/office/drawing/2014/main" id="{631519C8-6FB0-1D28-B469-20E74D76A361}"/>
              </a:ext>
            </a:extLst>
          </p:cNvPr>
          <p:cNvSpPr txBox="1"/>
          <p:nvPr/>
        </p:nvSpPr>
        <p:spPr>
          <a:xfrm>
            <a:off x="520494" y="4580236"/>
            <a:ext cx="3485294" cy="169277"/>
          </a:xfrm>
          <a:prstGeom prst="rect">
            <a:avLst/>
          </a:prstGeom>
          <a:noFill/>
        </p:spPr>
        <p:txBody>
          <a:bodyPr wrap="square" rtlCol="0">
            <a:spAutoFit/>
          </a:bodyPr>
          <a:lstStyle/>
          <a:p>
            <a:r>
              <a:rPr lang="en-US" sz="500" i="1">
                <a:solidFill>
                  <a:schemeClr val="bg1">
                    <a:lumMod val="50000"/>
                  </a:schemeClr>
                </a:solidFill>
              </a:rPr>
              <a:t>Example ISTIO docs</a:t>
            </a:r>
          </a:p>
        </p:txBody>
      </p:sp>
    </p:spTree>
    <p:extLst>
      <p:ext uri="{BB962C8B-B14F-4D97-AF65-F5344CB8AC3E}">
        <p14:creationId xmlns:p14="http://schemas.microsoft.com/office/powerpoint/2010/main" val="310246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FB43-56B3-ED69-4A19-DF469359C9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29D9FD-D056-7B87-C1B9-FD8DE78AE99D}"/>
              </a:ext>
            </a:extLst>
          </p:cNvPr>
          <p:cNvSpPr>
            <a:spLocks noGrp="1"/>
          </p:cNvSpPr>
          <p:nvPr>
            <p:ph type="title"/>
          </p:nvPr>
        </p:nvSpPr>
        <p:spPr/>
        <p:txBody>
          <a:bodyPr/>
          <a:lstStyle/>
          <a:p>
            <a:r>
              <a:rPr lang="fr-FR"/>
              <a:t>High </a:t>
            </a:r>
            <a:r>
              <a:rPr lang="fr-FR" err="1"/>
              <a:t>availability</a:t>
            </a:r>
            <a:endParaRPr lang="en-GB"/>
          </a:p>
        </p:txBody>
      </p:sp>
      <p:cxnSp>
        <p:nvCxnSpPr>
          <p:cNvPr id="5" name="Straight Connector 4">
            <a:extLst>
              <a:ext uri="{FF2B5EF4-FFF2-40B4-BE49-F238E27FC236}">
                <a16:creationId xmlns:a16="http://schemas.microsoft.com/office/drawing/2014/main" id="{AFFF775F-C9B6-D945-9E38-0A082AD34B3C}"/>
              </a:ext>
            </a:extLst>
          </p:cNvPr>
          <p:cNvCxnSpPr>
            <a:cxnSpLocks/>
          </p:cNvCxnSpPr>
          <p:nvPr/>
        </p:nvCxnSpPr>
        <p:spPr>
          <a:xfrm>
            <a:off x="4480157" y="1369395"/>
            <a:ext cx="0" cy="343759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3CBEB06-A150-DC79-4E04-ED48E520C8AA}"/>
              </a:ext>
            </a:extLst>
          </p:cNvPr>
          <p:cNvSpPr txBox="1"/>
          <p:nvPr/>
        </p:nvSpPr>
        <p:spPr>
          <a:xfrm>
            <a:off x="1215794" y="1062892"/>
            <a:ext cx="1782824" cy="307777"/>
          </a:xfrm>
          <a:prstGeom prst="rect">
            <a:avLst/>
          </a:prstGeom>
          <a:noFill/>
        </p:spPr>
        <p:txBody>
          <a:bodyPr wrap="square" rtlCol="0">
            <a:spAutoFit/>
          </a:bodyPr>
          <a:lstStyle/>
          <a:p>
            <a:pPr algn="ctr"/>
            <a:r>
              <a:rPr lang="fr-FR">
                <a:latin typeface="Montserrat" pitchFamily="2" charset="0"/>
              </a:rPr>
              <a:t>&gt;2 Datacenters</a:t>
            </a:r>
            <a:endParaRPr lang="en-GB">
              <a:latin typeface="Montserrat" pitchFamily="2" charset="0"/>
            </a:endParaRPr>
          </a:p>
        </p:txBody>
      </p:sp>
      <p:sp>
        <p:nvSpPr>
          <p:cNvPr id="7" name="TextBox 6">
            <a:extLst>
              <a:ext uri="{FF2B5EF4-FFF2-40B4-BE49-F238E27FC236}">
                <a16:creationId xmlns:a16="http://schemas.microsoft.com/office/drawing/2014/main" id="{BBC02C4F-A075-34EB-0E64-97144D41E55E}"/>
              </a:ext>
            </a:extLst>
          </p:cNvPr>
          <p:cNvSpPr txBox="1"/>
          <p:nvPr/>
        </p:nvSpPr>
        <p:spPr>
          <a:xfrm>
            <a:off x="5975952" y="1061618"/>
            <a:ext cx="1782824" cy="307777"/>
          </a:xfrm>
          <a:prstGeom prst="rect">
            <a:avLst/>
          </a:prstGeom>
          <a:noFill/>
        </p:spPr>
        <p:txBody>
          <a:bodyPr wrap="square" rtlCol="0">
            <a:spAutoFit/>
          </a:bodyPr>
          <a:lstStyle/>
          <a:p>
            <a:pPr algn="ctr"/>
            <a:r>
              <a:rPr lang="fr-FR">
                <a:latin typeface="Montserrat" pitchFamily="2" charset="0"/>
              </a:rPr>
              <a:t>&gt;3 Datacenters</a:t>
            </a:r>
            <a:endParaRPr lang="en-GB">
              <a:latin typeface="Montserrat" pitchFamily="2" charset="0"/>
            </a:endParaRPr>
          </a:p>
        </p:txBody>
      </p:sp>
      <p:sp>
        <p:nvSpPr>
          <p:cNvPr id="8" name="Rectangle: Rounded Corners 7">
            <a:extLst>
              <a:ext uri="{FF2B5EF4-FFF2-40B4-BE49-F238E27FC236}">
                <a16:creationId xmlns:a16="http://schemas.microsoft.com/office/drawing/2014/main" id="{D5A66904-026E-4890-5121-0170B5C6027B}"/>
              </a:ext>
            </a:extLst>
          </p:cNvPr>
          <p:cNvSpPr/>
          <p:nvPr/>
        </p:nvSpPr>
        <p:spPr>
          <a:xfrm>
            <a:off x="342259" y="1427787"/>
            <a:ext cx="1849233" cy="2103601"/>
          </a:xfrm>
          <a:prstGeom prst="roundRect">
            <a:avLst>
              <a:gd name="adj" fmla="val 2578"/>
            </a:avLst>
          </a:prstGeom>
          <a:no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latin typeface="Montserrat" pitchFamily="2" charset="0"/>
              </a:rPr>
              <a:t>Site A</a:t>
            </a:r>
            <a:endParaRPr lang="en-GB">
              <a:solidFill>
                <a:schemeClr val="tx1"/>
              </a:solidFill>
              <a:latin typeface="Montserrat" pitchFamily="2" charset="0"/>
            </a:endParaRPr>
          </a:p>
        </p:txBody>
      </p:sp>
      <p:sp>
        <p:nvSpPr>
          <p:cNvPr id="10" name="Rectangle: Rounded Corners 9">
            <a:extLst>
              <a:ext uri="{FF2B5EF4-FFF2-40B4-BE49-F238E27FC236}">
                <a16:creationId xmlns:a16="http://schemas.microsoft.com/office/drawing/2014/main" id="{E3A41BDE-0FDC-A8B8-2F13-4B41B73FB223}"/>
              </a:ext>
            </a:extLst>
          </p:cNvPr>
          <p:cNvSpPr/>
          <p:nvPr/>
        </p:nvSpPr>
        <p:spPr>
          <a:xfrm>
            <a:off x="2296214" y="1427786"/>
            <a:ext cx="1849233" cy="2103601"/>
          </a:xfrm>
          <a:prstGeom prst="roundRect">
            <a:avLst>
              <a:gd name="adj" fmla="val 3407"/>
            </a:avLst>
          </a:prstGeom>
          <a:no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latin typeface="Montserrat" pitchFamily="2" charset="0"/>
              </a:rPr>
              <a:t>Site B</a:t>
            </a:r>
            <a:endParaRPr lang="en-GB">
              <a:solidFill>
                <a:schemeClr val="tx1"/>
              </a:solidFill>
              <a:latin typeface="Montserrat" pitchFamily="2" charset="0"/>
            </a:endParaRPr>
          </a:p>
        </p:txBody>
      </p:sp>
      <p:sp>
        <p:nvSpPr>
          <p:cNvPr id="11" name="Rectangle: Rounded Corners 10">
            <a:extLst>
              <a:ext uri="{FF2B5EF4-FFF2-40B4-BE49-F238E27FC236}">
                <a16:creationId xmlns:a16="http://schemas.microsoft.com/office/drawing/2014/main" id="{FA436BF5-61DC-5199-9CBF-F9526E0B85C2}"/>
              </a:ext>
            </a:extLst>
          </p:cNvPr>
          <p:cNvSpPr/>
          <p:nvPr/>
        </p:nvSpPr>
        <p:spPr>
          <a:xfrm>
            <a:off x="403650" y="2816280"/>
            <a:ext cx="1716328" cy="632523"/>
          </a:xfrm>
          <a:prstGeom prst="roundRect">
            <a:avLst>
              <a:gd name="adj" fmla="val 4512"/>
            </a:avLst>
          </a:prstGeom>
          <a:solidFill>
            <a:schemeClr val="accent5"/>
          </a:solid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err="1">
                <a:solidFill>
                  <a:schemeClr val="tx1"/>
                </a:solidFill>
                <a:latin typeface="Montserrat" pitchFamily="2" charset="0"/>
              </a:rPr>
              <a:t>Workload</a:t>
            </a:r>
            <a:r>
              <a:rPr lang="fr-FR">
                <a:solidFill>
                  <a:schemeClr val="tx1"/>
                </a:solidFill>
                <a:latin typeface="Montserrat" pitchFamily="2" charset="0"/>
              </a:rPr>
              <a:t> cluster A</a:t>
            </a:r>
            <a:endParaRPr lang="en-GB">
              <a:solidFill>
                <a:schemeClr val="tx1"/>
              </a:solidFill>
              <a:latin typeface="Montserrat" pitchFamily="2" charset="0"/>
            </a:endParaRPr>
          </a:p>
        </p:txBody>
      </p:sp>
      <p:sp>
        <p:nvSpPr>
          <p:cNvPr id="13" name="Rectangle: Rounded Corners 12">
            <a:extLst>
              <a:ext uri="{FF2B5EF4-FFF2-40B4-BE49-F238E27FC236}">
                <a16:creationId xmlns:a16="http://schemas.microsoft.com/office/drawing/2014/main" id="{7A7B7694-5A82-DB44-5414-D8C1ADA3CBFC}"/>
              </a:ext>
            </a:extLst>
          </p:cNvPr>
          <p:cNvSpPr/>
          <p:nvPr/>
        </p:nvSpPr>
        <p:spPr>
          <a:xfrm>
            <a:off x="2362666" y="2816279"/>
            <a:ext cx="1716328" cy="632523"/>
          </a:xfrm>
          <a:prstGeom prst="roundRect">
            <a:avLst>
              <a:gd name="adj" fmla="val 4512"/>
            </a:avLst>
          </a:prstGeom>
          <a:solidFill>
            <a:schemeClr val="accent5"/>
          </a:solid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err="1">
                <a:solidFill>
                  <a:schemeClr val="tx1"/>
                </a:solidFill>
                <a:latin typeface="Montserrat" pitchFamily="2" charset="0"/>
              </a:rPr>
              <a:t>Workload</a:t>
            </a:r>
            <a:r>
              <a:rPr lang="fr-FR">
                <a:solidFill>
                  <a:schemeClr val="tx1"/>
                </a:solidFill>
                <a:latin typeface="Montserrat" pitchFamily="2" charset="0"/>
              </a:rPr>
              <a:t> cluster B</a:t>
            </a:r>
            <a:endParaRPr lang="en-GB">
              <a:solidFill>
                <a:schemeClr val="tx1"/>
              </a:solidFill>
              <a:latin typeface="Montserrat" pitchFamily="2" charset="0"/>
            </a:endParaRPr>
          </a:p>
        </p:txBody>
      </p:sp>
      <p:sp>
        <p:nvSpPr>
          <p:cNvPr id="14" name="Rectangle: Rounded Corners 13">
            <a:extLst>
              <a:ext uri="{FF2B5EF4-FFF2-40B4-BE49-F238E27FC236}">
                <a16:creationId xmlns:a16="http://schemas.microsoft.com/office/drawing/2014/main" id="{BC5CEA1C-62E6-2CD8-E325-749DD584EDDE}"/>
              </a:ext>
            </a:extLst>
          </p:cNvPr>
          <p:cNvSpPr/>
          <p:nvPr/>
        </p:nvSpPr>
        <p:spPr>
          <a:xfrm>
            <a:off x="408373" y="2101172"/>
            <a:ext cx="1716328" cy="632523"/>
          </a:xfrm>
          <a:prstGeom prst="roundRect">
            <a:avLst>
              <a:gd name="adj" fmla="val 4512"/>
            </a:avLst>
          </a:prstGeom>
          <a:solidFill>
            <a:schemeClr val="bg2"/>
          </a:solid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Montserrat" pitchFamily="2" charset="0"/>
              </a:rPr>
              <a:t>Management cluster</a:t>
            </a:r>
            <a:endParaRPr lang="en-GB">
              <a:solidFill>
                <a:schemeClr val="bg1"/>
              </a:solidFill>
              <a:latin typeface="Montserrat" pitchFamily="2" charset="0"/>
            </a:endParaRPr>
          </a:p>
        </p:txBody>
      </p:sp>
      <p:sp>
        <p:nvSpPr>
          <p:cNvPr id="15" name="Rectangle: Rounded Corners 14">
            <a:extLst>
              <a:ext uri="{FF2B5EF4-FFF2-40B4-BE49-F238E27FC236}">
                <a16:creationId xmlns:a16="http://schemas.microsoft.com/office/drawing/2014/main" id="{CDAE1B35-A468-2AEF-2A5D-79C5D723EEF2}"/>
              </a:ext>
            </a:extLst>
          </p:cNvPr>
          <p:cNvSpPr/>
          <p:nvPr/>
        </p:nvSpPr>
        <p:spPr>
          <a:xfrm>
            <a:off x="4785701" y="1434456"/>
            <a:ext cx="1300084" cy="2103601"/>
          </a:xfrm>
          <a:prstGeom prst="roundRect">
            <a:avLst>
              <a:gd name="adj" fmla="val 2578"/>
            </a:avLst>
          </a:prstGeom>
          <a:no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latin typeface="Montserrat" pitchFamily="2" charset="0"/>
              </a:rPr>
              <a:t>Site A</a:t>
            </a:r>
            <a:endParaRPr lang="en-GB">
              <a:solidFill>
                <a:schemeClr val="tx1"/>
              </a:solidFill>
              <a:latin typeface="Montserrat" pitchFamily="2" charset="0"/>
            </a:endParaRPr>
          </a:p>
        </p:txBody>
      </p:sp>
      <p:sp>
        <p:nvSpPr>
          <p:cNvPr id="16" name="Rectangle: Rounded Corners 15">
            <a:extLst>
              <a:ext uri="{FF2B5EF4-FFF2-40B4-BE49-F238E27FC236}">
                <a16:creationId xmlns:a16="http://schemas.microsoft.com/office/drawing/2014/main" id="{876D5065-1A28-B752-7462-07BFC8161A6B}"/>
              </a:ext>
            </a:extLst>
          </p:cNvPr>
          <p:cNvSpPr/>
          <p:nvPr/>
        </p:nvSpPr>
        <p:spPr>
          <a:xfrm>
            <a:off x="6143679" y="1435168"/>
            <a:ext cx="1300084" cy="2103601"/>
          </a:xfrm>
          <a:prstGeom prst="roundRect">
            <a:avLst>
              <a:gd name="adj" fmla="val 2578"/>
            </a:avLst>
          </a:prstGeom>
          <a:no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latin typeface="Montserrat" pitchFamily="2" charset="0"/>
              </a:rPr>
              <a:t>Site B</a:t>
            </a:r>
            <a:endParaRPr lang="en-GB">
              <a:solidFill>
                <a:schemeClr val="tx1"/>
              </a:solidFill>
              <a:latin typeface="Montserrat" pitchFamily="2" charset="0"/>
            </a:endParaRPr>
          </a:p>
        </p:txBody>
      </p:sp>
      <p:sp>
        <p:nvSpPr>
          <p:cNvPr id="17" name="Rectangle: Rounded Corners 16">
            <a:extLst>
              <a:ext uri="{FF2B5EF4-FFF2-40B4-BE49-F238E27FC236}">
                <a16:creationId xmlns:a16="http://schemas.microsoft.com/office/drawing/2014/main" id="{9EDAB2EA-46E8-17E3-DDED-FC17CCD0EC53}"/>
              </a:ext>
            </a:extLst>
          </p:cNvPr>
          <p:cNvSpPr/>
          <p:nvPr/>
        </p:nvSpPr>
        <p:spPr>
          <a:xfrm>
            <a:off x="7501657" y="1431908"/>
            <a:ext cx="1300084" cy="2103601"/>
          </a:xfrm>
          <a:prstGeom prst="roundRect">
            <a:avLst>
              <a:gd name="adj" fmla="val 2578"/>
            </a:avLst>
          </a:prstGeom>
          <a:no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fr-FR">
                <a:solidFill>
                  <a:schemeClr val="tx1"/>
                </a:solidFill>
                <a:latin typeface="Montserrat" pitchFamily="2" charset="0"/>
              </a:rPr>
              <a:t>Site C</a:t>
            </a:r>
            <a:endParaRPr lang="en-GB">
              <a:solidFill>
                <a:schemeClr val="tx1"/>
              </a:solidFill>
              <a:latin typeface="Montserrat" pitchFamily="2" charset="0"/>
            </a:endParaRPr>
          </a:p>
        </p:txBody>
      </p:sp>
      <p:sp>
        <p:nvSpPr>
          <p:cNvPr id="18" name="Rectangle: Rounded Corners 17">
            <a:extLst>
              <a:ext uri="{FF2B5EF4-FFF2-40B4-BE49-F238E27FC236}">
                <a16:creationId xmlns:a16="http://schemas.microsoft.com/office/drawing/2014/main" id="{5553E6D2-7CE4-CD0B-CB3F-8BB214935440}"/>
              </a:ext>
            </a:extLst>
          </p:cNvPr>
          <p:cNvSpPr/>
          <p:nvPr/>
        </p:nvSpPr>
        <p:spPr>
          <a:xfrm>
            <a:off x="4836399" y="2085900"/>
            <a:ext cx="3899228" cy="398351"/>
          </a:xfrm>
          <a:prstGeom prst="roundRect">
            <a:avLst>
              <a:gd name="adj" fmla="val 4512"/>
            </a:avLst>
          </a:prstGeom>
          <a:solidFill>
            <a:schemeClr val="bg2"/>
          </a:solid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a:solidFill>
                  <a:schemeClr val="bg1"/>
                </a:solidFill>
                <a:latin typeface="Montserrat" pitchFamily="2" charset="0"/>
              </a:rPr>
              <a:t>Management cluster</a:t>
            </a:r>
            <a:endParaRPr lang="en-GB">
              <a:solidFill>
                <a:schemeClr val="bg1"/>
              </a:solidFill>
              <a:latin typeface="Montserrat" pitchFamily="2" charset="0"/>
            </a:endParaRPr>
          </a:p>
        </p:txBody>
      </p:sp>
      <p:sp>
        <p:nvSpPr>
          <p:cNvPr id="19" name="Rectangle: Rounded Corners 18">
            <a:extLst>
              <a:ext uri="{FF2B5EF4-FFF2-40B4-BE49-F238E27FC236}">
                <a16:creationId xmlns:a16="http://schemas.microsoft.com/office/drawing/2014/main" id="{E5D519D4-EF0F-042C-E535-3EB70476B7B7}"/>
              </a:ext>
            </a:extLst>
          </p:cNvPr>
          <p:cNvSpPr/>
          <p:nvPr/>
        </p:nvSpPr>
        <p:spPr>
          <a:xfrm>
            <a:off x="4836398" y="2534632"/>
            <a:ext cx="3888651" cy="632523"/>
          </a:xfrm>
          <a:prstGeom prst="roundRect">
            <a:avLst>
              <a:gd name="adj" fmla="val 4512"/>
            </a:avLst>
          </a:prstGeom>
          <a:solidFill>
            <a:schemeClr val="accent5"/>
          </a:solidFill>
          <a:ln w="9525">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err="1">
                <a:solidFill>
                  <a:schemeClr val="tx1"/>
                </a:solidFill>
                <a:latin typeface="Montserrat" pitchFamily="2" charset="0"/>
              </a:rPr>
              <a:t>Workload</a:t>
            </a:r>
            <a:r>
              <a:rPr lang="fr-FR">
                <a:solidFill>
                  <a:schemeClr val="tx1"/>
                </a:solidFill>
                <a:latin typeface="Montserrat" pitchFamily="2" charset="0"/>
              </a:rPr>
              <a:t> cluster</a:t>
            </a:r>
            <a:endParaRPr lang="en-GB">
              <a:solidFill>
                <a:schemeClr val="tx1"/>
              </a:solidFill>
              <a:latin typeface="Montserrat" pitchFamily="2" charset="0"/>
            </a:endParaRPr>
          </a:p>
        </p:txBody>
      </p:sp>
      <p:sp>
        <p:nvSpPr>
          <p:cNvPr id="20" name="TextBox 19">
            <a:extLst>
              <a:ext uri="{FF2B5EF4-FFF2-40B4-BE49-F238E27FC236}">
                <a16:creationId xmlns:a16="http://schemas.microsoft.com/office/drawing/2014/main" id="{CF92D831-CDE8-8210-C234-2A0A5EC703DD}"/>
              </a:ext>
            </a:extLst>
          </p:cNvPr>
          <p:cNvSpPr txBox="1"/>
          <p:nvPr/>
        </p:nvSpPr>
        <p:spPr>
          <a:xfrm>
            <a:off x="342259" y="3739334"/>
            <a:ext cx="3958993" cy="1384995"/>
          </a:xfrm>
          <a:prstGeom prst="rect">
            <a:avLst/>
          </a:prstGeom>
          <a:noFill/>
        </p:spPr>
        <p:txBody>
          <a:bodyPr wrap="square" rtlCol="0">
            <a:spAutoFit/>
          </a:bodyPr>
          <a:lstStyle/>
          <a:p>
            <a:pPr marL="285750" indent="-285750">
              <a:buFont typeface="Arial" panose="020B0604020202020204" pitchFamily="34" charset="0"/>
              <a:buChar char="•"/>
            </a:pPr>
            <a:r>
              <a:rPr lang="fr-FR">
                <a:latin typeface="Montserrat" pitchFamily="2" charset="0"/>
              </a:rPr>
              <a:t>Support 2 sites</a:t>
            </a:r>
          </a:p>
          <a:p>
            <a:pPr marL="285750" indent="-285750">
              <a:buFont typeface="Arial" panose="020B0604020202020204" pitchFamily="34" charset="0"/>
              <a:buChar char="•"/>
            </a:pPr>
            <a:r>
              <a:rPr lang="fr-FR" err="1">
                <a:latin typeface="Montserrat" pitchFamily="2" charset="0"/>
              </a:rPr>
              <a:t>Simpler</a:t>
            </a:r>
            <a:r>
              <a:rPr lang="fr-FR">
                <a:latin typeface="Montserrat" pitchFamily="2" charset="0"/>
              </a:rPr>
              <a:t> to </a:t>
            </a:r>
            <a:r>
              <a:rPr lang="fr-FR" err="1">
                <a:latin typeface="Montserrat" pitchFamily="2" charset="0"/>
              </a:rPr>
              <a:t>deploy</a:t>
            </a:r>
            <a:endParaRPr lang="fr-FR">
              <a:latin typeface="Montserrat" pitchFamily="2" charset="0"/>
            </a:endParaRPr>
          </a:p>
          <a:p>
            <a:pPr marL="285750" indent="-285750">
              <a:buFont typeface="Arial" panose="020B0604020202020204" pitchFamily="34" charset="0"/>
              <a:buChar char="•"/>
            </a:pPr>
            <a:r>
              <a:rPr lang="fr-FR" err="1">
                <a:latin typeface="Montserrat" pitchFamily="2" charset="0"/>
              </a:rPr>
              <a:t>Independant</a:t>
            </a:r>
            <a:r>
              <a:rPr lang="fr-FR">
                <a:latin typeface="Montserrat" pitchFamily="2" charset="0"/>
              </a:rPr>
              <a:t> K8s clusters</a:t>
            </a:r>
          </a:p>
          <a:p>
            <a:pPr marL="285750" indent="-285750">
              <a:buFont typeface="Arial" panose="020B0604020202020204" pitchFamily="34" charset="0"/>
              <a:buChar char="•"/>
            </a:pPr>
            <a:r>
              <a:rPr lang="fr-FR">
                <a:latin typeface="Montserrat" pitchFamily="2" charset="0"/>
              </a:rPr>
              <a:t>Management on a unique site</a:t>
            </a:r>
          </a:p>
          <a:p>
            <a:pPr marL="285750" indent="-285750">
              <a:buFont typeface="Arial" panose="020B0604020202020204" pitchFamily="34" charset="0"/>
              <a:buChar char="•"/>
            </a:pPr>
            <a:r>
              <a:rPr lang="fr-FR">
                <a:latin typeface="Montserrat" pitchFamily="2" charset="0"/>
              </a:rPr>
              <a:t>Apps management </a:t>
            </a:r>
            <a:r>
              <a:rPr lang="fr-FR" err="1">
                <a:latin typeface="Montserrat" pitchFamily="2" charset="0"/>
              </a:rPr>
              <a:t>is</a:t>
            </a:r>
            <a:r>
              <a:rPr lang="fr-FR">
                <a:latin typeface="Montserrat" pitchFamily="2" charset="0"/>
              </a:rPr>
              <a:t> harder</a:t>
            </a:r>
          </a:p>
          <a:p>
            <a:pPr marL="285750" indent="-285750">
              <a:buFont typeface="Arial" panose="020B0604020202020204" pitchFamily="34" charset="0"/>
              <a:buChar char="•"/>
            </a:pPr>
            <a:r>
              <a:rPr lang="fr-FR" err="1">
                <a:latin typeface="Montserrat" pitchFamily="2" charset="0"/>
              </a:rPr>
              <a:t>Classic</a:t>
            </a:r>
            <a:r>
              <a:rPr lang="fr-FR">
                <a:latin typeface="Montserrat" pitchFamily="2" charset="0"/>
              </a:rPr>
              <a:t> </a:t>
            </a:r>
            <a:r>
              <a:rPr lang="fr-FR" err="1">
                <a:latin typeface="Montserrat" pitchFamily="2" charset="0"/>
              </a:rPr>
              <a:t>storage</a:t>
            </a:r>
            <a:r>
              <a:rPr lang="fr-FR">
                <a:latin typeface="Montserrat" pitchFamily="2" charset="0"/>
              </a:rPr>
              <a:t> management </a:t>
            </a:r>
            <a:endParaRPr lang="en-GB">
              <a:latin typeface="Montserrat" pitchFamily="2" charset="0"/>
            </a:endParaRPr>
          </a:p>
        </p:txBody>
      </p:sp>
      <p:sp>
        <p:nvSpPr>
          <p:cNvPr id="21" name="TextBox 20">
            <a:extLst>
              <a:ext uri="{FF2B5EF4-FFF2-40B4-BE49-F238E27FC236}">
                <a16:creationId xmlns:a16="http://schemas.microsoft.com/office/drawing/2014/main" id="{AC8DEDD7-C6E3-6B13-F87E-8D4E25F368D4}"/>
              </a:ext>
            </a:extLst>
          </p:cNvPr>
          <p:cNvSpPr txBox="1"/>
          <p:nvPr/>
        </p:nvSpPr>
        <p:spPr>
          <a:xfrm>
            <a:off x="5005360" y="3739334"/>
            <a:ext cx="3803182" cy="1384995"/>
          </a:xfrm>
          <a:prstGeom prst="rect">
            <a:avLst/>
          </a:prstGeom>
          <a:noFill/>
        </p:spPr>
        <p:txBody>
          <a:bodyPr wrap="square" rtlCol="0">
            <a:spAutoFit/>
          </a:bodyPr>
          <a:lstStyle/>
          <a:p>
            <a:pPr marL="285750" indent="-285750">
              <a:buFont typeface="Arial" panose="020B0604020202020204" pitchFamily="34" charset="0"/>
              <a:buChar char="•"/>
            </a:pPr>
            <a:r>
              <a:rPr lang="fr-FR">
                <a:latin typeface="Montserrat" pitchFamily="2" charset="0"/>
              </a:rPr>
              <a:t>Need at least 3 sites</a:t>
            </a:r>
          </a:p>
          <a:p>
            <a:pPr marL="285750" indent="-285750">
              <a:buFont typeface="Arial" panose="020B0604020202020204" pitchFamily="34" charset="0"/>
              <a:buChar char="•"/>
            </a:pPr>
            <a:r>
              <a:rPr lang="fr-FR">
                <a:latin typeface="Montserrat" pitchFamily="2" charset="0"/>
              </a:rPr>
              <a:t>Harder to </a:t>
            </a:r>
            <a:r>
              <a:rPr lang="fr-FR" err="1">
                <a:latin typeface="Montserrat" pitchFamily="2" charset="0"/>
              </a:rPr>
              <a:t>deploy</a:t>
            </a:r>
            <a:r>
              <a:rPr lang="fr-FR">
                <a:latin typeface="Montserrat" pitchFamily="2" charset="0"/>
              </a:rPr>
              <a:t> </a:t>
            </a:r>
            <a:r>
              <a:rPr lang="fr-FR" sz="1050">
                <a:latin typeface="Montserrat" pitchFamily="2" charset="0"/>
              </a:rPr>
              <a:t>(Advanced </a:t>
            </a:r>
            <a:r>
              <a:rPr lang="fr-FR" sz="1050" err="1">
                <a:latin typeface="Montserrat" pitchFamily="2" charset="0"/>
              </a:rPr>
              <a:t>install</a:t>
            </a:r>
            <a:r>
              <a:rPr lang="fr-FR" sz="1050">
                <a:latin typeface="Montserrat" pitchFamily="2" charset="0"/>
              </a:rPr>
              <a:t>)</a:t>
            </a:r>
          </a:p>
          <a:p>
            <a:pPr marL="285750" indent="-285750">
              <a:buFont typeface="Arial" panose="020B0604020202020204" pitchFamily="34" charset="0"/>
              <a:buChar char="•"/>
            </a:pPr>
            <a:r>
              <a:rPr lang="fr-FR" err="1">
                <a:latin typeface="Montserrat" pitchFamily="2" charset="0"/>
              </a:rPr>
              <a:t>Any</a:t>
            </a:r>
            <a:r>
              <a:rPr lang="fr-FR">
                <a:latin typeface="Montserrat" pitchFamily="2" charset="0"/>
              </a:rPr>
              <a:t> cluster </a:t>
            </a:r>
            <a:r>
              <a:rPr lang="fr-FR" err="1">
                <a:latin typeface="Montserrat" pitchFamily="2" charset="0"/>
              </a:rPr>
              <a:t>failure</a:t>
            </a:r>
            <a:r>
              <a:rPr lang="fr-FR">
                <a:latin typeface="Montserrat" pitchFamily="2" charset="0"/>
              </a:rPr>
              <a:t> breaks </a:t>
            </a:r>
            <a:r>
              <a:rPr lang="fr-FR" err="1">
                <a:latin typeface="Montserrat" pitchFamily="2" charset="0"/>
              </a:rPr>
              <a:t>everything</a:t>
            </a:r>
            <a:endParaRPr lang="fr-FR">
              <a:latin typeface="Montserrat" pitchFamily="2" charset="0"/>
            </a:endParaRPr>
          </a:p>
          <a:p>
            <a:pPr marL="285750" indent="-285750">
              <a:buFont typeface="Arial" panose="020B0604020202020204" pitchFamily="34" charset="0"/>
              <a:buChar char="•"/>
            </a:pPr>
            <a:r>
              <a:rPr lang="fr-FR">
                <a:latin typeface="Montserrat" pitchFamily="2" charset="0"/>
              </a:rPr>
              <a:t>Management more </a:t>
            </a:r>
            <a:r>
              <a:rPr lang="fr-FR" err="1">
                <a:latin typeface="Montserrat" pitchFamily="2" charset="0"/>
              </a:rPr>
              <a:t>resilient</a:t>
            </a:r>
            <a:endParaRPr lang="fr-FR">
              <a:latin typeface="Montserrat" pitchFamily="2" charset="0"/>
            </a:endParaRPr>
          </a:p>
          <a:p>
            <a:pPr marL="285750" indent="-285750">
              <a:buFont typeface="Arial" panose="020B0604020202020204" pitchFamily="34" charset="0"/>
              <a:buChar char="•"/>
            </a:pPr>
            <a:r>
              <a:rPr lang="fr-FR" err="1">
                <a:latin typeface="Montserrat" pitchFamily="2" charset="0"/>
              </a:rPr>
              <a:t>Easiest</a:t>
            </a:r>
            <a:r>
              <a:rPr lang="fr-FR">
                <a:latin typeface="Montserrat" pitchFamily="2" charset="0"/>
              </a:rPr>
              <a:t> </a:t>
            </a:r>
            <a:r>
              <a:rPr lang="fr-FR" err="1">
                <a:latin typeface="Montserrat" pitchFamily="2" charset="0"/>
              </a:rPr>
              <a:t>way</a:t>
            </a:r>
            <a:r>
              <a:rPr lang="fr-FR">
                <a:latin typeface="Montserrat" pitchFamily="2" charset="0"/>
              </a:rPr>
              <a:t> do </a:t>
            </a:r>
            <a:r>
              <a:rPr lang="fr-FR" err="1">
                <a:latin typeface="Montserrat" pitchFamily="2" charset="0"/>
              </a:rPr>
              <a:t>deploy</a:t>
            </a:r>
            <a:r>
              <a:rPr lang="fr-FR">
                <a:latin typeface="Montserrat" pitchFamily="2" charset="0"/>
              </a:rPr>
              <a:t> </a:t>
            </a:r>
            <a:r>
              <a:rPr lang="fr-FR" err="1">
                <a:latin typeface="Montserrat" pitchFamily="2" charset="0"/>
              </a:rPr>
              <a:t>stateless</a:t>
            </a:r>
            <a:r>
              <a:rPr lang="fr-FR">
                <a:latin typeface="Montserrat" pitchFamily="2" charset="0"/>
              </a:rPr>
              <a:t> apps</a:t>
            </a:r>
          </a:p>
          <a:p>
            <a:pPr marL="285750" indent="-285750">
              <a:buFont typeface="Arial" panose="020B0604020202020204" pitchFamily="34" charset="0"/>
              <a:buChar char="•"/>
            </a:pPr>
            <a:r>
              <a:rPr lang="fr-FR">
                <a:latin typeface="Montserrat" pitchFamily="2" charset="0"/>
              </a:rPr>
              <a:t>Storage management </a:t>
            </a:r>
            <a:r>
              <a:rPr lang="fr-FR" err="1">
                <a:latin typeface="Montserrat" pitchFamily="2" charset="0"/>
              </a:rPr>
              <a:t>is</a:t>
            </a:r>
            <a:r>
              <a:rPr lang="fr-FR">
                <a:latin typeface="Montserrat" pitchFamily="2" charset="0"/>
              </a:rPr>
              <a:t> more </a:t>
            </a:r>
            <a:r>
              <a:rPr lang="fr-FR" err="1">
                <a:latin typeface="Montserrat" pitchFamily="2" charset="0"/>
              </a:rPr>
              <a:t>tricky</a:t>
            </a:r>
            <a:r>
              <a:rPr lang="fr-FR">
                <a:latin typeface="Montserrat" pitchFamily="2" charset="0"/>
              </a:rPr>
              <a:t> </a:t>
            </a:r>
            <a:endParaRPr lang="en-GB">
              <a:latin typeface="Montserrat" pitchFamily="2" charset="0"/>
            </a:endParaRPr>
          </a:p>
        </p:txBody>
      </p:sp>
      <p:pic>
        <p:nvPicPr>
          <p:cNvPr id="23" name="Picture 22">
            <a:extLst>
              <a:ext uri="{FF2B5EF4-FFF2-40B4-BE49-F238E27FC236}">
                <a16:creationId xmlns:a16="http://schemas.microsoft.com/office/drawing/2014/main" id="{908FC917-A00C-CD2D-DDA4-7EE317A73342}"/>
              </a:ext>
            </a:extLst>
          </p:cNvPr>
          <p:cNvPicPr>
            <a:picLocks noChangeAspect="1"/>
          </p:cNvPicPr>
          <p:nvPr/>
        </p:nvPicPr>
        <p:blipFill>
          <a:blip r:embed="rId3">
            <a:clrChange>
              <a:clrFrom>
                <a:srgbClr val="FFFFFF"/>
              </a:clrFrom>
              <a:clrTo>
                <a:srgbClr val="FFFFFF">
                  <a:alpha val="0"/>
                </a:srgbClr>
              </a:clrTo>
            </a:clrChange>
          </a:blip>
          <a:srcRect t="13010" b="20665"/>
          <a:stretch/>
        </p:blipFill>
        <p:spPr>
          <a:xfrm>
            <a:off x="3812363" y="242341"/>
            <a:ext cx="1259590" cy="1253128"/>
          </a:xfrm>
          <a:prstGeom prst="rect">
            <a:avLst/>
          </a:prstGeom>
        </p:spPr>
      </p:pic>
      <p:grpSp>
        <p:nvGrpSpPr>
          <p:cNvPr id="24" name="Groupe 23">
            <a:extLst>
              <a:ext uri="{FF2B5EF4-FFF2-40B4-BE49-F238E27FC236}">
                <a16:creationId xmlns:a16="http://schemas.microsoft.com/office/drawing/2014/main" id="{A663AE87-C221-EED9-68C2-FD3493AA23F3}"/>
              </a:ext>
            </a:extLst>
          </p:cNvPr>
          <p:cNvGrpSpPr/>
          <p:nvPr/>
        </p:nvGrpSpPr>
        <p:grpSpPr>
          <a:xfrm>
            <a:off x="7351504" y="872527"/>
            <a:ext cx="1069964" cy="380729"/>
            <a:chOff x="6477588" y="517401"/>
            <a:chExt cx="1069964" cy="380729"/>
          </a:xfrm>
        </p:grpSpPr>
        <p:sp>
          <p:nvSpPr>
            <p:cNvPr id="12" name="Nuage 11">
              <a:extLst>
                <a:ext uri="{FF2B5EF4-FFF2-40B4-BE49-F238E27FC236}">
                  <a16:creationId xmlns:a16="http://schemas.microsoft.com/office/drawing/2014/main" id="{747993F2-8B64-8380-C2F6-4146BEBCDBDF}"/>
                </a:ext>
              </a:extLst>
            </p:cNvPr>
            <p:cNvSpPr/>
            <p:nvPr/>
          </p:nvSpPr>
          <p:spPr>
            <a:xfrm>
              <a:off x="6719701" y="517401"/>
              <a:ext cx="585738" cy="38072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500" b="1">
                <a:solidFill>
                  <a:schemeClr val="bg1"/>
                </a:solidFill>
                <a:latin typeface="Montserrat" pitchFamily="2" charset="77"/>
              </a:endParaRPr>
            </a:p>
          </p:txBody>
        </p:sp>
        <p:sp>
          <p:nvSpPr>
            <p:cNvPr id="22" name="ZoneTexte 21">
              <a:extLst>
                <a:ext uri="{FF2B5EF4-FFF2-40B4-BE49-F238E27FC236}">
                  <a16:creationId xmlns:a16="http://schemas.microsoft.com/office/drawing/2014/main" id="{7172E18E-84F9-B21B-447C-DC1A28E71FEC}"/>
                </a:ext>
              </a:extLst>
            </p:cNvPr>
            <p:cNvSpPr txBox="1"/>
            <p:nvPr/>
          </p:nvSpPr>
          <p:spPr>
            <a:xfrm>
              <a:off x="6477588" y="612542"/>
              <a:ext cx="1069964" cy="184666"/>
            </a:xfrm>
            <a:prstGeom prst="rect">
              <a:avLst/>
            </a:prstGeom>
            <a:noFill/>
          </p:spPr>
          <p:txBody>
            <a:bodyPr wrap="square" rtlCol="0">
              <a:spAutoFit/>
            </a:bodyPr>
            <a:lstStyle/>
            <a:p>
              <a:pPr algn="ctr"/>
              <a:r>
                <a:rPr lang="en-US" sz="600" b="1">
                  <a:solidFill>
                    <a:schemeClr val="bg1"/>
                  </a:solidFill>
                  <a:latin typeface="Montserrat" pitchFamily="2" charset="77"/>
                </a:rPr>
                <a:t>New 2.16</a:t>
              </a:r>
            </a:p>
          </p:txBody>
        </p:sp>
      </p:grpSp>
    </p:spTree>
    <p:extLst>
      <p:ext uri="{BB962C8B-B14F-4D97-AF65-F5344CB8AC3E}">
        <p14:creationId xmlns:p14="http://schemas.microsoft.com/office/powerpoint/2010/main" val="394805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E09B8-8A15-36DE-FDF5-DB8E2F9CCD49}"/>
              </a:ext>
            </a:extLst>
          </p:cNvPr>
          <p:cNvSpPr>
            <a:spLocks noGrp="1"/>
          </p:cNvSpPr>
          <p:nvPr>
            <p:ph type="title"/>
          </p:nvPr>
        </p:nvSpPr>
        <p:spPr/>
        <p:txBody>
          <a:bodyPr/>
          <a:lstStyle/>
          <a:p>
            <a:r>
              <a:rPr lang="fr-FR"/>
              <a:t>K8s </a:t>
            </a:r>
            <a:r>
              <a:rPr lang="fr-FR" err="1"/>
              <a:t>core</a:t>
            </a:r>
            <a:r>
              <a:rPr lang="fr-FR"/>
              <a:t> </a:t>
            </a:r>
            <a:r>
              <a:rPr lang="fr-FR" err="1"/>
              <a:t>load</a:t>
            </a:r>
            <a:endParaRPr lang="en-GB"/>
          </a:p>
        </p:txBody>
      </p:sp>
      <p:sp>
        <p:nvSpPr>
          <p:cNvPr id="3" name="Content Placeholder 2">
            <a:extLst>
              <a:ext uri="{FF2B5EF4-FFF2-40B4-BE49-F238E27FC236}">
                <a16:creationId xmlns:a16="http://schemas.microsoft.com/office/drawing/2014/main" id="{F112C547-6F37-0A30-F436-1445150B9F81}"/>
              </a:ext>
            </a:extLst>
          </p:cNvPr>
          <p:cNvSpPr>
            <a:spLocks noGrp="1"/>
          </p:cNvSpPr>
          <p:nvPr>
            <p:ph idx="1"/>
          </p:nvPr>
        </p:nvSpPr>
        <p:spPr>
          <a:xfrm>
            <a:off x="402150" y="1245350"/>
            <a:ext cx="5004737" cy="3398100"/>
          </a:xfrm>
        </p:spPr>
        <p:txBody>
          <a:bodyPr/>
          <a:lstStyle/>
          <a:p>
            <a:r>
              <a:rPr lang="fr-FR"/>
              <a:t>Control plane (</a:t>
            </a:r>
            <a:r>
              <a:rPr lang="fr-FR" err="1"/>
              <a:t>apiserver</a:t>
            </a:r>
            <a:r>
              <a:rPr lang="fr-FR"/>
              <a:t>, </a:t>
            </a:r>
            <a:r>
              <a:rPr lang="fr-FR" err="1"/>
              <a:t>etcd</a:t>
            </a:r>
            <a:r>
              <a:rPr lang="fr-FR"/>
              <a:t>, </a:t>
            </a:r>
            <a:r>
              <a:rPr lang="fr-FR" err="1"/>
              <a:t>scheduler</a:t>
            </a:r>
            <a:r>
              <a:rPr lang="fr-FR"/>
              <a:t>, …)</a:t>
            </a:r>
          </a:p>
          <a:p>
            <a:pPr lvl="1"/>
            <a:r>
              <a:rPr lang="fr-FR" err="1"/>
              <a:t>Vary</a:t>
            </a:r>
            <a:r>
              <a:rPr lang="fr-FR"/>
              <a:t> </a:t>
            </a:r>
            <a:r>
              <a:rPr lang="fr-FR" err="1"/>
              <a:t>with</a:t>
            </a:r>
            <a:r>
              <a:rPr lang="fr-FR"/>
              <a:t> </a:t>
            </a:r>
            <a:r>
              <a:rPr lang="fr-FR" err="1"/>
              <a:t>node</a:t>
            </a:r>
            <a:r>
              <a:rPr lang="fr-FR"/>
              <a:t> </a:t>
            </a:r>
            <a:r>
              <a:rPr lang="fr-FR" err="1"/>
              <a:t>numbers</a:t>
            </a:r>
            <a:endParaRPr lang="fr-FR"/>
          </a:p>
          <a:p>
            <a:pPr lvl="1"/>
            <a:r>
              <a:rPr lang="fr-FR" err="1"/>
              <a:t>Vary</a:t>
            </a:r>
            <a:r>
              <a:rPr lang="fr-FR"/>
              <a:t> </a:t>
            </a:r>
            <a:r>
              <a:rPr lang="fr-FR" err="1"/>
              <a:t>with</a:t>
            </a:r>
            <a:r>
              <a:rPr lang="fr-FR"/>
              <a:t> </a:t>
            </a:r>
            <a:r>
              <a:rPr lang="fr-FR" err="1"/>
              <a:t>number</a:t>
            </a:r>
            <a:r>
              <a:rPr lang="fr-FR"/>
              <a:t> of </a:t>
            </a:r>
            <a:r>
              <a:rPr lang="fr-FR" err="1"/>
              <a:t>resources</a:t>
            </a:r>
            <a:r>
              <a:rPr lang="fr-FR"/>
              <a:t> (</a:t>
            </a:r>
            <a:r>
              <a:rPr lang="fr-FR" err="1"/>
              <a:t>pods</a:t>
            </a:r>
            <a:r>
              <a:rPr lang="fr-FR"/>
              <a:t>, </a:t>
            </a:r>
            <a:r>
              <a:rPr lang="fr-FR" err="1"/>
              <a:t>srv</a:t>
            </a:r>
            <a:r>
              <a:rPr lang="fr-FR"/>
              <a:t>, …)</a:t>
            </a:r>
          </a:p>
          <a:p>
            <a:pPr lvl="1"/>
            <a:r>
              <a:rPr lang="fr-FR" err="1"/>
              <a:t>Vary</a:t>
            </a:r>
            <a:r>
              <a:rPr lang="fr-FR"/>
              <a:t> </a:t>
            </a:r>
            <a:r>
              <a:rPr lang="fr-FR" err="1"/>
              <a:t>with</a:t>
            </a:r>
            <a:r>
              <a:rPr lang="fr-FR"/>
              <a:t> </a:t>
            </a:r>
            <a:r>
              <a:rPr lang="fr-FR" err="1"/>
              <a:t>number</a:t>
            </a:r>
            <a:r>
              <a:rPr lang="fr-FR"/>
              <a:t> of API calls</a:t>
            </a:r>
          </a:p>
          <a:p>
            <a:pPr lvl="1"/>
            <a:r>
              <a:rPr lang="fr-FR"/>
              <a:t>NKP doc as </a:t>
            </a:r>
            <a:r>
              <a:rPr lang="fr-FR" err="1"/>
              <a:t>starting</a:t>
            </a:r>
            <a:r>
              <a:rPr lang="fr-FR"/>
              <a:t> point (minimum </a:t>
            </a:r>
            <a:r>
              <a:rPr lang="fr-FR" err="1"/>
              <a:t>prerequistes</a:t>
            </a:r>
            <a:r>
              <a:rPr lang="fr-FR"/>
              <a:t>)</a:t>
            </a:r>
          </a:p>
          <a:p>
            <a:pPr lvl="1"/>
            <a:endParaRPr lang="fr-FR"/>
          </a:p>
          <a:p>
            <a:r>
              <a:rPr lang="fr-FR" err="1"/>
              <a:t>Workers</a:t>
            </a:r>
            <a:r>
              <a:rPr lang="fr-FR"/>
              <a:t> (</a:t>
            </a:r>
            <a:r>
              <a:rPr lang="fr-FR" err="1"/>
              <a:t>kubelet</a:t>
            </a:r>
            <a:r>
              <a:rPr lang="fr-FR"/>
              <a:t>, </a:t>
            </a:r>
            <a:r>
              <a:rPr lang="fr-FR" err="1"/>
              <a:t>kube</a:t>
            </a:r>
            <a:r>
              <a:rPr lang="fr-FR"/>
              <a:t>-proxy, CNI …)</a:t>
            </a:r>
          </a:p>
          <a:p>
            <a:pPr lvl="1"/>
            <a:r>
              <a:rPr lang="fr-FR" err="1"/>
              <a:t>Average</a:t>
            </a:r>
            <a:r>
              <a:rPr lang="fr-FR"/>
              <a:t> 1 </a:t>
            </a:r>
            <a:r>
              <a:rPr lang="fr-FR" err="1"/>
              <a:t>Core</a:t>
            </a:r>
            <a:r>
              <a:rPr lang="fr-FR"/>
              <a:t> / 500MB Ram</a:t>
            </a:r>
          </a:p>
          <a:p>
            <a:pPr lvl="1"/>
            <a:endParaRPr lang="fr-FR"/>
          </a:p>
          <a:p>
            <a:pPr lvl="1"/>
            <a:endParaRPr lang="fr-FR"/>
          </a:p>
          <a:p>
            <a:endParaRPr lang="fr-FR"/>
          </a:p>
        </p:txBody>
      </p:sp>
      <p:pic>
        <p:nvPicPr>
          <p:cNvPr id="5" name="Picture 4">
            <a:extLst>
              <a:ext uri="{FF2B5EF4-FFF2-40B4-BE49-F238E27FC236}">
                <a16:creationId xmlns:a16="http://schemas.microsoft.com/office/drawing/2014/main" id="{A39E53BC-6065-6261-5FF9-8AA3B511C5EC}"/>
              </a:ext>
            </a:extLst>
          </p:cNvPr>
          <p:cNvPicPr>
            <a:picLocks noChangeAspect="1"/>
          </p:cNvPicPr>
          <p:nvPr/>
        </p:nvPicPr>
        <p:blipFill>
          <a:blip r:embed="rId3"/>
          <a:srcRect r="5109"/>
          <a:stretch/>
        </p:blipFill>
        <p:spPr>
          <a:xfrm>
            <a:off x="5559164" y="0"/>
            <a:ext cx="3571584" cy="5143500"/>
          </a:xfrm>
          <a:prstGeom prst="rect">
            <a:avLst/>
          </a:prstGeom>
        </p:spPr>
      </p:pic>
      <p:pic>
        <p:nvPicPr>
          <p:cNvPr id="7" name="Picture 6">
            <a:extLst>
              <a:ext uri="{FF2B5EF4-FFF2-40B4-BE49-F238E27FC236}">
                <a16:creationId xmlns:a16="http://schemas.microsoft.com/office/drawing/2014/main" id="{3A7CE052-B0CF-2901-4A12-4B13A125807B}"/>
              </a:ext>
            </a:extLst>
          </p:cNvPr>
          <p:cNvPicPr>
            <a:picLocks noChangeAspect="1"/>
          </p:cNvPicPr>
          <p:nvPr/>
        </p:nvPicPr>
        <p:blipFill>
          <a:blip r:embed="rId4"/>
          <a:stretch>
            <a:fillRect/>
          </a:stretch>
        </p:blipFill>
        <p:spPr>
          <a:xfrm>
            <a:off x="1372283" y="3898150"/>
            <a:ext cx="2810652" cy="1125836"/>
          </a:xfrm>
          <a:prstGeom prst="rect">
            <a:avLst/>
          </a:prstGeom>
        </p:spPr>
      </p:pic>
      <p:sp>
        <p:nvSpPr>
          <p:cNvPr id="8" name="TextBox 7">
            <a:extLst>
              <a:ext uri="{FF2B5EF4-FFF2-40B4-BE49-F238E27FC236}">
                <a16:creationId xmlns:a16="http://schemas.microsoft.com/office/drawing/2014/main" id="{84A9A3C8-A0EF-CD3A-F96B-037B62B19B1A}"/>
              </a:ext>
            </a:extLst>
          </p:cNvPr>
          <p:cNvSpPr txBox="1"/>
          <p:nvPr/>
        </p:nvSpPr>
        <p:spPr>
          <a:xfrm>
            <a:off x="6272213" y="267111"/>
            <a:ext cx="2145486" cy="738664"/>
          </a:xfrm>
          <a:prstGeom prst="rect">
            <a:avLst/>
          </a:prstGeom>
          <a:noFill/>
        </p:spPr>
        <p:txBody>
          <a:bodyPr wrap="square">
            <a:spAutoFit/>
          </a:bodyPr>
          <a:lstStyle/>
          <a:p>
            <a:pPr algn="ct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If I mix Green and Yellow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with</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 a finger of </a:t>
            </a:r>
            <a:r>
              <a:rPr lang="fr-FR" sz="1400" err="1">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blue</a:t>
            </a:r>
            <a:r>
              <a:rPr lang="fr-FR"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rPr>
              <a:t>…</a:t>
            </a:r>
            <a:endParaRPr lang="en-GB" sz="1400">
              <a:solidFill>
                <a:schemeClr val="tx1">
                  <a:lumMod val="90000"/>
                  <a:lumOff val="10000"/>
                </a:schemeClr>
              </a:solidFill>
              <a:latin typeface="ADLaM Display" panose="020F0502020204030204" pitchFamily="2" charset="0"/>
              <a:ea typeface="ADLaM Display" panose="020F0502020204030204" pitchFamily="2" charset="0"/>
              <a:cs typeface="ADLaM Display" panose="020F0502020204030204" pitchFamily="2" charset="0"/>
            </a:endParaRPr>
          </a:p>
        </p:txBody>
      </p:sp>
    </p:spTree>
    <p:extLst>
      <p:ext uri="{BB962C8B-B14F-4D97-AF65-F5344CB8AC3E}">
        <p14:creationId xmlns:p14="http://schemas.microsoft.com/office/powerpoint/2010/main" val="281729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98C96-0E59-0460-0BAF-1E53569779C7}"/>
              </a:ext>
            </a:extLst>
          </p:cNvPr>
          <p:cNvSpPr>
            <a:spLocks noGrp="1"/>
          </p:cNvSpPr>
          <p:nvPr>
            <p:ph type="title"/>
          </p:nvPr>
        </p:nvSpPr>
        <p:spPr/>
        <p:txBody>
          <a:bodyPr/>
          <a:lstStyle/>
          <a:p>
            <a:r>
              <a:rPr lang="fr-FR"/>
              <a:t>OS </a:t>
            </a:r>
            <a:r>
              <a:rPr lang="fr-FR" err="1"/>
              <a:t>load</a:t>
            </a:r>
            <a:endParaRPr lang="en-GB"/>
          </a:p>
        </p:txBody>
      </p:sp>
      <p:sp>
        <p:nvSpPr>
          <p:cNvPr id="3" name="Content Placeholder 2">
            <a:extLst>
              <a:ext uri="{FF2B5EF4-FFF2-40B4-BE49-F238E27FC236}">
                <a16:creationId xmlns:a16="http://schemas.microsoft.com/office/drawing/2014/main" id="{B3527C1B-C662-9449-EED6-65DF1B759D30}"/>
              </a:ext>
            </a:extLst>
          </p:cNvPr>
          <p:cNvSpPr>
            <a:spLocks noGrp="1"/>
          </p:cNvSpPr>
          <p:nvPr>
            <p:ph idx="1"/>
          </p:nvPr>
        </p:nvSpPr>
        <p:spPr>
          <a:xfrm>
            <a:off x="402150" y="1245350"/>
            <a:ext cx="3202441" cy="3398100"/>
          </a:xfrm>
        </p:spPr>
        <p:txBody>
          <a:bodyPr/>
          <a:lstStyle/>
          <a:p>
            <a:r>
              <a:rPr lang="fr-FR" err="1"/>
              <a:t>Consider</a:t>
            </a:r>
            <a:r>
              <a:rPr lang="fr-FR"/>
              <a:t> a </a:t>
            </a:r>
            <a:r>
              <a:rPr lang="fr-FR" err="1"/>
              <a:t>resources</a:t>
            </a:r>
            <a:r>
              <a:rPr lang="fr-FR"/>
              <a:t> </a:t>
            </a:r>
            <a:r>
              <a:rPr lang="fr-FR" err="1"/>
              <a:t>consumption</a:t>
            </a:r>
            <a:r>
              <a:rPr lang="fr-FR"/>
              <a:t> of :</a:t>
            </a:r>
          </a:p>
          <a:p>
            <a:pPr lvl="1"/>
            <a:r>
              <a:rPr lang="fr-FR"/>
              <a:t>1 GHz of CPU</a:t>
            </a:r>
          </a:p>
          <a:p>
            <a:pPr lvl="1"/>
            <a:r>
              <a:rPr lang="fr-FR"/>
              <a:t>1 GB of RAM</a:t>
            </a:r>
          </a:p>
          <a:p>
            <a:pPr lvl="1"/>
            <a:r>
              <a:rPr lang="fr-FR"/>
              <a:t>20 GB of Disk</a:t>
            </a:r>
            <a:endParaRPr lang="en-GB"/>
          </a:p>
        </p:txBody>
      </p:sp>
      <p:grpSp>
        <p:nvGrpSpPr>
          <p:cNvPr id="10" name="Group 9">
            <a:extLst>
              <a:ext uri="{FF2B5EF4-FFF2-40B4-BE49-F238E27FC236}">
                <a16:creationId xmlns:a16="http://schemas.microsoft.com/office/drawing/2014/main" id="{4F18E8D7-D677-4970-568F-F4D4AECE9A3C}"/>
              </a:ext>
            </a:extLst>
          </p:cNvPr>
          <p:cNvGrpSpPr/>
          <p:nvPr/>
        </p:nvGrpSpPr>
        <p:grpSpPr>
          <a:xfrm>
            <a:off x="4213837" y="378404"/>
            <a:ext cx="3502754" cy="4386692"/>
            <a:chOff x="4107820" y="188650"/>
            <a:chExt cx="3502754" cy="4386692"/>
          </a:xfrm>
        </p:grpSpPr>
        <p:pic>
          <p:nvPicPr>
            <p:cNvPr id="5" name="Picture 4">
              <a:extLst>
                <a:ext uri="{FF2B5EF4-FFF2-40B4-BE49-F238E27FC236}">
                  <a16:creationId xmlns:a16="http://schemas.microsoft.com/office/drawing/2014/main" id="{FC309B01-4CE2-25E5-C61F-1CB309EC12C4}"/>
                </a:ext>
              </a:extLst>
            </p:cNvPr>
            <p:cNvPicPr>
              <a:picLocks noChangeAspect="1"/>
            </p:cNvPicPr>
            <p:nvPr/>
          </p:nvPicPr>
          <p:blipFill>
            <a:blip r:embed="rId2"/>
            <a:stretch>
              <a:fillRect/>
            </a:stretch>
          </p:blipFill>
          <p:spPr>
            <a:xfrm>
              <a:off x="4183472" y="188650"/>
              <a:ext cx="3427102" cy="1233183"/>
            </a:xfrm>
            <a:prstGeom prst="rect">
              <a:avLst/>
            </a:prstGeom>
          </p:spPr>
        </p:pic>
        <p:pic>
          <p:nvPicPr>
            <p:cNvPr id="7" name="Picture 6">
              <a:extLst>
                <a:ext uri="{FF2B5EF4-FFF2-40B4-BE49-F238E27FC236}">
                  <a16:creationId xmlns:a16="http://schemas.microsoft.com/office/drawing/2014/main" id="{B0F01CFD-77F5-A4C1-A15F-4F22B12263FD}"/>
                </a:ext>
              </a:extLst>
            </p:cNvPr>
            <p:cNvPicPr>
              <a:picLocks noChangeAspect="1"/>
            </p:cNvPicPr>
            <p:nvPr/>
          </p:nvPicPr>
          <p:blipFill>
            <a:blip r:embed="rId3"/>
            <a:stretch>
              <a:fillRect/>
            </a:stretch>
          </p:blipFill>
          <p:spPr>
            <a:xfrm>
              <a:off x="4107820" y="1664751"/>
              <a:ext cx="3334592" cy="1333837"/>
            </a:xfrm>
            <a:prstGeom prst="rect">
              <a:avLst/>
            </a:prstGeom>
          </p:spPr>
        </p:pic>
        <p:pic>
          <p:nvPicPr>
            <p:cNvPr id="9" name="Picture 8">
              <a:extLst>
                <a:ext uri="{FF2B5EF4-FFF2-40B4-BE49-F238E27FC236}">
                  <a16:creationId xmlns:a16="http://schemas.microsoft.com/office/drawing/2014/main" id="{4480282D-DB3B-9E69-48FC-3DE8A425473A}"/>
                </a:ext>
              </a:extLst>
            </p:cNvPr>
            <p:cNvPicPr>
              <a:picLocks noChangeAspect="1"/>
            </p:cNvPicPr>
            <p:nvPr/>
          </p:nvPicPr>
          <p:blipFill>
            <a:blip r:embed="rId4"/>
            <a:stretch>
              <a:fillRect/>
            </a:stretch>
          </p:blipFill>
          <p:spPr>
            <a:xfrm>
              <a:off x="4165848" y="3241505"/>
              <a:ext cx="3444726" cy="1333837"/>
            </a:xfrm>
            <a:prstGeom prst="rect">
              <a:avLst/>
            </a:prstGeom>
          </p:spPr>
        </p:pic>
      </p:grpSp>
      <p:sp>
        <p:nvSpPr>
          <p:cNvPr id="11" name="TextBox 10">
            <a:extLst>
              <a:ext uri="{FF2B5EF4-FFF2-40B4-BE49-F238E27FC236}">
                <a16:creationId xmlns:a16="http://schemas.microsoft.com/office/drawing/2014/main" id="{97336429-E3F9-B9A5-8E50-0557DE9CFBB4}"/>
              </a:ext>
            </a:extLst>
          </p:cNvPr>
          <p:cNvSpPr txBox="1"/>
          <p:nvPr/>
        </p:nvSpPr>
        <p:spPr>
          <a:xfrm>
            <a:off x="7805530" y="851886"/>
            <a:ext cx="1073426" cy="307777"/>
          </a:xfrm>
          <a:prstGeom prst="rect">
            <a:avLst/>
          </a:prstGeom>
          <a:noFill/>
        </p:spPr>
        <p:txBody>
          <a:bodyPr wrap="square" rtlCol="0">
            <a:spAutoFit/>
          </a:bodyPr>
          <a:lstStyle/>
          <a:p>
            <a:r>
              <a:rPr lang="fr-FR">
                <a:latin typeface="Montserrat" pitchFamily="2" charset="0"/>
              </a:rPr>
              <a:t>Ubuntu</a:t>
            </a:r>
            <a:endParaRPr lang="en-GB">
              <a:latin typeface="Montserrat" pitchFamily="2" charset="0"/>
            </a:endParaRPr>
          </a:p>
        </p:txBody>
      </p:sp>
      <p:sp>
        <p:nvSpPr>
          <p:cNvPr id="12" name="TextBox 11">
            <a:extLst>
              <a:ext uri="{FF2B5EF4-FFF2-40B4-BE49-F238E27FC236}">
                <a16:creationId xmlns:a16="http://schemas.microsoft.com/office/drawing/2014/main" id="{8215142F-2D59-F720-F143-43E0A55F55A5}"/>
              </a:ext>
            </a:extLst>
          </p:cNvPr>
          <p:cNvSpPr txBox="1"/>
          <p:nvPr/>
        </p:nvSpPr>
        <p:spPr>
          <a:xfrm>
            <a:off x="7805530" y="2417861"/>
            <a:ext cx="1073426" cy="307777"/>
          </a:xfrm>
          <a:prstGeom prst="rect">
            <a:avLst/>
          </a:prstGeom>
          <a:noFill/>
        </p:spPr>
        <p:txBody>
          <a:bodyPr wrap="square" rtlCol="0">
            <a:spAutoFit/>
          </a:bodyPr>
          <a:lstStyle/>
          <a:p>
            <a:r>
              <a:rPr lang="fr-FR">
                <a:latin typeface="Montserrat" pitchFamily="2" charset="0"/>
              </a:rPr>
              <a:t>Rocky</a:t>
            </a:r>
            <a:endParaRPr lang="en-GB">
              <a:latin typeface="Montserrat" pitchFamily="2" charset="0"/>
            </a:endParaRPr>
          </a:p>
        </p:txBody>
      </p:sp>
      <p:sp>
        <p:nvSpPr>
          <p:cNvPr id="13" name="TextBox 12">
            <a:extLst>
              <a:ext uri="{FF2B5EF4-FFF2-40B4-BE49-F238E27FC236}">
                <a16:creationId xmlns:a16="http://schemas.microsoft.com/office/drawing/2014/main" id="{C0BACE71-AF9F-6122-374F-5772CD4D462F}"/>
              </a:ext>
            </a:extLst>
          </p:cNvPr>
          <p:cNvSpPr txBox="1"/>
          <p:nvPr/>
        </p:nvSpPr>
        <p:spPr>
          <a:xfrm>
            <a:off x="7805530" y="3944288"/>
            <a:ext cx="1073426" cy="307777"/>
          </a:xfrm>
          <a:prstGeom prst="rect">
            <a:avLst/>
          </a:prstGeom>
          <a:noFill/>
        </p:spPr>
        <p:txBody>
          <a:bodyPr wrap="square" rtlCol="0">
            <a:spAutoFit/>
          </a:bodyPr>
          <a:lstStyle/>
          <a:p>
            <a:r>
              <a:rPr lang="fr-FR">
                <a:latin typeface="Montserrat" pitchFamily="2" charset="0"/>
              </a:rPr>
              <a:t>SUSE</a:t>
            </a:r>
            <a:endParaRPr lang="en-GB">
              <a:latin typeface="Montserrat" pitchFamily="2" charset="0"/>
            </a:endParaRPr>
          </a:p>
        </p:txBody>
      </p:sp>
    </p:spTree>
    <p:extLst>
      <p:ext uri="{BB962C8B-B14F-4D97-AF65-F5344CB8AC3E}">
        <p14:creationId xmlns:p14="http://schemas.microsoft.com/office/powerpoint/2010/main" val="39235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BFE38-99ED-E32E-16C3-CC4936937F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B6609-FCBB-D7FD-8AEC-8E90840F2F9A}"/>
              </a:ext>
            </a:extLst>
          </p:cNvPr>
          <p:cNvSpPr>
            <a:spLocks noGrp="1"/>
          </p:cNvSpPr>
          <p:nvPr>
            <p:ph type="title"/>
          </p:nvPr>
        </p:nvSpPr>
        <p:spPr/>
        <p:txBody>
          <a:bodyPr/>
          <a:lstStyle/>
          <a:p>
            <a:r>
              <a:rPr lang="fr-FR"/>
              <a:t>How to size ?</a:t>
            </a:r>
            <a:endParaRPr lang="en-GB"/>
          </a:p>
        </p:txBody>
      </p:sp>
      <p:sp>
        <p:nvSpPr>
          <p:cNvPr id="3" name="Content Placeholder 2">
            <a:extLst>
              <a:ext uri="{FF2B5EF4-FFF2-40B4-BE49-F238E27FC236}">
                <a16:creationId xmlns:a16="http://schemas.microsoft.com/office/drawing/2014/main" id="{8C589574-0FAF-E9C6-44CF-47DB21A9F207}"/>
              </a:ext>
            </a:extLst>
          </p:cNvPr>
          <p:cNvSpPr>
            <a:spLocks noGrp="1"/>
          </p:cNvSpPr>
          <p:nvPr>
            <p:ph idx="1"/>
          </p:nvPr>
        </p:nvSpPr>
        <p:spPr>
          <a:xfrm>
            <a:off x="3843130" y="1245350"/>
            <a:ext cx="4880419" cy="2521220"/>
          </a:xfrm>
        </p:spPr>
        <p:txBody>
          <a:bodyPr/>
          <a:lstStyle/>
          <a:p>
            <a:r>
              <a:rPr lang="fr-FR"/>
              <a:t>No secret</a:t>
            </a:r>
          </a:p>
          <a:p>
            <a:pPr marL="939800" lvl="1" indent="-342900">
              <a:buFont typeface="+mj-lt"/>
              <a:buAutoNum type="arabicPeriod"/>
            </a:pPr>
            <a:r>
              <a:rPr lang="fr-FR" err="1"/>
              <a:t>Get</a:t>
            </a:r>
            <a:r>
              <a:rPr lang="fr-FR"/>
              <a:t> all the </a:t>
            </a:r>
            <a:r>
              <a:rPr lang="fr-FR" err="1"/>
              <a:t>available</a:t>
            </a:r>
            <a:r>
              <a:rPr lang="fr-FR"/>
              <a:t> inputs</a:t>
            </a:r>
          </a:p>
          <a:p>
            <a:pPr marL="939800" lvl="1" indent="-342900">
              <a:buFont typeface="+mj-lt"/>
              <a:buAutoNum type="arabicPeriod"/>
            </a:pPr>
            <a:r>
              <a:rPr lang="fr-FR" err="1"/>
              <a:t>Create</a:t>
            </a:r>
            <a:r>
              <a:rPr lang="fr-FR"/>
              <a:t> a </a:t>
            </a:r>
            <a:r>
              <a:rPr lang="fr-FR" err="1"/>
              <a:t>spreadsheet</a:t>
            </a:r>
            <a:r>
              <a:rPr lang="fr-FR"/>
              <a:t> to </a:t>
            </a:r>
            <a:r>
              <a:rPr lang="fr-FR" err="1"/>
              <a:t>easily</a:t>
            </a:r>
            <a:r>
              <a:rPr lang="fr-FR"/>
              <a:t> test multiple scenarios</a:t>
            </a:r>
          </a:p>
          <a:p>
            <a:pPr marL="939800" lvl="1" indent="-342900">
              <a:buFont typeface="+mj-lt"/>
              <a:buAutoNum type="arabicPeriod"/>
            </a:pPr>
            <a:r>
              <a:rPr lang="en-GB"/>
              <a:t>Do not forget to have free resources available, “in case of”</a:t>
            </a:r>
          </a:p>
          <a:p>
            <a:pPr marL="939800" lvl="1" indent="-342900">
              <a:buFont typeface="+mj-lt"/>
              <a:buAutoNum type="arabicPeriod"/>
            </a:pPr>
            <a:endParaRPr lang="en-GB"/>
          </a:p>
          <a:p>
            <a:r>
              <a:rPr lang="en-GB"/>
              <a:t>If your customer already uses Kubernetes, use existing metrics as the basis for your sizing.</a:t>
            </a:r>
          </a:p>
          <a:p>
            <a:pPr marL="939800" lvl="1" indent="-342900">
              <a:buFont typeface="+mj-lt"/>
              <a:buAutoNum type="arabicPeriod"/>
            </a:pPr>
            <a:endParaRPr lang="en-GB"/>
          </a:p>
        </p:txBody>
      </p:sp>
      <p:pic>
        <p:nvPicPr>
          <p:cNvPr id="5" name="Picture 4">
            <a:extLst>
              <a:ext uri="{FF2B5EF4-FFF2-40B4-BE49-F238E27FC236}">
                <a16:creationId xmlns:a16="http://schemas.microsoft.com/office/drawing/2014/main" id="{B15FE900-A792-ECBD-6431-9FA214D68C0A}"/>
              </a:ext>
            </a:extLst>
          </p:cNvPr>
          <p:cNvPicPr>
            <a:picLocks noChangeAspect="1"/>
          </p:cNvPicPr>
          <p:nvPr/>
        </p:nvPicPr>
        <p:blipFill>
          <a:blip r:embed="rId3"/>
          <a:stretch>
            <a:fillRect/>
          </a:stretch>
        </p:blipFill>
        <p:spPr>
          <a:xfrm>
            <a:off x="0" y="2779367"/>
            <a:ext cx="3546199" cy="2364133"/>
          </a:xfrm>
          <a:prstGeom prst="rect">
            <a:avLst/>
          </a:prstGeom>
        </p:spPr>
      </p:pic>
    </p:spTree>
    <p:extLst>
      <p:ext uri="{BB962C8B-B14F-4D97-AF65-F5344CB8AC3E}">
        <p14:creationId xmlns:p14="http://schemas.microsoft.com/office/powerpoint/2010/main" val="307967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65E4-B26A-E45B-7992-470554D91754}"/>
              </a:ext>
            </a:extLst>
          </p:cNvPr>
          <p:cNvSpPr>
            <a:spLocks noGrp="1"/>
          </p:cNvSpPr>
          <p:nvPr>
            <p:ph type="title"/>
          </p:nvPr>
        </p:nvSpPr>
        <p:spPr/>
        <p:txBody>
          <a:bodyPr/>
          <a:lstStyle/>
          <a:p>
            <a:r>
              <a:rPr lang="fr-FR"/>
              <a:t>Best </a:t>
            </a:r>
            <a:r>
              <a:rPr lang="fr-FR" err="1"/>
              <a:t>worker</a:t>
            </a:r>
            <a:r>
              <a:rPr lang="fr-FR"/>
              <a:t> size / Consolidation rate</a:t>
            </a:r>
            <a:endParaRPr lang="en-GB"/>
          </a:p>
        </p:txBody>
      </p:sp>
      <p:graphicFrame>
        <p:nvGraphicFramePr>
          <p:cNvPr id="4" name="Content Placeholder 3">
            <a:extLst>
              <a:ext uri="{FF2B5EF4-FFF2-40B4-BE49-F238E27FC236}">
                <a16:creationId xmlns:a16="http://schemas.microsoft.com/office/drawing/2014/main" id="{3BE9762B-6A57-484B-A860-BA3136EF0148}"/>
              </a:ext>
            </a:extLst>
          </p:cNvPr>
          <p:cNvGraphicFramePr>
            <a:graphicFrameLocks noGrp="1"/>
          </p:cNvGraphicFramePr>
          <p:nvPr>
            <p:ph idx="1"/>
            <p:extLst>
              <p:ext uri="{D42A27DB-BD31-4B8C-83A1-F6EECF244321}">
                <p14:modId xmlns:p14="http://schemas.microsoft.com/office/powerpoint/2010/main" val="2517925535"/>
              </p:ext>
            </p:extLst>
          </p:nvPr>
        </p:nvGraphicFramePr>
        <p:xfrm>
          <a:off x="401638" y="1244600"/>
          <a:ext cx="8321674" cy="1706372"/>
        </p:xfrm>
        <a:graphic>
          <a:graphicData uri="http://schemas.openxmlformats.org/drawingml/2006/table">
            <a:tbl>
              <a:tblPr firstRow="1" bandRow="1">
                <a:tableStyleId>{0F7B7C2D-9DE2-4BD2-8DCE-063E85576355}</a:tableStyleId>
              </a:tblPr>
              <a:tblGrid>
                <a:gridCol w="4160837">
                  <a:extLst>
                    <a:ext uri="{9D8B030D-6E8A-4147-A177-3AD203B41FA5}">
                      <a16:colId xmlns:a16="http://schemas.microsoft.com/office/drawing/2014/main" val="119059000"/>
                    </a:ext>
                  </a:extLst>
                </a:gridCol>
                <a:gridCol w="4160837">
                  <a:extLst>
                    <a:ext uri="{9D8B030D-6E8A-4147-A177-3AD203B41FA5}">
                      <a16:colId xmlns:a16="http://schemas.microsoft.com/office/drawing/2014/main" val="1378804022"/>
                    </a:ext>
                  </a:extLst>
                </a:gridCol>
              </a:tblGrid>
              <a:tr h="370840">
                <a:tc>
                  <a:txBody>
                    <a:bodyPr/>
                    <a:lstStyle/>
                    <a:p>
                      <a:pPr algn="ctr"/>
                      <a:r>
                        <a:rPr lang="fr-FR" err="1">
                          <a:latin typeface="Montserrat" pitchFamily="2" charset="0"/>
                        </a:rPr>
                        <a:t>Less</a:t>
                      </a:r>
                      <a:r>
                        <a:rPr lang="fr-FR">
                          <a:latin typeface="Montserrat" pitchFamily="2" charset="0"/>
                        </a:rPr>
                        <a:t> </a:t>
                      </a:r>
                      <a:r>
                        <a:rPr lang="fr-FR" err="1">
                          <a:latin typeface="Montserrat" pitchFamily="2" charset="0"/>
                        </a:rPr>
                        <a:t>bigs</a:t>
                      </a:r>
                      <a:r>
                        <a:rPr lang="fr-FR">
                          <a:latin typeface="Montserrat" pitchFamily="2" charset="0"/>
                        </a:rPr>
                        <a:t> </a:t>
                      </a:r>
                      <a:r>
                        <a:rPr lang="fr-FR" err="1">
                          <a:latin typeface="Montserrat" pitchFamily="2" charset="0"/>
                        </a:rPr>
                        <a:t>workers</a:t>
                      </a:r>
                      <a:endParaRPr lang="en-GB">
                        <a:latin typeface="Montserrat" pitchFamily="2" charset="0"/>
                      </a:endParaRPr>
                    </a:p>
                  </a:txBody>
                  <a:tcPr/>
                </a:tc>
                <a:tc>
                  <a:txBody>
                    <a:bodyPr/>
                    <a:lstStyle/>
                    <a:p>
                      <a:pPr algn="ctr"/>
                      <a:r>
                        <a:rPr lang="fr-FR">
                          <a:latin typeface="Montserrat" pitchFamily="2" charset="0"/>
                        </a:rPr>
                        <a:t>More </a:t>
                      </a:r>
                      <a:r>
                        <a:rPr lang="fr-FR" err="1">
                          <a:latin typeface="Montserrat" pitchFamily="2" charset="0"/>
                        </a:rPr>
                        <a:t>smalls</a:t>
                      </a:r>
                      <a:r>
                        <a:rPr lang="fr-FR">
                          <a:latin typeface="Montserrat" pitchFamily="2" charset="0"/>
                        </a:rPr>
                        <a:t> </a:t>
                      </a:r>
                      <a:r>
                        <a:rPr lang="fr-FR" err="1">
                          <a:latin typeface="Montserrat" pitchFamily="2" charset="0"/>
                        </a:rPr>
                        <a:t>workers</a:t>
                      </a:r>
                      <a:endParaRPr lang="en-GB">
                        <a:latin typeface="Montserrat" pitchFamily="2" charset="0"/>
                      </a:endParaRPr>
                    </a:p>
                  </a:txBody>
                  <a:tcPr/>
                </a:tc>
                <a:extLst>
                  <a:ext uri="{0D108BD9-81ED-4DB2-BD59-A6C34878D82A}">
                    <a16:rowId xmlns:a16="http://schemas.microsoft.com/office/drawing/2014/main" val="1758471996"/>
                  </a:ext>
                </a:extLst>
              </a:tr>
              <a:tr h="370840">
                <a:tc>
                  <a:txBody>
                    <a:bodyPr/>
                    <a:lstStyle/>
                    <a:p>
                      <a:pPr algn="ctr">
                        <a:lnSpc>
                          <a:spcPct val="150000"/>
                        </a:lnSpc>
                      </a:pPr>
                      <a:r>
                        <a:rPr lang="fr-FR" err="1">
                          <a:latin typeface="Montserrat" pitchFamily="2" charset="0"/>
                        </a:rPr>
                        <a:t>Bigger</a:t>
                      </a:r>
                      <a:r>
                        <a:rPr lang="fr-FR">
                          <a:latin typeface="Montserrat" pitchFamily="2" charset="0"/>
                        </a:rPr>
                        <a:t> impact </a:t>
                      </a:r>
                      <a:r>
                        <a:rPr lang="fr-FR" err="1">
                          <a:latin typeface="Montserrat" pitchFamily="2" charset="0"/>
                        </a:rPr>
                        <a:t>when</a:t>
                      </a:r>
                      <a:r>
                        <a:rPr lang="fr-FR">
                          <a:latin typeface="Montserrat" pitchFamily="2" charset="0"/>
                        </a:rPr>
                        <a:t> a </a:t>
                      </a:r>
                      <a:r>
                        <a:rPr lang="fr-FR" err="1">
                          <a:latin typeface="Montserrat" pitchFamily="2" charset="0"/>
                        </a:rPr>
                        <a:t>failure</a:t>
                      </a:r>
                      <a:r>
                        <a:rPr lang="fr-FR">
                          <a:latin typeface="Montserrat" pitchFamily="2" charset="0"/>
                        </a:rPr>
                        <a:t> </a:t>
                      </a:r>
                      <a:r>
                        <a:rPr lang="fr-FR" err="1">
                          <a:latin typeface="Montserrat" pitchFamily="2" charset="0"/>
                        </a:rPr>
                        <a:t>appears</a:t>
                      </a:r>
                      <a:endParaRPr lang="fr-FR">
                        <a:latin typeface="Montserrat" pitchFamily="2" charset="0"/>
                      </a:endParaRPr>
                    </a:p>
                    <a:p>
                      <a:pPr algn="ctr">
                        <a:lnSpc>
                          <a:spcPct val="150000"/>
                        </a:lnSpc>
                      </a:pPr>
                      <a:r>
                        <a:rPr lang="fr-FR">
                          <a:latin typeface="Montserrat" pitchFamily="2" charset="0"/>
                        </a:rPr>
                        <a:t>May cause </a:t>
                      </a:r>
                      <a:r>
                        <a:rPr lang="fr-FR" err="1">
                          <a:latin typeface="Montserrat" pitchFamily="2" charset="0"/>
                        </a:rPr>
                        <a:t>resource</a:t>
                      </a:r>
                      <a:r>
                        <a:rPr lang="fr-FR">
                          <a:latin typeface="Montserrat" pitchFamily="2" charset="0"/>
                        </a:rPr>
                        <a:t> </a:t>
                      </a:r>
                      <a:r>
                        <a:rPr lang="fr-FR" err="1">
                          <a:latin typeface="Montserrat" pitchFamily="2" charset="0"/>
                        </a:rPr>
                        <a:t>wasting</a:t>
                      </a:r>
                      <a:endParaRPr lang="fr-FR">
                        <a:latin typeface="Montserrat" pitchFamily="2" charset="0"/>
                      </a:endParaRPr>
                    </a:p>
                    <a:p>
                      <a:pPr algn="ctr">
                        <a:lnSpc>
                          <a:spcPct val="150000"/>
                        </a:lnSpc>
                      </a:pPr>
                      <a:r>
                        <a:rPr lang="en-GB">
                          <a:latin typeface="Montserrat" pitchFamily="2" charset="0"/>
                        </a:rPr>
                        <a:t>Reduce OS / </a:t>
                      </a:r>
                      <a:r>
                        <a:rPr lang="en-GB" err="1">
                          <a:latin typeface="Montserrat" pitchFamily="2" charset="0"/>
                        </a:rPr>
                        <a:t>daemonsets</a:t>
                      </a:r>
                      <a:r>
                        <a:rPr lang="en-GB">
                          <a:latin typeface="Montserrat" pitchFamily="2" charset="0"/>
                        </a:rPr>
                        <a:t> overhead</a:t>
                      </a:r>
                    </a:p>
                    <a:p>
                      <a:pPr algn="ctr">
                        <a:lnSpc>
                          <a:spcPct val="150000"/>
                        </a:lnSpc>
                      </a:pPr>
                      <a:r>
                        <a:rPr lang="en-GB">
                          <a:latin typeface="Montserrat" pitchFamily="2" charset="0"/>
                        </a:rPr>
                        <a:t>Less nodes to manage for the control plane</a:t>
                      </a:r>
                    </a:p>
                  </a:txBody>
                  <a:tcPr/>
                </a:tc>
                <a:tc>
                  <a:txBody>
                    <a:bodyPr/>
                    <a:lstStyle/>
                    <a:p>
                      <a:pPr algn="ctr">
                        <a:lnSpc>
                          <a:spcPct val="150000"/>
                        </a:lnSpc>
                      </a:pPr>
                      <a:r>
                        <a:rPr lang="fr-FR" err="1">
                          <a:latin typeface="Montserrat" pitchFamily="2" charset="0"/>
                        </a:rPr>
                        <a:t>Less</a:t>
                      </a:r>
                      <a:r>
                        <a:rPr lang="fr-FR">
                          <a:latin typeface="Montserrat" pitchFamily="2" charset="0"/>
                        </a:rPr>
                        <a:t> impact </a:t>
                      </a:r>
                      <a:r>
                        <a:rPr lang="fr-FR" err="1">
                          <a:latin typeface="Montserrat" pitchFamily="2" charset="0"/>
                        </a:rPr>
                        <a:t>after</a:t>
                      </a:r>
                      <a:r>
                        <a:rPr lang="fr-FR">
                          <a:latin typeface="Montserrat" pitchFamily="2" charset="0"/>
                        </a:rPr>
                        <a:t> a </a:t>
                      </a:r>
                      <a:r>
                        <a:rPr lang="fr-FR" err="1">
                          <a:latin typeface="Montserrat" pitchFamily="2" charset="0"/>
                        </a:rPr>
                        <a:t>node</a:t>
                      </a:r>
                      <a:r>
                        <a:rPr lang="fr-FR">
                          <a:latin typeface="Montserrat" pitchFamily="2" charset="0"/>
                        </a:rPr>
                        <a:t> </a:t>
                      </a:r>
                      <a:r>
                        <a:rPr lang="fr-FR" err="1">
                          <a:latin typeface="Montserrat" pitchFamily="2" charset="0"/>
                        </a:rPr>
                        <a:t>failure</a:t>
                      </a:r>
                      <a:endParaRPr lang="fr-FR">
                        <a:latin typeface="Montserrat" pitchFamily="2" charset="0"/>
                      </a:endParaRPr>
                    </a:p>
                    <a:p>
                      <a:pPr algn="ctr">
                        <a:lnSpc>
                          <a:spcPct val="150000"/>
                        </a:lnSpc>
                      </a:pPr>
                      <a:r>
                        <a:rPr lang="fr-FR">
                          <a:latin typeface="Montserrat" pitchFamily="2" charset="0"/>
                        </a:rPr>
                        <a:t>Best </a:t>
                      </a:r>
                      <a:r>
                        <a:rPr lang="fr-FR" err="1">
                          <a:latin typeface="Montserrat" pitchFamily="2" charset="0"/>
                        </a:rPr>
                        <a:t>consumption</a:t>
                      </a:r>
                      <a:r>
                        <a:rPr lang="fr-FR">
                          <a:latin typeface="Montserrat" pitchFamily="2" charset="0"/>
                        </a:rPr>
                        <a:t> of </a:t>
                      </a:r>
                      <a:r>
                        <a:rPr lang="fr-FR" err="1">
                          <a:latin typeface="Montserrat" pitchFamily="2" charset="0"/>
                        </a:rPr>
                        <a:t>worker</a:t>
                      </a:r>
                      <a:r>
                        <a:rPr lang="fr-FR">
                          <a:latin typeface="Montserrat" pitchFamily="2" charset="0"/>
                        </a:rPr>
                        <a:t> </a:t>
                      </a:r>
                      <a:r>
                        <a:rPr lang="fr-FR" err="1">
                          <a:latin typeface="Montserrat" pitchFamily="2" charset="0"/>
                        </a:rPr>
                        <a:t>resources</a:t>
                      </a:r>
                      <a:endParaRPr lang="fr-FR">
                        <a:latin typeface="Montserrat" pitchFamily="2" charset="0"/>
                      </a:endParaRPr>
                    </a:p>
                    <a:p>
                      <a:pPr algn="ctr">
                        <a:lnSpc>
                          <a:spcPct val="150000"/>
                        </a:lnSpc>
                      </a:pPr>
                      <a:r>
                        <a:rPr lang="fr-FR">
                          <a:latin typeface="Montserrat" pitchFamily="2" charset="0"/>
                        </a:rPr>
                        <a:t>More OS/</a:t>
                      </a:r>
                      <a:r>
                        <a:rPr lang="fr-FR" err="1">
                          <a:latin typeface="Montserrat" pitchFamily="2" charset="0"/>
                        </a:rPr>
                        <a:t>deamonsets</a:t>
                      </a:r>
                      <a:r>
                        <a:rPr lang="fr-FR">
                          <a:latin typeface="Montserrat" pitchFamily="2" charset="0"/>
                        </a:rPr>
                        <a:t>  </a:t>
                      </a:r>
                      <a:r>
                        <a:rPr lang="fr-FR" err="1">
                          <a:latin typeface="Montserrat" pitchFamily="2" charset="0"/>
                        </a:rPr>
                        <a:t>overhead</a:t>
                      </a:r>
                      <a:endParaRPr lang="fr-FR">
                        <a:latin typeface="Montserrat" pitchFamily="2" charset="0"/>
                      </a:endParaRPr>
                    </a:p>
                    <a:p>
                      <a:pPr algn="ctr">
                        <a:lnSpc>
                          <a:spcPct val="150000"/>
                        </a:lnSpc>
                      </a:pPr>
                      <a:r>
                        <a:rPr lang="fr-FR" err="1">
                          <a:latin typeface="Montserrat" pitchFamily="2" charset="0"/>
                        </a:rPr>
                        <a:t>Higher</a:t>
                      </a:r>
                      <a:r>
                        <a:rPr lang="fr-FR">
                          <a:latin typeface="Montserrat" pitchFamily="2" charset="0"/>
                        </a:rPr>
                        <a:t> </a:t>
                      </a:r>
                      <a:r>
                        <a:rPr lang="fr-FR" err="1">
                          <a:latin typeface="Montserrat" pitchFamily="2" charset="0"/>
                        </a:rPr>
                        <a:t>load</a:t>
                      </a:r>
                      <a:r>
                        <a:rPr lang="fr-FR">
                          <a:latin typeface="Montserrat" pitchFamily="2" charset="0"/>
                        </a:rPr>
                        <a:t> for control plane</a:t>
                      </a:r>
                    </a:p>
                  </a:txBody>
                  <a:tcPr/>
                </a:tc>
                <a:extLst>
                  <a:ext uri="{0D108BD9-81ED-4DB2-BD59-A6C34878D82A}">
                    <a16:rowId xmlns:a16="http://schemas.microsoft.com/office/drawing/2014/main" val="1715866526"/>
                  </a:ext>
                </a:extLst>
              </a:tr>
            </a:tbl>
          </a:graphicData>
        </a:graphic>
      </p:graphicFrame>
      <p:sp>
        <p:nvSpPr>
          <p:cNvPr id="5" name="Content Placeholder 2">
            <a:extLst>
              <a:ext uri="{FF2B5EF4-FFF2-40B4-BE49-F238E27FC236}">
                <a16:creationId xmlns:a16="http://schemas.microsoft.com/office/drawing/2014/main" id="{4613DC29-F4CE-C91E-AD73-E4B4549B768F}"/>
              </a:ext>
            </a:extLst>
          </p:cNvPr>
          <p:cNvSpPr txBox="1">
            <a:spLocks/>
          </p:cNvSpPr>
          <p:nvPr/>
        </p:nvSpPr>
        <p:spPr>
          <a:xfrm>
            <a:off x="401638" y="3245408"/>
            <a:ext cx="8321674" cy="153033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1pPr>
            <a:lvl2pPr marL="914400" marR="0" lvl="1"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04800" algn="l" rtl="0" eaLnBrk="1" hangingPunct="1">
              <a:lnSpc>
                <a:spcPct val="100000"/>
              </a:lnSpc>
              <a:spcBef>
                <a:spcPts val="600"/>
              </a:spcBef>
              <a:spcAft>
                <a:spcPts val="0"/>
              </a:spcAft>
              <a:buClr>
                <a:schemeClr val="accent6"/>
              </a:buClr>
              <a:buSzPts val="1200"/>
              <a:buFont typeface="Montserrat"/>
              <a:buChar char="•"/>
              <a:defRPr sz="12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rgbClr val="5D87A1"/>
              </a:buClr>
              <a:buSzPts val="1200"/>
              <a:buFont typeface="Montserrat"/>
              <a:buChar char="–"/>
              <a:defRPr sz="1200" b="0" i="0" u="none" strike="noStrike" cap="none">
                <a:solidFill>
                  <a:srgbClr val="7F7F7F"/>
                </a:solidFill>
                <a:latin typeface="Montserrat"/>
                <a:ea typeface="Montserrat"/>
                <a:cs typeface="Montserrat"/>
                <a:sym typeface="Montserrat"/>
              </a:defRPr>
            </a:lvl4pPr>
            <a:lvl5pPr marL="2286000" marR="0" lvl="4" indent="-292100" algn="l" rtl="0" eaLnBrk="1" hangingPunct="1">
              <a:lnSpc>
                <a:spcPct val="100000"/>
              </a:lnSpc>
              <a:spcBef>
                <a:spcPts val="270"/>
              </a:spcBef>
              <a:spcAft>
                <a:spcPts val="0"/>
              </a:spcAft>
              <a:buClr>
                <a:srgbClr val="5D87A1"/>
              </a:buClr>
              <a:buSzPts val="1000"/>
              <a:buFont typeface="Montserrat"/>
              <a:buChar char="»"/>
              <a:defRPr sz="1000" b="0" i="0" u="none" strike="noStrike" cap="none">
                <a:solidFill>
                  <a:srgbClr val="7F7F7F"/>
                </a:solidFill>
                <a:latin typeface="Montserrat"/>
                <a:ea typeface="Montserrat"/>
                <a:cs typeface="Montserrat"/>
                <a:sym typeface="Montserrat"/>
              </a:defRPr>
            </a:lvl5pPr>
            <a:lvl6pPr marL="2743200" marR="0" lvl="5" indent="-292100" algn="l" rtl="0" eaLnBrk="1" hangingPunct="1">
              <a:lnSpc>
                <a:spcPct val="100000"/>
              </a:lnSpc>
              <a:spcBef>
                <a:spcPts val="3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0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r>
              <a:rPr lang="fr-FR"/>
              <a:t>If </a:t>
            </a:r>
            <a:r>
              <a:rPr lang="fr-FR" err="1"/>
              <a:t>you</a:t>
            </a:r>
            <a:r>
              <a:rPr lang="fr-FR"/>
              <a:t> </a:t>
            </a:r>
            <a:r>
              <a:rPr lang="fr-FR" err="1"/>
              <a:t>deploy</a:t>
            </a:r>
            <a:r>
              <a:rPr lang="fr-FR"/>
              <a:t> </a:t>
            </a:r>
            <a:r>
              <a:rPr lang="fr-FR" err="1"/>
              <a:t>your</a:t>
            </a:r>
            <a:r>
              <a:rPr lang="fr-FR"/>
              <a:t> </a:t>
            </a:r>
            <a:r>
              <a:rPr lang="fr-FR" err="1"/>
              <a:t>kubernetes</a:t>
            </a:r>
            <a:r>
              <a:rPr lang="fr-FR"/>
              <a:t> cluster in </a:t>
            </a:r>
            <a:r>
              <a:rPr lang="fr-FR" err="1"/>
              <a:t>virtual</a:t>
            </a:r>
            <a:r>
              <a:rPr lang="fr-FR"/>
              <a:t> machines, </a:t>
            </a:r>
            <a:r>
              <a:rPr lang="fr-FR" err="1"/>
              <a:t>which</a:t>
            </a:r>
            <a:r>
              <a:rPr lang="fr-FR"/>
              <a:t> </a:t>
            </a:r>
            <a:r>
              <a:rPr lang="fr-FR" err="1"/>
              <a:t>is</a:t>
            </a:r>
            <a:r>
              <a:rPr lang="fr-FR"/>
              <a:t> the ratio </a:t>
            </a:r>
            <a:r>
              <a:rPr lang="fr-FR" err="1"/>
              <a:t>vCPU</a:t>
            </a:r>
            <a:r>
              <a:rPr lang="fr-FR"/>
              <a:t>/</a:t>
            </a:r>
            <a:r>
              <a:rPr lang="fr-FR" err="1"/>
              <a:t>core</a:t>
            </a:r>
            <a:r>
              <a:rPr lang="fr-FR"/>
              <a:t> to use ?</a:t>
            </a:r>
          </a:p>
          <a:p>
            <a:pPr lvl="1"/>
            <a:r>
              <a:rPr lang="fr-FR" err="1"/>
              <a:t>Again</a:t>
            </a:r>
            <a:r>
              <a:rPr lang="fr-FR"/>
              <a:t>, no </a:t>
            </a:r>
            <a:r>
              <a:rPr lang="fr-FR" err="1"/>
              <a:t>predefined</a:t>
            </a:r>
            <a:r>
              <a:rPr lang="fr-FR"/>
              <a:t> (and </a:t>
            </a:r>
            <a:r>
              <a:rPr lang="fr-FR" err="1"/>
              <a:t>easy</a:t>
            </a:r>
            <a:r>
              <a:rPr lang="fr-FR"/>
              <a:t>) </a:t>
            </a:r>
            <a:r>
              <a:rPr lang="fr-FR" err="1"/>
              <a:t>answers</a:t>
            </a:r>
            <a:r>
              <a:rPr lang="fr-FR"/>
              <a:t> </a:t>
            </a:r>
          </a:p>
          <a:p>
            <a:pPr lvl="1"/>
            <a:r>
              <a:rPr lang="en-GB"/>
              <a:t>Are you confident with resources requests ? Use 1:1</a:t>
            </a:r>
          </a:p>
          <a:p>
            <a:pPr lvl="1"/>
            <a:r>
              <a:rPr lang="en-GB"/>
              <a:t>You know resources requests will be overestimated ? Use x:1 </a:t>
            </a:r>
          </a:p>
        </p:txBody>
      </p:sp>
      <p:sp>
        <p:nvSpPr>
          <p:cNvPr id="6" name="ZoneTexte 5">
            <a:extLst>
              <a:ext uri="{FF2B5EF4-FFF2-40B4-BE49-F238E27FC236}">
                <a16:creationId xmlns:a16="http://schemas.microsoft.com/office/drawing/2014/main" id="{E2EEF4AE-F40D-255B-797F-BE620697E936}"/>
              </a:ext>
            </a:extLst>
          </p:cNvPr>
          <p:cNvSpPr txBox="1"/>
          <p:nvPr/>
        </p:nvSpPr>
        <p:spPr>
          <a:xfrm>
            <a:off x="577359" y="4739525"/>
            <a:ext cx="4572000" cy="276999"/>
          </a:xfrm>
          <a:prstGeom prst="rect">
            <a:avLst/>
          </a:prstGeom>
          <a:noFill/>
        </p:spPr>
        <p:txBody>
          <a:bodyPr wrap="square">
            <a:spAutoFit/>
          </a:bodyPr>
          <a:lstStyle/>
          <a:p>
            <a:r>
              <a:rPr lang="en-US" sz="1200" i="1">
                <a:hlinkClick r:id="rId2"/>
              </a:rPr>
              <a:t>https://learnkube.com/kubernetes-node-size</a:t>
            </a:r>
            <a:endParaRPr lang="en-US" sz="1200" i="1"/>
          </a:p>
        </p:txBody>
      </p:sp>
    </p:spTree>
    <p:extLst>
      <p:ext uri="{BB962C8B-B14F-4D97-AF65-F5344CB8AC3E}">
        <p14:creationId xmlns:p14="http://schemas.microsoft.com/office/powerpoint/2010/main" val="215532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3CBCA-5001-0F92-C778-7DF9E78A1AF3}"/>
              </a:ext>
            </a:extLst>
          </p:cNvPr>
          <p:cNvSpPr>
            <a:spLocks noGrp="1"/>
          </p:cNvSpPr>
          <p:nvPr>
            <p:ph type="title"/>
          </p:nvPr>
        </p:nvSpPr>
        <p:spPr/>
        <p:txBody>
          <a:bodyPr/>
          <a:lstStyle/>
          <a:p>
            <a:r>
              <a:rPr lang="fr-FR"/>
              <a:t>Monitoring </a:t>
            </a:r>
            <a:r>
              <a:rPr lang="fr-FR" err="1"/>
              <a:t>is</a:t>
            </a:r>
            <a:r>
              <a:rPr lang="fr-FR"/>
              <a:t> </a:t>
            </a:r>
            <a:r>
              <a:rPr lang="fr-FR" err="1"/>
              <a:t>mandatory</a:t>
            </a:r>
            <a:endParaRPr lang="fr-FR"/>
          </a:p>
        </p:txBody>
      </p:sp>
      <p:sp>
        <p:nvSpPr>
          <p:cNvPr id="3" name="Content Placeholder 2">
            <a:extLst>
              <a:ext uri="{FF2B5EF4-FFF2-40B4-BE49-F238E27FC236}">
                <a16:creationId xmlns:a16="http://schemas.microsoft.com/office/drawing/2014/main" id="{86B6B153-55F9-8F72-C8C9-ED119C537A49}"/>
              </a:ext>
            </a:extLst>
          </p:cNvPr>
          <p:cNvSpPr>
            <a:spLocks noGrp="1"/>
          </p:cNvSpPr>
          <p:nvPr>
            <p:ph idx="1"/>
          </p:nvPr>
        </p:nvSpPr>
        <p:spPr>
          <a:xfrm>
            <a:off x="2364174" y="1767208"/>
            <a:ext cx="6359376" cy="2876242"/>
          </a:xfrm>
        </p:spPr>
        <p:txBody>
          <a:bodyPr/>
          <a:lstStyle/>
          <a:p>
            <a:r>
              <a:rPr lang="fr-FR"/>
              <a:t>You </a:t>
            </a:r>
            <a:r>
              <a:rPr lang="fr-FR" err="1"/>
              <a:t>only</a:t>
            </a:r>
            <a:r>
              <a:rPr lang="fr-FR"/>
              <a:t> </a:t>
            </a:r>
            <a:r>
              <a:rPr lang="fr-FR" err="1"/>
              <a:t>did</a:t>
            </a:r>
            <a:r>
              <a:rPr lang="fr-FR"/>
              <a:t> an </a:t>
            </a:r>
            <a:r>
              <a:rPr lang="fr-FR" b="1" u="sng"/>
              <a:t>estimation</a:t>
            </a:r>
          </a:p>
          <a:p>
            <a:r>
              <a:rPr lang="fr-FR"/>
              <a:t>Short </a:t>
            </a:r>
            <a:r>
              <a:rPr lang="fr-FR" err="1"/>
              <a:t>term</a:t>
            </a:r>
            <a:r>
              <a:rPr lang="fr-FR"/>
              <a:t>: You </a:t>
            </a:r>
            <a:r>
              <a:rPr lang="fr-FR" err="1"/>
              <a:t>need</a:t>
            </a:r>
            <a:r>
              <a:rPr lang="fr-FR"/>
              <a:t> to </a:t>
            </a:r>
            <a:r>
              <a:rPr lang="fr-FR" err="1"/>
              <a:t>absolutely</a:t>
            </a:r>
            <a:r>
              <a:rPr lang="fr-FR"/>
              <a:t> check if </a:t>
            </a:r>
            <a:r>
              <a:rPr lang="fr-FR" err="1"/>
              <a:t>everything</a:t>
            </a:r>
            <a:r>
              <a:rPr lang="fr-FR"/>
              <a:t> runs as </a:t>
            </a:r>
            <a:r>
              <a:rPr lang="fr-FR" err="1"/>
              <a:t>expected</a:t>
            </a:r>
            <a:endParaRPr lang="fr-FR"/>
          </a:p>
          <a:p>
            <a:r>
              <a:rPr lang="fr-FR"/>
              <a:t>Long </a:t>
            </a:r>
            <a:r>
              <a:rPr lang="fr-FR" err="1"/>
              <a:t>term</a:t>
            </a:r>
            <a:r>
              <a:rPr lang="fr-FR"/>
              <a:t>: You </a:t>
            </a:r>
            <a:r>
              <a:rPr lang="fr-FR" err="1"/>
              <a:t>need</a:t>
            </a:r>
            <a:r>
              <a:rPr lang="fr-FR"/>
              <a:t> to </a:t>
            </a:r>
            <a:r>
              <a:rPr lang="fr-FR" err="1"/>
              <a:t>constantly</a:t>
            </a:r>
            <a:r>
              <a:rPr lang="fr-FR"/>
              <a:t> </a:t>
            </a:r>
            <a:r>
              <a:rPr lang="fr-FR" err="1"/>
              <a:t>verify</a:t>
            </a:r>
            <a:r>
              <a:rPr lang="fr-FR"/>
              <a:t> </a:t>
            </a:r>
            <a:r>
              <a:rPr lang="fr-FR" err="1"/>
              <a:t>that</a:t>
            </a:r>
            <a:r>
              <a:rPr lang="fr-FR"/>
              <a:t> </a:t>
            </a:r>
            <a:r>
              <a:rPr lang="fr-FR" err="1"/>
              <a:t>your</a:t>
            </a:r>
            <a:r>
              <a:rPr lang="fr-FR"/>
              <a:t> infrastructure </a:t>
            </a:r>
            <a:r>
              <a:rPr lang="fr-FR" err="1"/>
              <a:t>provides</a:t>
            </a:r>
            <a:r>
              <a:rPr lang="fr-FR"/>
              <a:t> </a:t>
            </a:r>
            <a:r>
              <a:rPr lang="fr-FR" err="1"/>
              <a:t>enough</a:t>
            </a:r>
            <a:r>
              <a:rPr lang="fr-FR"/>
              <a:t> </a:t>
            </a:r>
            <a:r>
              <a:rPr lang="fr-FR" err="1"/>
              <a:t>resources</a:t>
            </a:r>
            <a:r>
              <a:rPr lang="fr-FR"/>
              <a:t> for </a:t>
            </a:r>
            <a:r>
              <a:rPr lang="fr-FR" err="1"/>
              <a:t>your</a:t>
            </a:r>
            <a:r>
              <a:rPr lang="fr-FR"/>
              <a:t> apps</a:t>
            </a:r>
          </a:p>
          <a:p>
            <a:endParaRPr lang="fr-FR"/>
          </a:p>
          <a:p>
            <a:r>
              <a:rPr lang="fr-FR"/>
              <a:t>You have </a:t>
            </a:r>
            <a:r>
              <a:rPr lang="fr-FR" err="1"/>
              <a:t>tools</a:t>
            </a:r>
            <a:r>
              <a:rPr lang="fr-FR"/>
              <a:t> to help </a:t>
            </a:r>
            <a:r>
              <a:rPr lang="fr-FR" err="1"/>
              <a:t>you</a:t>
            </a:r>
            <a:r>
              <a:rPr lang="fr-FR"/>
              <a:t> :</a:t>
            </a:r>
          </a:p>
          <a:p>
            <a:pPr lvl="1"/>
            <a:r>
              <a:rPr lang="fr-FR" err="1"/>
              <a:t>Prometheus</a:t>
            </a:r>
            <a:r>
              <a:rPr lang="fr-FR"/>
              <a:t> &amp; </a:t>
            </a:r>
            <a:r>
              <a:rPr lang="fr-FR" err="1"/>
              <a:t>Grafana</a:t>
            </a:r>
            <a:r>
              <a:rPr lang="fr-FR"/>
              <a:t> for </a:t>
            </a:r>
            <a:r>
              <a:rPr lang="fr-FR" err="1"/>
              <a:t>Kubernetes</a:t>
            </a:r>
            <a:r>
              <a:rPr lang="fr-FR"/>
              <a:t> insights</a:t>
            </a:r>
          </a:p>
          <a:p>
            <a:pPr lvl="1"/>
            <a:r>
              <a:rPr lang="fr-FR"/>
              <a:t>Nutanix </a:t>
            </a:r>
            <a:r>
              <a:rPr lang="fr-FR" err="1"/>
              <a:t>Capacity</a:t>
            </a:r>
            <a:r>
              <a:rPr lang="fr-FR"/>
              <a:t> Planning for infrastructure insights</a:t>
            </a:r>
          </a:p>
        </p:txBody>
      </p:sp>
      <p:pic>
        <p:nvPicPr>
          <p:cNvPr id="5" name="Picture 4">
            <a:extLst>
              <a:ext uri="{FF2B5EF4-FFF2-40B4-BE49-F238E27FC236}">
                <a16:creationId xmlns:a16="http://schemas.microsoft.com/office/drawing/2014/main" id="{1C1B98C7-EA19-DB1D-90AC-8EC9F6F74F3A}"/>
              </a:ext>
            </a:extLst>
          </p:cNvPr>
          <p:cNvPicPr>
            <a:picLocks noChangeAspect="1"/>
          </p:cNvPicPr>
          <p:nvPr/>
        </p:nvPicPr>
        <p:blipFill>
          <a:blip r:embed="rId3"/>
          <a:srcRect l="1006"/>
          <a:stretch/>
        </p:blipFill>
        <p:spPr>
          <a:xfrm>
            <a:off x="0" y="1697622"/>
            <a:ext cx="2274155" cy="3445878"/>
          </a:xfrm>
          <a:prstGeom prst="rect">
            <a:avLst/>
          </a:prstGeom>
        </p:spPr>
      </p:pic>
    </p:spTree>
    <p:extLst>
      <p:ext uri="{BB962C8B-B14F-4D97-AF65-F5344CB8AC3E}">
        <p14:creationId xmlns:p14="http://schemas.microsoft.com/office/powerpoint/2010/main" val="275224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97E1B-A2E6-C4FA-93D1-2DD11531FB85}"/>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32E90261-FF88-E511-5C8F-5961347A6765}"/>
              </a:ext>
            </a:extLst>
          </p:cNvPr>
          <p:cNvSpPr>
            <a:spLocks noGrp="1"/>
          </p:cNvSpPr>
          <p:nvPr>
            <p:ph type="body" idx="1"/>
          </p:nvPr>
        </p:nvSpPr>
        <p:spPr>
          <a:xfrm>
            <a:off x="4756149" y="1810075"/>
            <a:ext cx="4549215" cy="521100"/>
          </a:xfrm>
        </p:spPr>
        <p:txBody>
          <a:bodyPr/>
          <a:lstStyle/>
          <a:p>
            <a:pPr marL="50800" indent="0">
              <a:buNone/>
            </a:pPr>
            <a:r>
              <a:rPr lang="fr-FR" sz="2400"/>
              <a:t>Nutanix </a:t>
            </a:r>
            <a:r>
              <a:rPr lang="fr-FR" sz="2400" err="1"/>
              <a:t>experience</a:t>
            </a:r>
            <a:endParaRPr lang="en-GB" sz="2400"/>
          </a:p>
        </p:txBody>
      </p:sp>
      <p:pic>
        <p:nvPicPr>
          <p:cNvPr id="5" name="Picture 4">
            <a:extLst>
              <a:ext uri="{FF2B5EF4-FFF2-40B4-BE49-F238E27FC236}">
                <a16:creationId xmlns:a16="http://schemas.microsoft.com/office/drawing/2014/main" id="{13B744BC-6E0E-F6DE-6FD4-74B203A14BB7}"/>
              </a:ext>
            </a:extLst>
          </p:cNvPr>
          <p:cNvPicPr>
            <a:picLocks noChangeAspect="1"/>
          </p:cNvPicPr>
          <p:nvPr/>
        </p:nvPicPr>
        <p:blipFill>
          <a:blip r:embed="rId2"/>
          <a:stretch>
            <a:fillRect/>
          </a:stretch>
        </p:blipFill>
        <p:spPr>
          <a:xfrm>
            <a:off x="221015" y="183902"/>
            <a:ext cx="3504510" cy="4959598"/>
          </a:xfrm>
          <a:prstGeom prst="rect">
            <a:avLst/>
          </a:prstGeom>
        </p:spPr>
      </p:pic>
      <p:pic>
        <p:nvPicPr>
          <p:cNvPr id="6" name="Google Shape;181;p15">
            <a:extLst>
              <a:ext uri="{FF2B5EF4-FFF2-40B4-BE49-F238E27FC236}">
                <a16:creationId xmlns:a16="http://schemas.microsoft.com/office/drawing/2014/main" id="{3325FA51-7BCD-7CAB-0237-F6FDABD33C72}"/>
              </a:ext>
            </a:extLst>
          </p:cNvPr>
          <p:cNvPicPr preferRelativeResize="0"/>
          <p:nvPr/>
        </p:nvPicPr>
        <p:blipFill rotWithShape="1">
          <a:blip r:embed="rId3">
            <a:alphaModFix/>
          </a:blip>
          <a:srcRect l="-1250" t="36550" r="-1250" b="28"/>
          <a:stretch/>
        </p:blipFill>
        <p:spPr>
          <a:xfrm>
            <a:off x="-972675" y="1879884"/>
            <a:ext cx="5272100" cy="3263617"/>
          </a:xfrm>
          <a:prstGeom prst="rect">
            <a:avLst/>
          </a:prstGeom>
          <a:noFill/>
          <a:ln>
            <a:noFill/>
          </a:ln>
        </p:spPr>
      </p:pic>
    </p:spTree>
    <p:extLst>
      <p:ext uri="{BB962C8B-B14F-4D97-AF65-F5344CB8AC3E}">
        <p14:creationId xmlns:p14="http://schemas.microsoft.com/office/powerpoint/2010/main" val="1366685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558FA2-2BF0-32A8-A7F0-B67A05EB9FF0}"/>
              </a:ext>
            </a:extLst>
          </p:cNvPr>
          <p:cNvSpPr>
            <a:spLocks noGrp="1"/>
          </p:cNvSpPr>
          <p:nvPr>
            <p:ph type="body" idx="1"/>
          </p:nvPr>
        </p:nvSpPr>
        <p:spPr>
          <a:xfrm>
            <a:off x="2723674" y="1245350"/>
            <a:ext cx="5999875" cy="3398100"/>
          </a:xfrm>
        </p:spPr>
        <p:txBody>
          <a:bodyPr/>
          <a:lstStyle/>
          <a:p>
            <a:r>
              <a:rPr lang="en-US"/>
              <a:t>Multi clusters: Horizontal scaling</a:t>
            </a:r>
          </a:p>
          <a:p>
            <a:pPr lvl="1"/>
            <a:r>
              <a:rPr lang="en-US"/>
              <a:t>Identify product limits by creating as much NKP clusters as possible</a:t>
            </a:r>
          </a:p>
          <a:p>
            <a:pPr lvl="1"/>
            <a:endParaRPr lang="en-US"/>
          </a:p>
          <a:p>
            <a:endParaRPr lang="en-US"/>
          </a:p>
          <a:p>
            <a:r>
              <a:rPr lang="en-US"/>
              <a:t>Many workers: Vertical scaling</a:t>
            </a:r>
          </a:p>
          <a:p>
            <a:pPr lvl="1"/>
            <a:r>
              <a:rPr lang="en-US"/>
              <a:t>Identify product limits with a single cluster and as many workers as possible</a:t>
            </a:r>
          </a:p>
        </p:txBody>
      </p:sp>
      <p:sp>
        <p:nvSpPr>
          <p:cNvPr id="3" name="Title 2">
            <a:extLst>
              <a:ext uri="{FF2B5EF4-FFF2-40B4-BE49-F238E27FC236}">
                <a16:creationId xmlns:a16="http://schemas.microsoft.com/office/drawing/2014/main" id="{403635B0-DBC0-126D-C5D1-AAE4BE3070A5}"/>
              </a:ext>
            </a:extLst>
          </p:cNvPr>
          <p:cNvSpPr>
            <a:spLocks noGrp="1"/>
          </p:cNvSpPr>
          <p:nvPr>
            <p:ph type="title"/>
          </p:nvPr>
        </p:nvSpPr>
        <p:spPr/>
        <p:txBody>
          <a:bodyPr/>
          <a:lstStyle/>
          <a:p>
            <a:r>
              <a:rPr lang="en-US"/>
              <a:t>Internal Scale test scenarios</a:t>
            </a:r>
          </a:p>
        </p:txBody>
      </p:sp>
      <p:pic>
        <p:nvPicPr>
          <p:cNvPr id="4" name="Picture 4">
            <a:extLst>
              <a:ext uri="{FF2B5EF4-FFF2-40B4-BE49-F238E27FC236}">
                <a16:creationId xmlns:a16="http://schemas.microsoft.com/office/drawing/2014/main" id="{DB4E4860-9BDA-27C2-CEA5-6C1B32556DE2}"/>
              </a:ext>
            </a:extLst>
          </p:cNvPr>
          <p:cNvPicPr>
            <a:picLocks noChangeAspect="1"/>
          </p:cNvPicPr>
          <p:nvPr/>
        </p:nvPicPr>
        <p:blipFill>
          <a:blip r:embed="rId2">
            <a:clrChange>
              <a:clrFrom>
                <a:srgbClr val="FFFFFF"/>
              </a:clrFrom>
              <a:clrTo>
                <a:srgbClr val="FFFFFF">
                  <a:alpha val="0"/>
                </a:srgbClr>
              </a:clrTo>
            </a:clrChange>
          </a:blip>
          <a:srcRect t="10668"/>
          <a:stretch/>
        </p:blipFill>
        <p:spPr>
          <a:xfrm>
            <a:off x="0" y="1198669"/>
            <a:ext cx="2943951" cy="3944832"/>
          </a:xfrm>
          <a:prstGeom prst="rect">
            <a:avLst/>
          </a:prstGeom>
        </p:spPr>
      </p:pic>
    </p:spTree>
    <p:extLst>
      <p:ext uri="{BB962C8B-B14F-4D97-AF65-F5344CB8AC3E}">
        <p14:creationId xmlns:p14="http://schemas.microsoft.com/office/powerpoint/2010/main" val="27443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17484DAD-3632-3A39-3698-866EC3C2E1E6}"/>
              </a:ext>
            </a:extLst>
          </p:cNvPr>
          <p:cNvCxnSpPr/>
          <p:nvPr/>
        </p:nvCxnSpPr>
        <p:spPr>
          <a:xfrm>
            <a:off x="6704573" y="1406911"/>
            <a:ext cx="0" cy="2450793"/>
          </a:xfrm>
          <a:prstGeom prst="line">
            <a:avLst/>
          </a:prstGeom>
          <a:ln>
            <a:solidFill>
              <a:srgbClr val="FF0000"/>
            </a:solidFill>
            <a:prstDash val="dash"/>
          </a:ln>
        </p:spPr>
        <p:style>
          <a:lnRef idx="1">
            <a:schemeClr val="accent6"/>
          </a:lnRef>
          <a:fillRef idx="0">
            <a:schemeClr val="accent6"/>
          </a:fillRef>
          <a:effectRef idx="0">
            <a:schemeClr val="accent6"/>
          </a:effectRef>
          <a:fontRef idx="minor">
            <a:schemeClr val="tx1"/>
          </a:fontRef>
        </p:style>
      </p:cxnSp>
      <p:cxnSp>
        <p:nvCxnSpPr>
          <p:cNvPr id="9" name="Straight Connector 8">
            <a:extLst>
              <a:ext uri="{FF2B5EF4-FFF2-40B4-BE49-F238E27FC236}">
                <a16:creationId xmlns:a16="http://schemas.microsoft.com/office/drawing/2014/main" id="{9F8CACC4-6F1E-E3BB-5195-9DF914BE5EC4}"/>
              </a:ext>
            </a:extLst>
          </p:cNvPr>
          <p:cNvCxnSpPr/>
          <p:nvPr/>
        </p:nvCxnSpPr>
        <p:spPr>
          <a:xfrm>
            <a:off x="3928905" y="1969477"/>
            <a:ext cx="0" cy="2450793"/>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sp>
        <p:nvSpPr>
          <p:cNvPr id="2" name="Text Placeholder 1">
            <a:extLst>
              <a:ext uri="{FF2B5EF4-FFF2-40B4-BE49-F238E27FC236}">
                <a16:creationId xmlns:a16="http://schemas.microsoft.com/office/drawing/2014/main" id="{60DEBC70-77A2-E3B1-F852-D0CB21E32A52}"/>
              </a:ext>
            </a:extLst>
          </p:cNvPr>
          <p:cNvSpPr>
            <a:spLocks noGrp="1"/>
          </p:cNvSpPr>
          <p:nvPr>
            <p:ph type="body" idx="1"/>
          </p:nvPr>
        </p:nvSpPr>
        <p:spPr>
          <a:xfrm>
            <a:off x="1965851" y="2629763"/>
            <a:ext cx="1939116" cy="347313"/>
          </a:xfrm>
        </p:spPr>
        <p:txBody>
          <a:bodyPr/>
          <a:lstStyle/>
          <a:p>
            <a:pPr marL="101600" indent="0" algn="ctr">
              <a:buNone/>
            </a:pPr>
            <a:r>
              <a:rPr lang="en-US" sz="1000"/>
              <a:t>Management cluster</a:t>
            </a:r>
            <a:br>
              <a:rPr lang="en-US" sz="1000"/>
            </a:br>
            <a:r>
              <a:rPr lang="en-US" sz="1000"/>
              <a:t> sizing</a:t>
            </a:r>
          </a:p>
        </p:txBody>
      </p:sp>
      <p:sp>
        <p:nvSpPr>
          <p:cNvPr id="3" name="Title 2">
            <a:extLst>
              <a:ext uri="{FF2B5EF4-FFF2-40B4-BE49-F238E27FC236}">
                <a16:creationId xmlns:a16="http://schemas.microsoft.com/office/drawing/2014/main" id="{5919CD33-BE26-1425-A42B-E0DBC1775496}"/>
              </a:ext>
            </a:extLst>
          </p:cNvPr>
          <p:cNvSpPr>
            <a:spLocks noGrp="1"/>
          </p:cNvSpPr>
          <p:nvPr>
            <p:ph type="title"/>
          </p:nvPr>
        </p:nvSpPr>
        <p:spPr/>
        <p:txBody>
          <a:bodyPr/>
          <a:lstStyle/>
          <a:p>
            <a:r>
              <a:rPr lang="en-US"/>
              <a:t>Multi clusters: most important scale issues</a:t>
            </a:r>
          </a:p>
        </p:txBody>
      </p:sp>
      <p:sp>
        <p:nvSpPr>
          <p:cNvPr id="4" name="Right Arrow 3">
            <a:extLst>
              <a:ext uri="{FF2B5EF4-FFF2-40B4-BE49-F238E27FC236}">
                <a16:creationId xmlns:a16="http://schemas.microsoft.com/office/drawing/2014/main" id="{FF9212F9-8B06-B991-B9FB-8351F891A92D}"/>
              </a:ext>
            </a:extLst>
          </p:cNvPr>
          <p:cNvSpPr/>
          <p:nvPr/>
        </p:nvSpPr>
        <p:spPr>
          <a:xfrm rot="20604833">
            <a:off x="133234" y="2600438"/>
            <a:ext cx="8783952" cy="5781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943C214-65A8-D35D-D104-0E940245E2C0}"/>
              </a:ext>
            </a:extLst>
          </p:cNvPr>
          <p:cNvSpPr/>
          <p:nvPr/>
        </p:nvSpPr>
        <p:spPr>
          <a:xfrm>
            <a:off x="1180681" y="3607358"/>
            <a:ext cx="432079" cy="4220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a:ln w="0"/>
                <a:solidFill>
                  <a:schemeClr val="tx1"/>
                </a:solidFill>
                <a:effectLst>
                  <a:outerShdw blurRad="38100" dist="19050" dir="2700000" algn="tl" rotWithShape="0">
                    <a:schemeClr val="dk1">
                      <a:alpha val="40000"/>
                    </a:schemeClr>
                  </a:outerShdw>
                </a:effectLst>
                <a:latin typeface="Montserrat" pitchFamily="2" charset="77"/>
              </a:rPr>
              <a:t>30</a:t>
            </a:r>
            <a:endParaRPr lang="en-US" sz="800" b="1">
              <a:ln w="0"/>
              <a:solidFill>
                <a:schemeClr val="tx1"/>
              </a:solidFill>
              <a:effectLst>
                <a:outerShdw blurRad="38100" dist="19050" dir="2700000" algn="tl" rotWithShape="0">
                  <a:schemeClr val="dk1">
                    <a:alpha val="40000"/>
                  </a:schemeClr>
                </a:outerShdw>
              </a:effectLst>
              <a:latin typeface="Montserrat" pitchFamily="2" charset="77"/>
            </a:endParaRPr>
          </a:p>
        </p:txBody>
      </p:sp>
      <p:sp>
        <p:nvSpPr>
          <p:cNvPr id="6" name="Text Placeholder 1">
            <a:extLst>
              <a:ext uri="{FF2B5EF4-FFF2-40B4-BE49-F238E27FC236}">
                <a16:creationId xmlns:a16="http://schemas.microsoft.com/office/drawing/2014/main" id="{0F1A60D0-F4D6-629F-62FF-3400CA87932A}"/>
              </a:ext>
            </a:extLst>
          </p:cNvPr>
          <p:cNvSpPr txBox="1">
            <a:spLocks/>
          </p:cNvSpPr>
          <p:nvPr/>
        </p:nvSpPr>
        <p:spPr>
          <a:xfrm>
            <a:off x="580462" y="4167056"/>
            <a:ext cx="2205613" cy="9803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1000"/>
              <a:t>Resource configuration of management components (CAPI controller, infra tools, …)</a:t>
            </a:r>
          </a:p>
        </p:txBody>
      </p:sp>
      <p:sp>
        <p:nvSpPr>
          <p:cNvPr id="7" name="Oval 6">
            <a:extLst>
              <a:ext uri="{FF2B5EF4-FFF2-40B4-BE49-F238E27FC236}">
                <a16:creationId xmlns:a16="http://schemas.microsoft.com/office/drawing/2014/main" id="{13ECE0F6-E654-E3C8-AAB6-7B0D07A6685B}"/>
              </a:ext>
            </a:extLst>
          </p:cNvPr>
          <p:cNvSpPr/>
          <p:nvPr/>
        </p:nvSpPr>
        <p:spPr>
          <a:xfrm>
            <a:off x="2713055" y="3151520"/>
            <a:ext cx="432079" cy="4220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b="1">
                <a:ln w="0"/>
                <a:solidFill>
                  <a:schemeClr val="tx1"/>
                </a:solidFill>
                <a:effectLst>
                  <a:outerShdw blurRad="38100" dist="19050" dir="2700000" algn="tl" rotWithShape="0">
                    <a:schemeClr val="dk1">
                      <a:alpha val="40000"/>
                    </a:schemeClr>
                  </a:outerShdw>
                </a:effectLst>
                <a:latin typeface="Montserrat" pitchFamily="2" charset="77"/>
              </a:rPr>
              <a:t>65</a:t>
            </a:r>
            <a:endParaRPr lang="en-US" sz="800" b="1">
              <a:ln w="0"/>
              <a:solidFill>
                <a:schemeClr val="tx1"/>
              </a:solidFill>
              <a:effectLst>
                <a:outerShdw blurRad="38100" dist="19050" dir="2700000" algn="tl" rotWithShape="0">
                  <a:schemeClr val="dk1">
                    <a:alpha val="40000"/>
                  </a:schemeClr>
                </a:outerShdw>
              </a:effectLst>
              <a:latin typeface="Montserrat" pitchFamily="2" charset="77"/>
            </a:endParaRPr>
          </a:p>
        </p:txBody>
      </p:sp>
      <p:sp>
        <p:nvSpPr>
          <p:cNvPr id="10" name="Text Placeholder 1">
            <a:extLst>
              <a:ext uri="{FF2B5EF4-FFF2-40B4-BE49-F238E27FC236}">
                <a16:creationId xmlns:a16="http://schemas.microsoft.com/office/drawing/2014/main" id="{0C5BE627-27A8-5EC1-DD8E-033FF7555123}"/>
              </a:ext>
            </a:extLst>
          </p:cNvPr>
          <p:cNvSpPr txBox="1">
            <a:spLocks/>
          </p:cNvSpPr>
          <p:nvPr/>
        </p:nvSpPr>
        <p:spPr>
          <a:xfrm>
            <a:off x="2959347" y="1497898"/>
            <a:ext cx="1939116"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Font typeface="Montserrat"/>
              <a:buNone/>
            </a:pPr>
            <a:r>
              <a:rPr lang="en-US" sz="1000"/>
              <a:t>Nutanix </a:t>
            </a:r>
            <a:br>
              <a:rPr lang="en-US" sz="1000"/>
            </a:br>
            <a:r>
              <a:rPr lang="en-US" sz="1000"/>
              <a:t>max supported (75)</a:t>
            </a:r>
          </a:p>
        </p:txBody>
      </p:sp>
      <p:sp>
        <p:nvSpPr>
          <p:cNvPr id="11" name="Text Placeholder 1">
            <a:extLst>
              <a:ext uri="{FF2B5EF4-FFF2-40B4-BE49-F238E27FC236}">
                <a16:creationId xmlns:a16="http://schemas.microsoft.com/office/drawing/2014/main" id="{CD5E9F47-77E4-C11B-0C5F-E77BB7001AB3}"/>
              </a:ext>
            </a:extLst>
          </p:cNvPr>
          <p:cNvSpPr txBox="1">
            <a:spLocks/>
          </p:cNvSpPr>
          <p:nvPr/>
        </p:nvSpPr>
        <p:spPr>
          <a:xfrm rot="20617155">
            <a:off x="3149729" y="2853207"/>
            <a:ext cx="1939116"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Font typeface="Montserrat"/>
              <a:buNone/>
            </a:pPr>
            <a:r>
              <a:rPr lang="en-US" sz="1000" b="1" i="1">
                <a:solidFill>
                  <a:schemeClr val="bg1"/>
                </a:solidFill>
              </a:rPr>
              <a:t>Nb of clusters</a:t>
            </a:r>
          </a:p>
        </p:txBody>
      </p:sp>
      <p:grpSp>
        <p:nvGrpSpPr>
          <p:cNvPr id="15" name="Group 14">
            <a:extLst>
              <a:ext uri="{FF2B5EF4-FFF2-40B4-BE49-F238E27FC236}">
                <a16:creationId xmlns:a16="http://schemas.microsoft.com/office/drawing/2014/main" id="{6FA60A8B-B0B0-1699-1875-B74F12267977}"/>
              </a:ext>
            </a:extLst>
          </p:cNvPr>
          <p:cNvGrpSpPr/>
          <p:nvPr/>
        </p:nvGrpSpPr>
        <p:grpSpPr>
          <a:xfrm>
            <a:off x="5735015" y="2204937"/>
            <a:ext cx="498213" cy="422031"/>
            <a:chOff x="4816290" y="2518274"/>
            <a:chExt cx="498213" cy="422031"/>
          </a:xfrm>
        </p:grpSpPr>
        <p:sp>
          <p:nvSpPr>
            <p:cNvPr id="12" name="Oval 11">
              <a:extLst>
                <a:ext uri="{FF2B5EF4-FFF2-40B4-BE49-F238E27FC236}">
                  <a16:creationId xmlns:a16="http://schemas.microsoft.com/office/drawing/2014/main" id="{4362B6CC-23A3-0CC7-DB08-BF9EC59CC268}"/>
                </a:ext>
              </a:extLst>
            </p:cNvPr>
            <p:cNvSpPr/>
            <p:nvPr/>
          </p:nvSpPr>
          <p:spPr>
            <a:xfrm>
              <a:off x="4882424" y="2518274"/>
              <a:ext cx="432079" cy="4220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ln w="0"/>
                <a:solidFill>
                  <a:schemeClr val="tx1"/>
                </a:solidFill>
                <a:effectLst>
                  <a:outerShdw blurRad="38100" dist="19050" dir="2700000" algn="tl" rotWithShape="0">
                    <a:schemeClr val="dk1">
                      <a:alpha val="40000"/>
                    </a:schemeClr>
                  </a:outerShdw>
                </a:effectLst>
                <a:latin typeface="Montserrat" pitchFamily="2" charset="77"/>
              </a:endParaRPr>
            </a:p>
          </p:txBody>
        </p:sp>
        <p:sp>
          <p:nvSpPr>
            <p:cNvPr id="13" name="Text Placeholder 1">
              <a:extLst>
                <a:ext uri="{FF2B5EF4-FFF2-40B4-BE49-F238E27FC236}">
                  <a16:creationId xmlns:a16="http://schemas.microsoft.com/office/drawing/2014/main" id="{373229B4-DE9C-BD27-2D67-232010AFAFBA}"/>
                </a:ext>
              </a:extLst>
            </p:cNvPr>
            <p:cNvSpPr txBox="1">
              <a:spLocks/>
            </p:cNvSpPr>
            <p:nvPr/>
          </p:nvSpPr>
          <p:spPr>
            <a:xfrm>
              <a:off x="4816290" y="2592992"/>
              <a:ext cx="474275"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800" b="1">
                  <a:ln w="0"/>
                  <a:solidFill>
                    <a:schemeClr val="tx1"/>
                  </a:solidFill>
                  <a:effectLst>
                    <a:outerShdw blurRad="38100" dist="19050" dir="2700000" algn="tl" rotWithShape="0">
                      <a:schemeClr val="dk1">
                        <a:alpha val="40000"/>
                      </a:schemeClr>
                    </a:outerShdw>
                  </a:effectLst>
                  <a:latin typeface="Montserrat" pitchFamily="2" charset="77"/>
                </a:rPr>
                <a:t>100</a:t>
              </a:r>
              <a:endParaRPr lang="en-US" sz="1000" b="1">
                <a:ln w="0"/>
                <a:solidFill>
                  <a:schemeClr val="tx1"/>
                </a:solidFill>
                <a:effectLst>
                  <a:outerShdw blurRad="38100" dist="19050" dir="2700000" algn="tl" rotWithShape="0">
                    <a:schemeClr val="dk1">
                      <a:alpha val="40000"/>
                    </a:schemeClr>
                  </a:outerShdw>
                </a:effectLst>
                <a:latin typeface="Montserrat" pitchFamily="2" charset="77"/>
              </a:endParaRPr>
            </a:p>
          </p:txBody>
        </p:sp>
      </p:grpSp>
      <p:sp>
        <p:nvSpPr>
          <p:cNvPr id="16" name="Text Placeholder 1">
            <a:extLst>
              <a:ext uri="{FF2B5EF4-FFF2-40B4-BE49-F238E27FC236}">
                <a16:creationId xmlns:a16="http://schemas.microsoft.com/office/drawing/2014/main" id="{F1CD2064-BF6B-6FD4-E9A5-4C1B48B1203A}"/>
              </a:ext>
            </a:extLst>
          </p:cNvPr>
          <p:cNvSpPr txBox="1">
            <a:spLocks/>
          </p:cNvSpPr>
          <p:nvPr/>
        </p:nvSpPr>
        <p:spPr>
          <a:xfrm>
            <a:off x="5047630" y="2798004"/>
            <a:ext cx="1939116" cy="7070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1000"/>
              <a:t>Maximum tested</a:t>
            </a:r>
            <a:br>
              <a:rPr lang="en-US" sz="1000"/>
            </a:br>
            <a:r>
              <a:rPr lang="en-US" sz="1000"/>
              <a:t>100 clusters</a:t>
            </a:r>
          </a:p>
          <a:p>
            <a:pPr marL="101600" indent="0" algn="ctr">
              <a:buNone/>
            </a:pPr>
            <a:r>
              <a:rPr lang="en-US" sz="1000"/>
              <a:t>700 nodes</a:t>
            </a:r>
          </a:p>
        </p:txBody>
      </p:sp>
      <p:sp>
        <p:nvSpPr>
          <p:cNvPr id="18" name="Text Placeholder 1">
            <a:extLst>
              <a:ext uri="{FF2B5EF4-FFF2-40B4-BE49-F238E27FC236}">
                <a16:creationId xmlns:a16="http://schemas.microsoft.com/office/drawing/2014/main" id="{43F84F7A-1CAB-D357-74E3-191BF493C670}"/>
              </a:ext>
            </a:extLst>
          </p:cNvPr>
          <p:cNvSpPr txBox="1">
            <a:spLocks/>
          </p:cNvSpPr>
          <p:nvPr/>
        </p:nvSpPr>
        <p:spPr>
          <a:xfrm>
            <a:off x="5735015" y="3902032"/>
            <a:ext cx="1939116"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Font typeface="Montserrat"/>
              <a:buNone/>
            </a:pPr>
            <a:r>
              <a:rPr lang="en-US" sz="1000"/>
              <a:t>Lack of physical</a:t>
            </a:r>
            <a:br>
              <a:rPr lang="en-US" sz="1000"/>
            </a:br>
            <a:r>
              <a:rPr lang="en-US" sz="1000"/>
              <a:t>resources</a:t>
            </a:r>
          </a:p>
        </p:txBody>
      </p:sp>
    </p:spTree>
    <p:extLst>
      <p:ext uri="{BB962C8B-B14F-4D97-AF65-F5344CB8AC3E}">
        <p14:creationId xmlns:p14="http://schemas.microsoft.com/office/powerpoint/2010/main" val="339727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500"/>
                                        <p:tgtEl>
                                          <p:spTgt spid="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animBg="1"/>
      <p:bldP spid="6" grpId="0"/>
      <p:bldP spid="7" grpId="0" animBg="1"/>
      <p:bldP spid="16" grpId="0"/>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F7A37-0960-0D24-E7E1-F6EC82F1D65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F0A387D-D11E-D7A1-3B31-43CE9A9A90F1}"/>
              </a:ext>
            </a:extLst>
          </p:cNvPr>
          <p:cNvPicPr>
            <a:picLocks noChangeAspect="1"/>
          </p:cNvPicPr>
          <p:nvPr/>
        </p:nvPicPr>
        <p:blipFill>
          <a:blip r:embed="rId3"/>
          <a:stretch>
            <a:fillRect/>
          </a:stretch>
        </p:blipFill>
        <p:spPr>
          <a:xfrm>
            <a:off x="-97721" y="-58793"/>
            <a:ext cx="9346671" cy="5234950"/>
          </a:xfrm>
          <a:prstGeom prst="rect">
            <a:avLst/>
          </a:prstGeom>
        </p:spPr>
      </p:pic>
      <p:cxnSp>
        <p:nvCxnSpPr>
          <p:cNvPr id="3" name="Straight Connector 2">
            <a:extLst>
              <a:ext uri="{FF2B5EF4-FFF2-40B4-BE49-F238E27FC236}">
                <a16:creationId xmlns:a16="http://schemas.microsoft.com/office/drawing/2014/main" id="{ED405663-33B7-4896-2678-5372CF5FA477}"/>
              </a:ext>
            </a:extLst>
          </p:cNvPr>
          <p:cNvCxnSpPr/>
          <p:nvPr/>
        </p:nvCxnSpPr>
        <p:spPr>
          <a:xfrm>
            <a:off x="6224451" y="760910"/>
            <a:ext cx="0" cy="410826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91B39D0-9991-719E-A203-7D841DD3CB60}"/>
              </a:ext>
            </a:extLst>
          </p:cNvPr>
          <p:cNvSpPr txBox="1"/>
          <p:nvPr/>
        </p:nvSpPr>
        <p:spPr>
          <a:xfrm>
            <a:off x="6224451" y="698861"/>
            <a:ext cx="757646" cy="415498"/>
          </a:xfrm>
          <a:prstGeom prst="rect">
            <a:avLst/>
          </a:prstGeom>
          <a:noFill/>
        </p:spPr>
        <p:txBody>
          <a:bodyPr wrap="square" rtlCol="0">
            <a:spAutoFit/>
          </a:bodyPr>
          <a:lstStyle/>
          <a:p>
            <a:r>
              <a:rPr lang="fr-FR" sz="700">
                <a:solidFill>
                  <a:srgbClr val="FF0000"/>
                </a:solidFill>
              </a:rPr>
              <a:t>Control Plane issue start </a:t>
            </a:r>
            <a:r>
              <a:rPr lang="fr-FR" sz="700" err="1">
                <a:solidFill>
                  <a:srgbClr val="FF0000"/>
                </a:solidFill>
              </a:rPr>
              <a:t>here</a:t>
            </a:r>
            <a:endParaRPr lang="fr-FR" sz="700">
              <a:solidFill>
                <a:srgbClr val="FF0000"/>
              </a:solidFill>
            </a:endParaRPr>
          </a:p>
        </p:txBody>
      </p:sp>
    </p:spTree>
    <p:extLst>
      <p:ext uri="{BB962C8B-B14F-4D97-AF65-F5344CB8AC3E}">
        <p14:creationId xmlns:p14="http://schemas.microsoft.com/office/powerpoint/2010/main" val="38397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611FD3-F101-8437-40E2-EB98908275C3}"/>
              </a:ext>
            </a:extLst>
          </p:cNvPr>
          <p:cNvSpPr>
            <a:spLocks noGrp="1"/>
          </p:cNvSpPr>
          <p:nvPr>
            <p:ph type="body" idx="1"/>
          </p:nvPr>
        </p:nvSpPr>
        <p:spPr/>
        <p:txBody>
          <a:bodyPr/>
          <a:lstStyle/>
          <a:p>
            <a:r>
              <a:rPr lang="en-US"/>
              <a:t>Management cluster sizing is key</a:t>
            </a:r>
          </a:p>
          <a:p>
            <a:pPr lvl="1"/>
            <a:r>
              <a:rPr lang="en-US"/>
              <a:t>Control plane node size (CPU / RAM)</a:t>
            </a:r>
          </a:p>
          <a:p>
            <a:pPr lvl="1"/>
            <a:r>
              <a:rPr lang="en-US"/>
              <a:t>Management controllers resources (requests / limits)</a:t>
            </a:r>
          </a:p>
          <a:p>
            <a:pPr lvl="1"/>
            <a:endParaRPr lang="en-US"/>
          </a:p>
        </p:txBody>
      </p:sp>
      <p:sp>
        <p:nvSpPr>
          <p:cNvPr id="3" name="Title 2">
            <a:extLst>
              <a:ext uri="{FF2B5EF4-FFF2-40B4-BE49-F238E27FC236}">
                <a16:creationId xmlns:a16="http://schemas.microsoft.com/office/drawing/2014/main" id="{ECC9A360-D05A-BA98-62AB-715BEC25FB93}"/>
              </a:ext>
            </a:extLst>
          </p:cNvPr>
          <p:cNvSpPr>
            <a:spLocks noGrp="1"/>
          </p:cNvSpPr>
          <p:nvPr>
            <p:ph type="title"/>
          </p:nvPr>
        </p:nvSpPr>
        <p:spPr/>
        <p:txBody>
          <a:bodyPr/>
          <a:lstStyle/>
          <a:p>
            <a:r>
              <a:rPr lang="en-US"/>
              <a:t>Multi clusters: key takeaway</a:t>
            </a:r>
          </a:p>
        </p:txBody>
      </p:sp>
    </p:spTree>
    <p:extLst>
      <p:ext uri="{BB962C8B-B14F-4D97-AF65-F5344CB8AC3E}">
        <p14:creationId xmlns:p14="http://schemas.microsoft.com/office/powerpoint/2010/main" val="42843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A08A8-803F-BCE5-E623-9D9FD2E2D7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9EE2C-C578-C5E1-CF90-3015C3D2ED0C}"/>
              </a:ext>
            </a:extLst>
          </p:cNvPr>
          <p:cNvSpPr>
            <a:spLocks noGrp="1"/>
          </p:cNvSpPr>
          <p:nvPr>
            <p:ph type="title"/>
          </p:nvPr>
        </p:nvSpPr>
        <p:spPr/>
        <p:txBody>
          <a:bodyPr/>
          <a:lstStyle/>
          <a:p>
            <a:r>
              <a:rPr lang="en-US" sz="2600" noProof="0"/>
              <a:t>Clusters network flows</a:t>
            </a:r>
          </a:p>
        </p:txBody>
      </p:sp>
      <p:sp>
        <p:nvSpPr>
          <p:cNvPr id="4" name="Rectangle: Rounded Corners 3">
            <a:extLst>
              <a:ext uri="{FF2B5EF4-FFF2-40B4-BE49-F238E27FC236}">
                <a16:creationId xmlns:a16="http://schemas.microsoft.com/office/drawing/2014/main" id="{3B7FF5A1-756E-94AD-D3F9-FE75570982D3}"/>
              </a:ext>
            </a:extLst>
          </p:cNvPr>
          <p:cNvSpPr/>
          <p:nvPr/>
        </p:nvSpPr>
        <p:spPr>
          <a:xfrm>
            <a:off x="1989886" y="1788527"/>
            <a:ext cx="1236572" cy="483258"/>
          </a:xfrm>
          <a:prstGeom prst="roundRect">
            <a:avLst>
              <a:gd name="adj" fmla="val 3922"/>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a:latin typeface="Montserrat" pitchFamily="2" charset="0"/>
              </a:rPr>
              <a:t>PC</a:t>
            </a:r>
          </a:p>
        </p:txBody>
      </p:sp>
      <p:sp>
        <p:nvSpPr>
          <p:cNvPr id="5" name="Rectangle: Rounded Corners 4">
            <a:extLst>
              <a:ext uri="{FF2B5EF4-FFF2-40B4-BE49-F238E27FC236}">
                <a16:creationId xmlns:a16="http://schemas.microsoft.com/office/drawing/2014/main" id="{B60FEF3C-CF03-940B-F7FA-F07858327AC1}"/>
              </a:ext>
            </a:extLst>
          </p:cNvPr>
          <p:cNvSpPr/>
          <p:nvPr/>
        </p:nvSpPr>
        <p:spPr>
          <a:xfrm>
            <a:off x="4752826" y="1426084"/>
            <a:ext cx="2083853" cy="1208145"/>
          </a:xfrm>
          <a:prstGeom prst="roundRect">
            <a:avLst>
              <a:gd name="adj" fmla="val 1177"/>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50" noProof="0">
                <a:latin typeface="Montserrat" pitchFamily="2" charset="0"/>
              </a:rPr>
              <a:t>Management cluster</a:t>
            </a:r>
          </a:p>
        </p:txBody>
      </p:sp>
      <p:sp>
        <p:nvSpPr>
          <p:cNvPr id="7" name="Rectangle: Rounded Corners 6">
            <a:extLst>
              <a:ext uri="{FF2B5EF4-FFF2-40B4-BE49-F238E27FC236}">
                <a16:creationId xmlns:a16="http://schemas.microsoft.com/office/drawing/2014/main" id="{1A5D7A78-83F6-9E28-9CFB-25134226D7EF}"/>
              </a:ext>
            </a:extLst>
          </p:cNvPr>
          <p:cNvSpPr/>
          <p:nvPr/>
        </p:nvSpPr>
        <p:spPr>
          <a:xfrm>
            <a:off x="4807705" y="1690515"/>
            <a:ext cx="1974094" cy="403603"/>
          </a:xfrm>
          <a:prstGeom prst="roundRect">
            <a:avLst>
              <a:gd name="adj" fmla="val 3922"/>
            </a:avLst>
          </a:prstGeom>
          <a:ln w="9525"/>
        </p:spPr>
        <p:style>
          <a:lnRef idx="2">
            <a:schemeClr val="accent5">
              <a:shade val="15000"/>
            </a:schemeClr>
          </a:lnRef>
          <a:fillRef idx="1">
            <a:schemeClr val="accent5"/>
          </a:fillRef>
          <a:effectRef idx="0">
            <a:schemeClr val="accent5"/>
          </a:effectRef>
          <a:fontRef idx="minor">
            <a:schemeClr val="lt1"/>
          </a:fontRef>
        </p:style>
        <p:txBody>
          <a:bodyPr rtlCol="0" anchor="t"/>
          <a:lstStyle/>
          <a:p>
            <a:pPr algn="ctr"/>
            <a:r>
              <a:rPr lang="en-US" sz="800" noProof="0">
                <a:latin typeface="Montserrat" pitchFamily="2" charset="0"/>
              </a:rPr>
              <a:t>Control plane</a:t>
            </a:r>
          </a:p>
        </p:txBody>
      </p:sp>
      <p:sp>
        <p:nvSpPr>
          <p:cNvPr id="8" name="Rectangle: Rounded Corners 7">
            <a:extLst>
              <a:ext uri="{FF2B5EF4-FFF2-40B4-BE49-F238E27FC236}">
                <a16:creationId xmlns:a16="http://schemas.microsoft.com/office/drawing/2014/main" id="{0D3B3735-18DF-93B6-6F89-C5B59A0C42F4}"/>
              </a:ext>
            </a:extLst>
          </p:cNvPr>
          <p:cNvSpPr/>
          <p:nvPr/>
        </p:nvSpPr>
        <p:spPr>
          <a:xfrm>
            <a:off x="4807705" y="2156747"/>
            <a:ext cx="1974094" cy="403603"/>
          </a:xfrm>
          <a:prstGeom prst="roundRect">
            <a:avLst>
              <a:gd name="adj" fmla="val 3922"/>
            </a:avLst>
          </a:prstGeom>
          <a:ln w="9525"/>
        </p:spPr>
        <p:style>
          <a:lnRef idx="2">
            <a:schemeClr val="accent2">
              <a:shade val="15000"/>
            </a:schemeClr>
          </a:lnRef>
          <a:fillRef idx="1">
            <a:schemeClr val="accent2"/>
          </a:fillRef>
          <a:effectRef idx="0">
            <a:schemeClr val="accent2"/>
          </a:effectRef>
          <a:fontRef idx="minor">
            <a:schemeClr val="lt1"/>
          </a:fontRef>
        </p:style>
        <p:txBody>
          <a:bodyPr rtlCol="0" anchor="b"/>
          <a:lstStyle/>
          <a:p>
            <a:pPr algn="ctr"/>
            <a:r>
              <a:rPr lang="en-US" sz="800" noProof="0">
                <a:latin typeface="Montserrat" pitchFamily="2" charset="0"/>
              </a:rPr>
              <a:t>Workers</a:t>
            </a:r>
          </a:p>
        </p:txBody>
      </p:sp>
      <p:sp>
        <p:nvSpPr>
          <p:cNvPr id="13" name="Rectangle: Rounded Corners 12">
            <a:extLst>
              <a:ext uri="{FF2B5EF4-FFF2-40B4-BE49-F238E27FC236}">
                <a16:creationId xmlns:a16="http://schemas.microsoft.com/office/drawing/2014/main" id="{5C750412-58BA-C575-1802-BAF3E3936702}"/>
              </a:ext>
            </a:extLst>
          </p:cNvPr>
          <p:cNvSpPr/>
          <p:nvPr/>
        </p:nvSpPr>
        <p:spPr>
          <a:xfrm>
            <a:off x="4752826" y="3141966"/>
            <a:ext cx="2083853" cy="1208145"/>
          </a:xfrm>
          <a:prstGeom prst="roundRect">
            <a:avLst>
              <a:gd name="adj" fmla="val 1177"/>
            </a:avLst>
          </a:prstGeom>
          <a:ln w="9525"/>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050" noProof="0">
                <a:latin typeface="Montserrat" pitchFamily="2" charset="0"/>
              </a:rPr>
              <a:t>Workload cluster</a:t>
            </a:r>
          </a:p>
        </p:txBody>
      </p:sp>
      <p:sp>
        <p:nvSpPr>
          <p:cNvPr id="14" name="Rectangle: Rounded Corners 13">
            <a:extLst>
              <a:ext uri="{FF2B5EF4-FFF2-40B4-BE49-F238E27FC236}">
                <a16:creationId xmlns:a16="http://schemas.microsoft.com/office/drawing/2014/main" id="{3F0BE1AA-F6A5-C99A-2906-0EB8CB0C8187}"/>
              </a:ext>
            </a:extLst>
          </p:cNvPr>
          <p:cNvSpPr/>
          <p:nvPr/>
        </p:nvSpPr>
        <p:spPr>
          <a:xfrm>
            <a:off x="4807705" y="3406397"/>
            <a:ext cx="1974094" cy="403603"/>
          </a:xfrm>
          <a:prstGeom prst="roundRect">
            <a:avLst>
              <a:gd name="adj" fmla="val 3922"/>
            </a:avLst>
          </a:prstGeom>
          <a:ln w="9525"/>
        </p:spPr>
        <p:style>
          <a:lnRef idx="2">
            <a:schemeClr val="accent5">
              <a:shade val="15000"/>
            </a:schemeClr>
          </a:lnRef>
          <a:fillRef idx="1">
            <a:schemeClr val="accent5"/>
          </a:fillRef>
          <a:effectRef idx="0">
            <a:schemeClr val="accent5"/>
          </a:effectRef>
          <a:fontRef idx="minor">
            <a:schemeClr val="lt1"/>
          </a:fontRef>
        </p:style>
        <p:txBody>
          <a:bodyPr rtlCol="0" anchor="t"/>
          <a:lstStyle/>
          <a:p>
            <a:pPr algn="ctr"/>
            <a:r>
              <a:rPr lang="en-US" sz="800" noProof="0">
                <a:latin typeface="Montserrat" pitchFamily="2" charset="0"/>
              </a:rPr>
              <a:t>Control plane</a:t>
            </a:r>
          </a:p>
        </p:txBody>
      </p:sp>
      <p:sp>
        <p:nvSpPr>
          <p:cNvPr id="15" name="Rectangle: Rounded Corners 14">
            <a:extLst>
              <a:ext uri="{FF2B5EF4-FFF2-40B4-BE49-F238E27FC236}">
                <a16:creationId xmlns:a16="http://schemas.microsoft.com/office/drawing/2014/main" id="{7E094A2F-F008-2B61-28A7-213D7FFC304D}"/>
              </a:ext>
            </a:extLst>
          </p:cNvPr>
          <p:cNvSpPr/>
          <p:nvPr/>
        </p:nvSpPr>
        <p:spPr>
          <a:xfrm>
            <a:off x="4807705" y="3872629"/>
            <a:ext cx="1974094" cy="403603"/>
          </a:xfrm>
          <a:prstGeom prst="roundRect">
            <a:avLst>
              <a:gd name="adj" fmla="val 3922"/>
            </a:avLst>
          </a:prstGeom>
          <a:ln w="9525"/>
        </p:spPr>
        <p:style>
          <a:lnRef idx="2">
            <a:schemeClr val="accent2">
              <a:shade val="15000"/>
            </a:schemeClr>
          </a:lnRef>
          <a:fillRef idx="1">
            <a:schemeClr val="accent2"/>
          </a:fillRef>
          <a:effectRef idx="0">
            <a:schemeClr val="accent2"/>
          </a:effectRef>
          <a:fontRef idx="minor">
            <a:schemeClr val="lt1"/>
          </a:fontRef>
        </p:style>
        <p:txBody>
          <a:bodyPr rtlCol="0" anchor="b"/>
          <a:lstStyle/>
          <a:p>
            <a:pPr algn="ctr"/>
            <a:r>
              <a:rPr lang="en-US" sz="800" noProof="0">
                <a:latin typeface="Montserrat" pitchFamily="2" charset="0"/>
              </a:rPr>
              <a:t>Workers</a:t>
            </a:r>
          </a:p>
        </p:txBody>
      </p:sp>
      <p:sp>
        <p:nvSpPr>
          <p:cNvPr id="16" name="Rectangle: Rounded Corners 15">
            <a:extLst>
              <a:ext uri="{FF2B5EF4-FFF2-40B4-BE49-F238E27FC236}">
                <a16:creationId xmlns:a16="http://schemas.microsoft.com/office/drawing/2014/main" id="{9CF024CD-F2A0-5EE4-E195-2CCD0FA5C0CB}"/>
              </a:ext>
            </a:extLst>
          </p:cNvPr>
          <p:cNvSpPr/>
          <p:nvPr/>
        </p:nvSpPr>
        <p:spPr>
          <a:xfrm>
            <a:off x="1989886" y="3511887"/>
            <a:ext cx="1236572" cy="483258"/>
          </a:xfrm>
          <a:prstGeom prst="roundRect">
            <a:avLst>
              <a:gd name="adj" fmla="val 3922"/>
            </a:avLst>
          </a:prstGeom>
          <a:solidFill>
            <a:schemeClr val="bg1">
              <a:lumMod val="50000"/>
            </a:schemeClr>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a:latin typeface="Montserrat" pitchFamily="2" charset="0"/>
              </a:rPr>
              <a:t>Bastion</a:t>
            </a:r>
          </a:p>
        </p:txBody>
      </p:sp>
      <p:sp>
        <p:nvSpPr>
          <p:cNvPr id="24" name="TextBox 23">
            <a:extLst>
              <a:ext uri="{FF2B5EF4-FFF2-40B4-BE49-F238E27FC236}">
                <a16:creationId xmlns:a16="http://schemas.microsoft.com/office/drawing/2014/main" id="{6C5B2793-FA02-8169-FCC7-3127CA742EF8}"/>
              </a:ext>
            </a:extLst>
          </p:cNvPr>
          <p:cNvSpPr txBox="1"/>
          <p:nvPr/>
        </p:nvSpPr>
        <p:spPr>
          <a:xfrm>
            <a:off x="3774910" y="4894604"/>
            <a:ext cx="5727447" cy="215444"/>
          </a:xfrm>
          <a:prstGeom prst="rect">
            <a:avLst/>
          </a:prstGeom>
          <a:noFill/>
        </p:spPr>
        <p:txBody>
          <a:bodyPr wrap="square">
            <a:spAutoFit/>
          </a:bodyPr>
          <a:lstStyle/>
          <a:p>
            <a:r>
              <a:rPr lang="en-US" sz="800" noProof="0"/>
              <a:t>https://</a:t>
            </a:r>
            <a:r>
              <a:rPr lang="en-US" sz="800" noProof="0" err="1"/>
              <a:t>portal.nutanix.com</a:t>
            </a:r>
            <a:r>
              <a:rPr lang="en-US" sz="800" noProof="0"/>
              <a:t>/page/documents/</a:t>
            </a:r>
            <a:r>
              <a:rPr lang="en-US" sz="800" noProof="0" err="1"/>
              <a:t>ports-and-protocols?productType</a:t>
            </a:r>
            <a:r>
              <a:rPr lang="en-US" sz="800" noProof="0"/>
              <a:t>=Nutanix%20Kubernetes%20Platform</a:t>
            </a:r>
          </a:p>
        </p:txBody>
      </p:sp>
      <p:sp>
        <p:nvSpPr>
          <p:cNvPr id="31" name="Rectangle: Rounded Corners 30">
            <a:extLst>
              <a:ext uri="{FF2B5EF4-FFF2-40B4-BE49-F238E27FC236}">
                <a16:creationId xmlns:a16="http://schemas.microsoft.com/office/drawing/2014/main" id="{81932D2E-ED0F-8A52-8CDB-12E344718D66}"/>
              </a:ext>
            </a:extLst>
          </p:cNvPr>
          <p:cNvSpPr/>
          <p:nvPr/>
        </p:nvSpPr>
        <p:spPr>
          <a:xfrm>
            <a:off x="7657113" y="605442"/>
            <a:ext cx="1236572" cy="483258"/>
          </a:xfrm>
          <a:prstGeom prst="roundRect">
            <a:avLst>
              <a:gd name="adj" fmla="val 3922"/>
            </a:avLst>
          </a:prstGeom>
          <a:solidFill>
            <a:schemeClr val="accent3">
              <a:lumMod val="75000"/>
            </a:schemeClr>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noProof="0">
                <a:latin typeface="Montserrat" pitchFamily="2" charset="0"/>
              </a:rPr>
              <a:t>Registry</a:t>
            </a:r>
          </a:p>
        </p:txBody>
      </p:sp>
      <p:sp>
        <p:nvSpPr>
          <p:cNvPr id="44" name="Freeform: Shape 43">
            <a:extLst>
              <a:ext uri="{FF2B5EF4-FFF2-40B4-BE49-F238E27FC236}">
                <a16:creationId xmlns:a16="http://schemas.microsoft.com/office/drawing/2014/main" id="{D0F9104A-D83E-B096-496A-98EC952FD8A7}"/>
              </a:ext>
            </a:extLst>
          </p:cNvPr>
          <p:cNvSpPr/>
          <p:nvPr/>
        </p:nvSpPr>
        <p:spPr>
          <a:xfrm>
            <a:off x="4434411" y="1923556"/>
            <a:ext cx="511877" cy="450094"/>
          </a:xfrm>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fill="none" extrusionOk="0">
                <a:moveTo>
                  <a:pt x="464499" y="0"/>
                </a:moveTo>
                <a:cubicBezTo>
                  <a:pt x="249983" y="67178"/>
                  <a:pt x="-19147" y="157812"/>
                  <a:pt x="192" y="222678"/>
                </a:cubicBezTo>
                <a:cubicBezTo>
                  <a:pt x="20772" y="292958"/>
                  <a:pt x="442614" y="428032"/>
                  <a:pt x="511877" y="450094"/>
                </a:cubicBezTo>
              </a:path>
              <a:path w="511877" h="450094" stroke="0" extrusionOk="0">
                <a:moveTo>
                  <a:pt x="464499" y="0"/>
                </a:moveTo>
                <a:cubicBezTo>
                  <a:pt x="245240" y="61948"/>
                  <a:pt x="-10601" y="148218"/>
                  <a:pt x="192" y="222678"/>
                </a:cubicBezTo>
                <a:cubicBezTo>
                  <a:pt x="4421" y="306150"/>
                  <a:pt x="387908" y="410019"/>
                  <a:pt x="511877" y="450094"/>
                </a:cubicBezTo>
              </a:path>
            </a:pathLst>
          </a:custGeom>
          <a:ln>
            <a:headEnd type="none" w="med" len="med"/>
            <a:tailEnd type="triangle" w="med" len="med"/>
            <a:extLst>
              <a:ext uri="{C807C97D-BFC1-408E-A445-0C87EB9F89A2}">
                <ask:lineSketchStyleProps xmlns:ask="http://schemas.microsoft.com/office/drawing/2018/sketchyshapes" sd="127910698">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a:moveTo>
                          <a:pt x="464499" y="0"/>
                        </a:moveTo>
                        <a:cubicBezTo>
                          <a:pt x="228397" y="73831"/>
                          <a:pt x="-7704" y="147662"/>
                          <a:pt x="192" y="222678"/>
                        </a:cubicBezTo>
                        <a:cubicBezTo>
                          <a:pt x="8088" y="297694"/>
                          <a:pt x="414752" y="423246"/>
                          <a:pt x="511877" y="450094"/>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atin typeface="Montserrat" pitchFamily="2" charset="0"/>
            </a:endParaRPr>
          </a:p>
        </p:txBody>
      </p:sp>
      <p:sp>
        <p:nvSpPr>
          <p:cNvPr id="45" name="TextBox 44">
            <a:extLst>
              <a:ext uri="{FF2B5EF4-FFF2-40B4-BE49-F238E27FC236}">
                <a16:creationId xmlns:a16="http://schemas.microsoft.com/office/drawing/2014/main" id="{895621E4-7A5C-89FC-CBF2-D2DFAB4ED7E5}"/>
              </a:ext>
            </a:extLst>
          </p:cNvPr>
          <p:cNvSpPr txBox="1"/>
          <p:nvPr/>
        </p:nvSpPr>
        <p:spPr>
          <a:xfrm>
            <a:off x="3861183" y="2205444"/>
            <a:ext cx="781146" cy="338554"/>
          </a:xfrm>
          <a:prstGeom prst="rect">
            <a:avLst/>
          </a:prstGeom>
          <a:noFill/>
        </p:spPr>
        <p:txBody>
          <a:bodyPr wrap="square" rtlCol="0">
            <a:spAutoFit/>
          </a:bodyPr>
          <a:lstStyle/>
          <a:p>
            <a:pPr algn="r"/>
            <a:r>
              <a:rPr lang="en-US" sz="800" noProof="0" err="1">
                <a:latin typeface="Montserrat" pitchFamily="2" charset="0"/>
              </a:rPr>
              <a:t>Kubelet</a:t>
            </a:r>
            <a:r>
              <a:rPr lang="en-US" sz="800" noProof="0">
                <a:latin typeface="Montserrat" pitchFamily="2" charset="0"/>
              </a:rPr>
              <a:t> API</a:t>
            </a:r>
          </a:p>
        </p:txBody>
      </p:sp>
      <p:sp>
        <p:nvSpPr>
          <p:cNvPr id="46" name="Freeform: Shape 45">
            <a:extLst>
              <a:ext uri="{FF2B5EF4-FFF2-40B4-BE49-F238E27FC236}">
                <a16:creationId xmlns:a16="http://schemas.microsoft.com/office/drawing/2014/main" id="{6BE31AA5-2FAA-5962-F6C1-6C45B7E51BA9}"/>
              </a:ext>
            </a:extLst>
          </p:cNvPr>
          <p:cNvSpPr/>
          <p:nvPr/>
        </p:nvSpPr>
        <p:spPr>
          <a:xfrm>
            <a:off x="4434411" y="3624337"/>
            <a:ext cx="511877" cy="450094"/>
          </a:xfrm>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fill="none" extrusionOk="0">
                <a:moveTo>
                  <a:pt x="464499" y="0"/>
                </a:moveTo>
                <a:cubicBezTo>
                  <a:pt x="249983" y="67178"/>
                  <a:pt x="-19147" y="157812"/>
                  <a:pt x="192" y="222678"/>
                </a:cubicBezTo>
                <a:cubicBezTo>
                  <a:pt x="20772" y="292958"/>
                  <a:pt x="442614" y="428032"/>
                  <a:pt x="511877" y="450094"/>
                </a:cubicBezTo>
              </a:path>
              <a:path w="511877" h="450094" stroke="0" extrusionOk="0">
                <a:moveTo>
                  <a:pt x="464499" y="0"/>
                </a:moveTo>
                <a:cubicBezTo>
                  <a:pt x="245240" y="61948"/>
                  <a:pt x="-10601" y="148218"/>
                  <a:pt x="192" y="222678"/>
                </a:cubicBezTo>
                <a:cubicBezTo>
                  <a:pt x="4421" y="306150"/>
                  <a:pt x="387908" y="410019"/>
                  <a:pt x="511877" y="450094"/>
                </a:cubicBezTo>
              </a:path>
            </a:pathLst>
          </a:custGeom>
          <a:ln>
            <a:headEnd type="none" w="med" len="med"/>
            <a:tailEnd type="triangle" w="med" len="med"/>
            <a:extLst>
              <a:ext uri="{C807C97D-BFC1-408E-A445-0C87EB9F89A2}">
                <ask:lineSketchStyleProps xmlns:ask="http://schemas.microsoft.com/office/drawing/2018/sketchyshapes" sd="127910698">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a:moveTo>
                          <a:pt x="464499" y="0"/>
                        </a:moveTo>
                        <a:cubicBezTo>
                          <a:pt x="228397" y="73831"/>
                          <a:pt x="-7704" y="147662"/>
                          <a:pt x="192" y="222678"/>
                        </a:cubicBezTo>
                        <a:cubicBezTo>
                          <a:pt x="8088" y="297694"/>
                          <a:pt x="414752" y="423246"/>
                          <a:pt x="511877" y="450094"/>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atin typeface="Montserrat" pitchFamily="2" charset="0"/>
            </a:endParaRPr>
          </a:p>
        </p:txBody>
      </p:sp>
      <p:sp>
        <p:nvSpPr>
          <p:cNvPr id="47" name="TextBox 46">
            <a:extLst>
              <a:ext uri="{FF2B5EF4-FFF2-40B4-BE49-F238E27FC236}">
                <a16:creationId xmlns:a16="http://schemas.microsoft.com/office/drawing/2014/main" id="{41612905-A81C-84F6-1915-B28EFBA8E9AE}"/>
              </a:ext>
            </a:extLst>
          </p:cNvPr>
          <p:cNvSpPr txBox="1"/>
          <p:nvPr/>
        </p:nvSpPr>
        <p:spPr>
          <a:xfrm>
            <a:off x="3695181" y="3680107"/>
            <a:ext cx="781146" cy="338554"/>
          </a:xfrm>
          <a:prstGeom prst="rect">
            <a:avLst/>
          </a:prstGeom>
          <a:noFill/>
        </p:spPr>
        <p:txBody>
          <a:bodyPr wrap="square" rtlCol="0">
            <a:spAutoFit/>
          </a:bodyPr>
          <a:lstStyle/>
          <a:p>
            <a:pPr algn="r"/>
            <a:r>
              <a:rPr lang="en-US" sz="800" noProof="0" err="1">
                <a:latin typeface="Montserrat" pitchFamily="2" charset="0"/>
              </a:rPr>
              <a:t>Kubelet</a:t>
            </a:r>
            <a:r>
              <a:rPr lang="en-US" sz="800" noProof="0">
                <a:latin typeface="Montserrat" pitchFamily="2" charset="0"/>
              </a:rPr>
              <a:t> API</a:t>
            </a:r>
          </a:p>
        </p:txBody>
      </p:sp>
      <p:sp>
        <p:nvSpPr>
          <p:cNvPr id="49" name="Freeform: Shape 48">
            <a:extLst>
              <a:ext uri="{FF2B5EF4-FFF2-40B4-BE49-F238E27FC236}">
                <a16:creationId xmlns:a16="http://schemas.microsoft.com/office/drawing/2014/main" id="{49E4FBEC-80CB-1ACB-FF0B-D4CBD9820702}"/>
              </a:ext>
            </a:extLst>
          </p:cNvPr>
          <p:cNvSpPr/>
          <p:nvPr/>
        </p:nvSpPr>
        <p:spPr>
          <a:xfrm>
            <a:off x="2999042" y="1413308"/>
            <a:ext cx="1805111" cy="496035"/>
          </a:xfrm>
          <a:custGeom>
            <a:avLst/>
            <a:gdLst>
              <a:gd name="connsiteX0" fmla="*/ 1805111 w 1805111"/>
              <a:gd name="connsiteY0" fmla="*/ 150174 h 496035"/>
              <a:gd name="connsiteX1" fmla="*/ 904925 w 1805111"/>
              <a:gd name="connsiteY1" fmla="*/ 17515 h 496035"/>
              <a:gd name="connsiteX2" fmla="*/ 0 w 1805111"/>
              <a:gd name="connsiteY2" fmla="*/ 496035 h 496035"/>
            </a:gdLst>
            <a:ahLst/>
            <a:cxnLst>
              <a:cxn ang="0">
                <a:pos x="connsiteX0" y="connsiteY0"/>
              </a:cxn>
              <a:cxn ang="0">
                <a:pos x="connsiteX1" y="connsiteY1"/>
              </a:cxn>
              <a:cxn ang="0">
                <a:pos x="connsiteX2" y="connsiteY2"/>
              </a:cxn>
            </a:cxnLst>
            <a:rect l="l" t="t" r="r" b="b"/>
            <a:pathLst>
              <a:path w="1805111" h="496035">
                <a:moveTo>
                  <a:pt x="1805111" y="150174"/>
                </a:moveTo>
                <a:cubicBezTo>
                  <a:pt x="1505444" y="55023"/>
                  <a:pt x="1205777" y="-40128"/>
                  <a:pt x="904925" y="17515"/>
                </a:cubicBezTo>
                <a:cubicBezTo>
                  <a:pt x="604073" y="75158"/>
                  <a:pt x="302036" y="285596"/>
                  <a:pt x="0" y="496035"/>
                </a:cubicBezTo>
              </a:path>
            </a:pathLst>
          </a:custGeom>
          <a:ln>
            <a:headEnd type="none" w="med" len="med"/>
            <a:tailEnd type="triangle" w="med" len="med"/>
            <a:extLst>
              <a:ext uri="{C807C97D-BFC1-408E-A445-0C87EB9F89A2}">
                <ask:lineSketchStyleProps xmlns:ask="http://schemas.microsoft.com/office/drawing/2018/sketchyshapes" sd="3873323007">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solidFill>
                <a:schemeClr val="tx1"/>
              </a:solidFill>
              <a:latin typeface="Montserrat" pitchFamily="2" charset="0"/>
            </a:endParaRPr>
          </a:p>
        </p:txBody>
      </p:sp>
      <p:sp>
        <p:nvSpPr>
          <p:cNvPr id="50" name="TextBox 49">
            <a:extLst>
              <a:ext uri="{FF2B5EF4-FFF2-40B4-BE49-F238E27FC236}">
                <a16:creationId xmlns:a16="http://schemas.microsoft.com/office/drawing/2014/main" id="{CBC884D8-8543-2E77-7166-4C45056096BB}"/>
              </a:ext>
            </a:extLst>
          </p:cNvPr>
          <p:cNvSpPr txBox="1"/>
          <p:nvPr/>
        </p:nvSpPr>
        <p:spPr>
          <a:xfrm>
            <a:off x="3663424" y="1171624"/>
            <a:ext cx="781146" cy="215444"/>
          </a:xfrm>
          <a:prstGeom prst="rect">
            <a:avLst/>
          </a:prstGeom>
          <a:noFill/>
        </p:spPr>
        <p:txBody>
          <a:bodyPr wrap="square" rtlCol="0">
            <a:spAutoFit/>
          </a:bodyPr>
          <a:lstStyle/>
          <a:p>
            <a:pPr algn="ctr"/>
            <a:r>
              <a:rPr lang="en-US" sz="800" noProof="0">
                <a:latin typeface="Montserrat" pitchFamily="2" charset="0"/>
              </a:rPr>
              <a:t>PC API</a:t>
            </a:r>
          </a:p>
        </p:txBody>
      </p:sp>
      <p:sp>
        <p:nvSpPr>
          <p:cNvPr id="52" name="Freeform: Shape 51">
            <a:extLst>
              <a:ext uri="{FF2B5EF4-FFF2-40B4-BE49-F238E27FC236}">
                <a16:creationId xmlns:a16="http://schemas.microsoft.com/office/drawing/2014/main" id="{FF17226E-153C-AA03-3962-42F1C7129E0D}"/>
              </a:ext>
            </a:extLst>
          </p:cNvPr>
          <p:cNvSpPr/>
          <p:nvPr/>
        </p:nvSpPr>
        <p:spPr>
          <a:xfrm rot="4459054" flipV="1">
            <a:off x="1204599" y="2588404"/>
            <a:ext cx="1570574" cy="644031"/>
          </a:xfrm>
          <a:custGeom>
            <a:avLst/>
            <a:gdLst>
              <a:gd name="connsiteX0" fmla="*/ 1570574 w 1570574"/>
              <a:gd name="connsiteY0" fmla="*/ 194979 h 644031"/>
              <a:gd name="connsiteX1" fmla="*/ 787348 w 1570574"/>
              <a:gd name="connsiteY1" fmla="*/ 22740 h 644031"/>
              <a:gd name="connsiteX2" fmla="*/ 0 w 1570574"/>
              <a:gd name="connsiteY2" fmla="*/ 644031 h 644031"/>
            </a:gdLst>
            <a:ahLst/>
            <a:cxnLst>
              <a:cxn ang="0">
                <a:pos x="connsiteX0" y="connsiteY0"/>
              </a:cxn>
              <a:cxn ang="0">
                <a:pos x="connsiteX1" y="connsiteY1"/>
              </a:cxn>
              <a:cxn ang="0">
                <a:pos x="connsiteX2" y="connsiteY2"/>
              </a:cxn>
            </a:cxnLst>
            <a:rect l="l" t="t" r="r" b="b"/>
            <a:pathLst>
              <a:path w="1570574" h="644031" fill="none" extrusionOk="0">
                <a:moveTo>
                  <a:pt x="1570574" y="194979"/>
                </a:moveTo>
                <a:cubicBezTo>
                  <a:pt x="1371306" y="56307"/>
                  <a:pt x="1028945" y="-95630"/>
                  <a:pt x="787348" y="22740"/>
                </a:cubicBezTo>
                <a:cubicBezTo>
                  <a:pt x="539850" y="144397"/>
                  <a:pt x="282431" y="363476"/>
                  <a:pt x="0" y="644031"/>
                </a:cubicBezTo>
              </a:path>
              <a:path w="1570574" h="644031" stroke="0" extrusionOk="0">
                <a:moveTo>
                  <a:pt x="1570574" y="194979"/>
                </a:moveTo>
                <a:cubicBezTo>
                  <a:pt x="1263023" y="64083"/>
                  <a:pt x="1042614" y="-53351"/>
                  <a:pt x="787348" y="22740"/>
                </a:cubicBezTo>
                <a:cubicBezTo>
                  <a:pt x="510851" y="114591"/>
                  <a:pt x="275530" y="405559"/>
                  <a:pt x="0" y="644031"/>
                </a:cubicBezTo>
              </a:path>
            </a:pathLst>
          </a:custGeom>
          <a:ln>
            <a:headEnd type="none" w="med" len="med"/>
            <a:tailEnd type="triangle" w="med" len="med"/>
            <a:extLst>
              <a:ext uri="{C807C97D-BFC1-408E-A445-0C87EB9F89A2}">
                <ask:lineSketchStyleProps xmlns:ask="http://schemas.microsoft.com/office/drawing/2018/sketchyshapes" sd="3355829080">
                  <a:custGeom>
                    <a:avLst/>
                    <a:gdLst>
                      <a:gd name="connsiteX0" fmla="*/ 1805111 w 1805111"/>
                      <a:gd name="connsiteY0" fmla="*/ 150174 h 496035"/>
                      <a:gd name="connsiteX1" fmla="*/ 904925 w 1805111"/>
                      <a:gd name="connsiteY1" fmla="*/ 17515 h 496035"/>
                      <a:gd name="connsiteX2" fmla="*/ 0 w 1805111"/>
                      <a:gd name="connsiteY2" fmla="*/ 496035 h 496035"/>
                    </a:gdLst>
                    <a:ahLst/>
                    <a:cxnLst>
                      <a:cxn ang="0">
                        <a:pos x="connsiteX0" y="connsiteY0"/>
                      </a:cxn>
                      <a:cxn ang="0">
                        <a:pos x="connsiteX1" y="connsiteY1"/>
                      </a:cxn>
                      <a:cxn ang="0">
                        <a:pos x="connsiteX2" y="connsiteY2"/>
                      </a:cxn>
                    </a:cxnLst>
                    <a:rect l="l" t="t" r="r" b="b"/>
                    <a:pathLst>
                      <a:path w="1805111" h="496035">
                        <a:moveTo>
                          <a:pt x="1805111" y="150174"/>
                        </a:moveTo>
                        <a:cubicBezTo>
                          <a:pt x="1505444" y="55023"/>
                          <a:pt x="1205777" y="-40128"/>
                          <a:pt x="904925" y="17515"/>
                        </a:cubicBezTo>
                        <a:cubicBezTo>
                          <a:pt x="604073" y="75158"/>
                          <a:pt x="302036" y="285596"/>
                          <a:pt x="0" y="496035"/>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solidFill>
                <a:schemeClr val="tx1"/>
              </a:solidFill>
            </a:endParaRPr>
          </a:p>
        </p:txBody>
      </p:sp>
      <p:sp>
        <p:nvSpPr>
          <p:cNvPr id="53" name="TextBox 52">
            <a:extLst>
              <a:ext uri="{FF2B5EF4-FFF2-40B4-BE49-F238E27FC236}">
                <a16:creationId xmlns:a16="http://schemas.microsoft.com/office/drawing/2014/main" id="{ECAD5117-57E1-A3B6-1359-66587678BB6C}"/>
              </a:ext>
            </a:extLst>
          </p:cNvPr>
          <p:cNvSpPr txBox="1"/>
          <p:nvPr/>
        </p:nvSpPr>
        <p:spPr>
          <a:xfrm>
            <a:off x="1077017" y="2910419"/>
            <a:ext cx="781146" cy="215444"/>
          </a:xfrm>
          <a:prstGeom prst="rect">
            <a:avLst/>
          </a:prstGeom>
          <a:noFill/>
        </p:spPr>
        <p:txBody>
          <a:bodyPr wrap="square" rtlCol="0">
            <a:spAutoFit/>
          </a:bodyPr>
          <a:lstStyle/>
          <a:p>
            <a:pPr algn="ctr"/>
            <a:r>
              <a:rPr lang="en-US" sz="800" noProof="0">
                <a:latin typeface="Montserrat" pitchFamily="2" charset="0"/>
              </a:rPr>
              <a:t>PC API</a:t>
            </a:r>
          </a:p>
        </p:txBody>
      </p:sp>
      <p:sp>
        <p:nvSpPr>
          <p:cNvPr id="54" name="Freeform: Shape 53">
            <a:extLst>
              <a:ext uri="{FF2B5EF4-FFF2-40B4-BE49-F238E27FC236}">
                <a16:creationId xmlns:a16="http://schemas.microsoft.com/office/drawing/2014/main" id="{501A2737-01BE-3C83-F059-4C7975283D97}"/>
              </a:ext>
            </a:extLst>
          </p:cNvPr>
          <p:cNvSpPr/>
          <p:nvPr/>
        </p:nvSpPr>
        <p:spPr>
          <a:xfrm rot="10800000">
            <a:off x="6642237" y="1909343"/>
            <a:ext cx="511877" cy="450094"/>
          </a:xfrm>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fill="none" extrusionOk="0">
                <a:moveTo>
                  <a:pt x="464499" y="0"/>
                </a:moveTo>
                <a:cubicBezTo>
                  <a:pt x="249983" y="67178"/>
                  <a:pt x="-19147" y="157812"/>
                  <a:pt x="192" y="222678"/>
                </a:cubicBezTo>
                <a:cubicBezTo>
                  <a:pt x="20772" y="292958"/>
                  <a:pt x="442614" y="428032"/>
                  <a:pt x="511877" y="450094"/>
                </a:cubicBezTo>
              </a:path>
              <a:path w="511877" h="450094" stroke="0" extrusionOk="0">
                <a:moveTo>
                  <a:pt x="464499" y="0"/>
                </a:moveTo>
                <a:cubicBezTo>
                  <a:pt x="245240" y="61948"/>
                  <a:pt x="-10601" y="148218"/>
                  <a:pt x="192" y="222678"/>
                </a:cubicBezTo>
                <a:cubicBezTo>
                  <a:pt x="4421" y="306150"/>
                  <a:pt x="387908" y="410019"/>
                  <a:pt x="511877" y="450094"/>
                </a:cubicBezTo>
              </a:path>
            </a:pathLst>
          </a:custGeom>
          <a:ln>
            <a:headEnd type="triangle" w="med" len="med"/>
            <a:tailEnd type="triangle" w="med" len="med"/>
            <a:extLst>
              <a:ext uri="{C807C97D-BFC1-408E-A445-0C87EB9F89A2}">
                <ask:lineSketchStyleProps xmlns:ask="http://schemas.microsoft.com/office/drawing/2018/sketchyshapes" sd="127910698">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a:moveTo>
                          <a:pt x="464499" y="0"/>
                        </a:moveTo>
                        <a:cubicBezTo>
                          <a:pt x="228397" y="73831"/>
                          <a:pt x="-7704" y="147662"/>
                          <a:pt x="192" y="222678"/>
                        </a:cubicBezTo>
                        <a:cubicBezTo>
                          <a:pt x="8088" y="297694"/>
                          <a:pt x="414752" y="423246"/>
                          <a:pt x="511877" y="450094"/>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atin typeface="Montserrat" pitchFamily="2" charset="0"/>
            </a:endParaRPr>
          </a:p>
        </p:txBody>
      </p:sp>
      <p:sp>
        <p:nvSpPr>
          <p:cNvPr id="55" name="TextBox 54">
            <a:extLst>
              <a:ext uri="{FF2B5EF4-FFF2-40B4-BE49-F238E27FC236}">
                <a16:creationId xmlns:a16="http://schemas.microsoft.com/office/drawing/2014/main" id="{2F234416-59FF-E3E6-8451-A99CBABBAB63}"/>
              </a:ext>
            </a:extLst>
          </p:cNvPr>
          <p:cNvSpPr txBox="1"/>
          <p:nvPr/>
        </p:nvSpPr>
        <p:spPr>
          <a:xfrm>
            <a:off x="7116882" y="1955962"/>
            <a:ext cx="1370357" cy="338554"/>
          </a:xfrm>
          <a:prstGeom prst="rect">
            <a:avLst/>
          </a:prstGeom>
          <a:noFill/>
        </p:spPr>
        <p:txBody>
          <a:bodyPr wrap="square" rtlCol="0">
            <a:spAutoFit/>
          </a:bodyPr>
          <a:lstStyle/>
          <a:p>
            <a:r>
              <a:rPr lang="en-US" sz="800" noProof="0">
                <a:latin typeface="Montserrat" pitchFamily="2" charset="0"/>
              </a:rPr>
              <a:t>Calico metrics / Typha</a:t>
            </a:r>
          </a:p>
          <a:p>
            <a:r>
              <a:rPr lang="en-US" sz="800" noProof="0">
                <a:latin typeface="Montserrat" pitchFamily="2" charset="0"/>
              </a:rPr>
              <a:t>Cilium </a:t>
            </a:r>
            <a:r>
              <a:rPr lang="en-US" sz="800" noProof="0" err="1">
                <a:latin typeface="Montserrat" pitchFamily="2" charset="0"/>
              </a:rPr>
              <a:t>mTLS</a:t>
            </a:r>
            <a:r>
              <a:rPr lang="en-US" sz="800" noProof="0">
                <a:latin typeface="Montserrat" pitchFamily="2" charset="0"/>
              </a:rPr>
              <a:t> / Hubble</a:t>
            </a:r>
          </a:p>
        </p:txBody>
      </p:sp>
      <p:sp>
        <p:nvSpPr>
          <p:cNvPr id="56" name="Freeform: Shape 55">
            <a:extLst>
              <a:ext uri="{FF2B5EF4-FFF2-40B4-BE49-F238E27FC236}">
                <a16:creationId xmlns:a16="http://schemas.microsoft.com/office/drawing/2014/main" id="{F20CCCDE-D3F7-D6B3-1A59-1FFD154FCF4B}"/>
              </a:ext>
            </a:extLst>
          </p:cNvPr>
          <p:cNvSpPr/>
          <p:nvPr/>
        </p:nvSpPr>
        <p:spPr>
          <a:xfrm>
            <a:off x="4356535" y="2597041"/>
            <a:ext cx="511877" cy="680313"/>
          </a:xfrm>
          <a:custGeom>
            <a:avLst/>
            <a:gdLst>
              <a:gd name="connsiteX0" fmla="*/ 464499 w 511877"/>
              <a:gd name="connsiteY0" fmla="*/ 0 h 680313"/>
              <a:gd name="connsiteX1" fmla="*/ 192 w 511877"/>
              <a:gd name="connsiteY1" fmla="*/ 336575 h 680313"/>
              <a:gd name="connsiteX2" fmla="*/ 511877 w 511877"/>
              <a:gd name="connsiteY2" fmla="*/ 680313 h 680313"/>
            </a:gdLst>
            <a:ahLst/>
            <a:cxnLst>
              <a:cxn ang="0">
                <a:pos x="connsiteX0" y="connsiteY0"/>
              </a:cxn>
              <a:cxn ang="0">
                <a:pos x="connsiteX1" y="connsiteY1"/>
              </a:cxn>
              <a:cxn ang="0">
                <a:pos x="connsiteX2" y="connsiteY2"/>
              </a:cxn>
            </a:cxnLst>
            <a:rect l="l" t="t" r="r" b="b"/>
            <a:pathLst>
              <a:path w="511877" h="680313" fill="none" extrusionOk="0">
                <a:moveTo>
                  <a:pt x="464499" y="0"/>
                </a:moveTo>
                <a:cubicBezTo>
                  <a:pt x="259752" y="101929"/>
                  <a:pt x="-12897" y="227796"/>
                  <a:pt x="192" y="336575"/>
                </a:cubicBezTo>
                <a:cubicBezTo>
                  <a:pt x="26782" y="442982"/>
                  <a:pt x="439275" y="643945"/>
                  <a:pt x="511877" y="680313"/>
                </a:cubicBezTo>
              </a:path>
              <a:path w="511877" h="680313" stroke="0" extrusionOk="0">
                <a:moveTo>
                  <a:pt x="464499" y="0"/>
                </a:moveTo>
                <a:cubicBezTo>
                  <a:pt x="231373" y="109495"/>
                  <a:pt x="-34727" y="228380"/>
                  <a:pt x="192" y="336575"/>
                </a:cubicBezTo>
                <a:cubicBezTo>
                  <a:pt x="-2999" y="475527"/>
                  <a:pt x="403946" y="634408"/>
                  <a:pt x="511877" y="680313"/>
                </a:cubicBezTo>
              </a:path>
            </a:pathLst>
          </a:custGeom>
          <a:ln>
            <a:headEnd type="none" w="med" len="med"/>
            <a:tailEnd type="triangle" w="med" len="med"/>
            <a:extLst>
              <a:ext uri="{C807C97D-BFC1-408E-A445-0C87EB9F89A2}">
                <ask:lineSketchStyleProps xmlns:ask="http://schemas.microsoft.com/office/drawing/2018/sketchyshapes" sd="127910698">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a:moveTo>
                          <a:pt x="464499" y="0"/>
                        </a:moveTo>
                        <a:cubicBezTo>
                          <a:pt x="228397" y="73831"/>
                          <a:pt x="-7704" y="147662"/>
                          <a:pt x="192" y="222678"/>
                        </a:cubicBezTo>
                        <a:cubicBezTo>
                          <a:pt x="8088" y="297694"/>
                          <a:pt x="414752" y="423246"/>
                          <a:pt x="511877" y="450094"/>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atin typeface="Montserrat" pitchFamily="2" charset="0"/>
            </a:endParaRPr>
          </a:p>
        </p:txBody>
      </p:sp>
      <p:sp>
        <p:nvSpPr>
          <p:cNvPr id="57" name="TextBox 56">
            <a:extLst>
              <a:ext uri="{FF2B5EF4-FFF2-40B4-BE49-F238E27FC236}">
                <a16:creationId xmlns:a16="http://schemas.microsoft.com/office/drawing/2014/main" id="{F7349538-E5BF-3BE7-2C5E-AE9683CF6B91}"/>
              </a:ext>
            </a:extLst>
          </p:cNvPr>
          <p:cNvSpPr txBox="1"/>
          <p:nvPr/>
        </p:nvSpPr>
        <p:spPr>
          <a:xfrm>
            <a:off x="4388692" y="2720633"/>
            <a:ext cx="1165504" cy="338554"/>
          </a:xfrm>
          <a:prstGeom prst="rect">
            <a:avLst/>
          </a:prstGeom>
          <a:noFill/>
        </p:spPr>
        <p:txBody>
          <a:bodyPr wrap="square" rtlCol="0">
            <a:spAutoFit/>
          </a:bodyPr>
          <a:lstStyle/>
          <a:p>
            <a:r>
              <a:rPr lang="en-US" sz="800" noProof="0">
                <a:latin typeface="Montserrat" pitchFamily="2" charset="0"/>
              </a:rPr>
              <a:t>Proxy UI</a:t>
            </a:r>
          </a:p>
          <a:p>
            <a:r>
              <a:rPr lang="en-US" sz="800" noProof="0">
                <a:latin typeface="Montserrat" pitchFamily="2" charset="0"/>
              </a:rPr>
              <a:t>Kube API Server</a:t>
            </a:r>
          </a:p>
        </p:txBody>
      </p:sp>
      <p:sp>
        <p:nvSpPr>
          <p:cNvPr id="58" name="Freeform: Shape 57">
            <a:extLst>
              <a:ext uri="{FF2B5EF4-FFF2-40B4-BE49-F238E27FC236}">
                <a16:creationId xmlns:a16="http://schemas.microsoft.com/office/drawing/2014/main" id="{6BA9DEB4-BB18-109D-E363-1EC029DD2D7D}"/>
              </a:ext>
            </a:extLst>
          </p:cNvPr>
          <p:cNvSpPr/>
          <p:nvPr/>
        </p:nvSpPr>
        <p:spPr>
          <a:xfrm rot="10800000">
            <a:off x="6638635" y="3626695"/>
            <a:ext cx="511877" cy="450094"/>
          </a:xfrm>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fill="none" extrusionOk="0">
                <a:moveTo>
                  <a:pt x="464499" y="0"/>
                </a:moveTo>
                <a:cubicBezTo>
                  <a:pt x="249983" y="67178"/>
                  <a:pt x="-19147" y="157812"/>
                  <a:pt x="192" y="222678"/>
                </a:cubicBezTo>
                <a:cubicBezTo>
                  <a:pt x="20772" y="292958"/>
                  <a:pt x="442614" y="428032"/>
                  <a:pt x="511877" y="450094"/>
                </a:cubicBezTo>
              </a:path>
              <a:path w="511877" h="450094" stroke="0" extrusionOk="0">
                <a:moveTo>
                  <a:pt x="464499" y="0"/>
                </a:moveTo>
                <a:cubicBezTo>
                  <a:pt x="245240" y="61948"/>
                  <a:pt x="-10601" y="148218"/>
                  <a:pt x="192" y="222678"/>
                </a:cubicBezTo>
                <a:cubicBezTo>
                  <a:pt x="4421" y="306150"/>
                  <a:pt x="387908" y="410019"/>
                  <a:pt x="511877" y="450094"/>
                </a:cubicBezTo>
              </a:path>
            </a:pathLst>
          </a:custGeom>
          <a:ln>
            <a:headEnd type="triangle" w="med" len="med"/>
            <a:tailEnd type="triangle" w="med" len="med"/>
            <a:extLst>
              <a:ext uri="{C807C97D-BFC1-408E-A445-0C87EB9F89A2}">
                <ask:lineSketchStyleProps xmlns:ask="http://schemas.microsoft.com/office/drawing/2018/sketchyshapes" sd="127910698">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a:moveTo>
                          <a:pt x="464499" y="0"/>
                        </a:moveTo>
                        <a:cubicBezTo>
                          <a:pt x="228397" y="73831"/>
                          <a:pt x="-7704" y="147662"/>
                          <a:pt x="192" y="222678"/>
                        </a:cubicBezTo>
                        <a:cubicBezTo>
                          <a:pt x="8088" y="297694"/>
                          <a:pt x="414752" y="423246"/>
                          <a:pt x="511877" y="450094"/>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atin typeface="Montserrat" pitchFamily="2" charset="0"/>
            </a:endParaRPr>
          </a:p>
        </p:txBody>
      </p:sp>
      <p:sp>
        <p:nvSpPr>
          <p:cNvPr id="59" name="TextBox 58">
            <a:extLst>
              <a:ext uri="{FF2B5EF4-FFF2-40B4-BE49-F238E27FC236}">
                <a16:creationId xmlns:a16="http://schemas.microsoft.com/office/drawing/2014/main" id="{B76D4B64-03B3-F1FD-2948-5239A921AA0F}"/>
              </a:ext>
            </a:extLst>
          </p:cNvPr>
          <p:cNvSpPr txBox="1"/>
          <p:nvPr/>
        </p:nvSpPr>
        <p:spPr>
          <a:xfrm>
            <a:off x="7124630" y="3680107"/>
            <a:ext cx="1451582" cy="338554"/>
          </a:xfrm>
          <a:prstGeom prst="rect">
            <a:avLst/>
          </a:prstGeom>
          <a:noFill/>
        </p:spPr>
        <p:txBody>
          <a:bodyPr wrap="square" rtlCol="0">
            <a:spAutoFit/>
          </a:bodyPr>
          <a:lstStyle/>
          <a:p>
            <a:r>
              <a:rPr lang="en-US" sz="800" noProof="0">
                <a:latin typeface="Montserrat" pitchFamily="2" charset="0"/>
              </a:rPr>
              <a:t>Calico metrics / Typha</a:t>
            </a:r>
          </a:p>
          <a:p>
            <a:r>
              <a:rPr lang="en-US" sz="800" noProof="0">
                <a:latin typeface="Montserrat" pitchFamily="2" charset="0"/>
              </a:rPr>
              <a:t>Cilium </a:t>
            </a:r>
            <a:r>
              <a:rPr lang="en-US" sz="800" noProof="0" err="1">
                <a:latin typeface="Montserrat" pitchFamily="2" charset="0"/>
              </a:rPr>
              <a:t>mTLS</a:t>
            </a:r>
            <a:r>
              <a:rPr lang="en-US" sz="800" noProof="0">
                <a:latin typeface="Montserrat" pitchFamily="2" charset="0"/>
              </a:rPr>
              <a:t> / Hubble</a:t>
            </a:r>
          </a:p>
        </p:txBody>
      </p:sp>
      <p:sp>
        <p:nvSpPr>
          <p:cNvPr id="60" name="Freeform: Shape 59">
            <a:extLst>
              <a:ext uri="{FF2B5EF4-FFF2-40B4-BE49-F238E27FC236}">
                <a16:creationId xmlns:a16="http://schemas.microsoft.com/office/drawing/2014/main" id="{A028C97F-07A3-CC9A-1387-963E771E49C1}"/>
              </a:ext>
            </a:extLst>
          </p:cNvPr>
          <p:cNvSpPr/>
          <p:nvPr/>
        </p:nvSpPr>
        <p:spPr>
          <a:xfrm rot="10800000">
            <a:off x="5533000" y="1909343"/>
            <a:ext cx="511877" cy="450094"/>
          </a:xfrm>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fill="none" extrusionOk="0">
                <a:moveTo>
                  <a:pt x="464499" y="0"/>
                </a:moveTo>
                <a:cubicBezTo>
                  <a:pt x="249983" y="67178"/>
                  <a:pt x="-19147" y="157812"/>
                  <a:pt x="192" y="222678"/>
                </a:cubicBezTo>
                <a:cubicBezTo>
                  <a:pt x="20772" y="292958"/>
                  <a:pt x="442614" y="428032"/>
                  <a:pt x="511877" y="450094"/>
                </a:cubicBezTo>
              </a:path>
              <a:path w="511877" h="450094" stroke="0" extrusionOk="0">
                <a:moveTo>
                  <a:pt x="464499" y="0"/>
                </a:moveTo>
                <a:cubicBezTo>
                  <a:pt x="245240" y="61948"/>
                  <a:pt x="-10601" y="148218"/>
                  <a:pt x="192" y="222678"/>
                </a:cubicBezTo>
                <a:cubicBezTo>
                  <a:pt x="4421" y="306150"/>
                  <a:pt x="387908" y="410019"/>
                  <a:pt x="511877" y="450094"/>
                </a:cubicBezTo>
              </a:path>
            </a:pathLst>
          </a:custGeom>
          <a:ln>
            <a:headEnd type="none" w="med" len="med"/>
            <a:tailEnd type="triangle" w="med" len="med"/>
            <a:extLst>
              <a:ext uri="{C807C97D-BFC1-408E-A445-0C87EB9F89A2}">
                <ask:lineSketchStyleProps xmlns:ask="http://schemas.microsoft.com/office/drawing/2018/sketchyshapes" sd="127910698">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a:moveTo>
                          <a:pt x="464499" y="0"/>
                        </a:moveTo>
                        <a:cubicBezTo>
                          <a:pt x="228397" y="73831"/>
                          <a:pt x="-7704" y="147662"/>
                          <a:pt x="192" y="222678"/>
                        </a:cubicBezTo>
                        <a:cubicBezTo>
                          <a:pt x="8088" y="297694"/>
                          <a:pt x="414752" y="423246"/>
                          <a:pt x="511877" y="450094"/>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atin typeface="Montserrat" pitchFamily="2" charset="0"/>
            </a:endParaRPr>
          </a:p>
        </p:txBody>
      </p:sp>
      <p:sp>
        <p:nvSpPr>
          <p:cNvPr id="61" name="TextBox 60">
            <a:extLst>
              <a:ext uri="{FF2B5EF4-FFF2-40B4-BE49-F238E27FC236}">
                <a16:creationId xmlns:a16="http://schemas.microsoft.com/office/drawing/2014/main" id="{CC04AE67-6B8A-5651-2E2E-808D711A3B01}"/>
              </a:ext>
            </a:extLst>
          </p:cNvPr>
          <p:cNvSpPr txBox="1"/>
          <p:nvPr/>
        </p:nvSpPr>
        <p:spPr>
          <a:xfrm>
            <a:off x="5941275" y="1832884"/>
            <a:ext cx="1271018" cy="794769"/>
          </a:xfrm>
          <a:prstGeom prst="rect">
            <a:avLst/>
          </a:prstGeom>
          <a:noFill/>
        </p:spPr>
        <p:txBody>
          <a:bodyPr wrap="square" rtlCol="0">
            <a:spAutoFit/>
          </a:bodyPr>
          <a:lstStyle/>
          <a:p>
            <a:pPr>
              <a:lnSpc>
                <a:spcPct val="200000"/>
              </a:lnSpc>
            </a:pPr>
            <a:r>
              <a:rPr lang="en-US" sz="800" noProof="0">
                <a:latin typeface="Montserrat" pitchFamily="2" charset="0"/>
              </a:rPr>
              <a:t>Overlay comm</a:t>
            </a:r>
          </a:p>
          <a:p>
            <a:pPr>
              <a:lnSpc>
                <a:spcPct val="200000"/>
              </a:lnSpc>
            </a:pPr>
            <a:r>
              <a:rPr lang="en-US" sz="800" noProof="0" err="1">
                <a:latin typeface="Montserrat" pitchFamily="2" charset="0"/>
              </a:rPr>
              <a:t>MetalLB</a:t>
            </a:r>
            <a:endParaRPr lang="en-US" sz="800" noProof="0">
              <a:latin typeface="Montserrat" pitchFamily="2" charset="0"/>
            </a:endParaRPr>
          </a:p>
          <a:p>
            <a:pPr>
              <a:lnSpc>
                <a:spcPct val="200000"/>
              </a:lnSpc>
            </a:pPr>
            <a:endParaRPr lang="en-US" sz="800" noProof="0">
              <a:latin typeface="Montserrat" pitchFamily="2" charset="0"/>
            </a:endParaRPr>
          </a:p>
        </p:txBody>
      </p:sp>
      <p:sp>
        <p:nvSpPr>
          <p:cNvPr id="62" name="Freeform: Shape 61">
            <a:extLst>
              <a:ext uri="{FF2B5EF4-FFF2-40B4-BE49-F238E27FC236}">
                <a16:creationId xmlns:a16="http://schemas.microsoft.com/office/drawing/2014/main" id="{EFD43DF9-B2FB-C346-B031-A89E917CB1C0}"/>
              </a:ext>
            </a:extLst>
          </p:cNvPr>
          <p:cNvSpPr/>
          <p:nvPr/>
        </p:nvSpPr>
        <p:spPr>
          <a:xfrm rot="7651358" flipV="1">
            <a:off x="2410423" y="2259828"/>
            <a:ext cx="2669717" cy="775721"/>
          </a:xfrm>
          <a:custGeom>
            <a:avLst/>
            <a:gdLst>
              <a:gd name="connsiteX0" fmla="*/ 2669717 w 2669717"/>
              <a:gd name="connsiteY0" fmla="*/ 234848 h 775721"/>
              <a:gd name="connsiteX1" fmla="*/ 1338362 w 2669717"/>
              <a:gd name="connsiteY1" fmla="*/ 27390 h 775721"/>
              <a:gd name="connsiteX2" fmla="*/ 0 w 2669717"/>
              <a:gd name="connsiteY2" fmla="*/ 775721 h 775721"/>
            </a:gdLst>
            <a:ahLst/>
            <a:cxnLst>
              <a:cxn ang="0">
                <a:pos x="connsiteX0" y="connsiteY0"/>
              </a:cxn>
              <a:cxn ang="0">
                <a:pos x="connsiteX1" y="connsiteY1"/>
              </a:cxn>
              <a:cxn ang="0">
                <a:pos x="connsiteX2" y="connsiteY2"/>
              </a:cxn>
            </a:cxnLst>
            <a:rect l="l" t="t" r="r" b="b"/>
            <a:pathLst>
              <a:path w="2669717" h="775721" fill="none" extrusionOk="0">
                <a:moveTo>
                  <a:pt x="2669717" y="234848"/>
                </a:moveTo>
                <a:cubicBezTo>
                  <a:pt x="2238533" y="83089"/>
                  <a:pt x="1754569" y="-124803"/>
                  <a:pt x="1338362" y="27390"/>
                </a:cubicBezTo>
                <a:cubicBezTo>
                  <a:pt x="927441" y="229233"/>
                  <a:pt x="494335" y="428851"/>
                  <a:pt x="0" y="775721"/>
                </a:cubicBezTo>
              </a:path>
              <a:path w="2669717" h="775721" stroke="0" extrusionOk="0">
                <a:moveTo>
                  <a:pt x="2669717" y="234848"/>
                </a:moveTo>
                <a:cubicBezTo>
                  <a:pt x="2188127" y="80015"/>
                  <a:pt x="1670225" y="-84506"/>
                  <a:pt x="1338362" y="27390"/>
                </a:cubicBezTo>
                <a:cubicBezTo>
                  <a:pt x="803782" y="221003"/>
                  <a:pt x="450775" y="457734"/>
                  <a:pt x="0" y="775721"/>
                </a:cubicBezTo>
              </a:path>
            </a:pathLst>
          </a:custGeom>
          <a:ln>
            <a:headEnd type="none" w="med" len="med"/>
            <a:tailEnd type="triangle" w="med" len="med"/>
            <a:extLst>
              <a:ext uri="{C807C97D-BFC1-408E-A445-0C87EB9F89A2}">
                <ask:lineSketchStyleProps xmlns:ask="http://schemas.microsoft.com/office/drawing/2018/sketchyshapes" sd="3355829080">
                  <a:custGeom>
                    <a:avLst/>
                    <a:gdLst>
                      <a:gd name="connsiteX0" fmla="*/ 1805111 w 1805111"/>
                      <a:gd name="connsiteY0" fmla="*/ 150174 h 496035"/>
                      <a:gd name="connsiteX1" fmla="*/ 904925 w 1805111"/>
                      <a:gd name="connsiteY1" fmla="*/ 17515 h 496035"/>
                      <a:gd name="connsiteX2" fmla="*/ 0 w 1805111"/>
                      <a:gd name="connsiteY2" fmla="*/ 496035 h 496035"/>
                    </a:gdLst>
                    <a:ahLst/>
                    <a:cxnLst>
                      <a:cxn ang="0">
                        <a:pos x="connsiteX0" y="connsiteY0"/>
                      </a:cxn>
                      <a:cxn ang="0">
                        <a:pos x="connsiteX1" y="connsiteY1"/>
                      </a:cxn>
                      <a:cxn ang="0">
                        <a:pos x="connsiteX2" y="connsiteY2"/>
                      </a:cxn>
                    </a:cxnLst>
                    <a:rect l="l" t="t" r="r" b="b"/>
                    <a:pathLst>
                      <a:path w="1805111" h="496035">
                        <a:moveTo>
                          <a:pt x="1805111" y="150174"/>
                        </a:moveTo>
                        <a:cubicBezTo>
                          <a:pt x="1505444" y="55023"/>
                          <a:pt x="1205777" y="-40128"/>
                          <a:pt x="904925" y="17515"/>
                        </a:cubicBezTo>
                        <a:cubicBezTo>
                          <a:pt x="604073" y="75158"/>
                          <a:pt x="302036" y="285596"/>
                          <a:pt x="0" y="496035"/>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solidFill>
                <a:schemeClr val="tx1"/>
              </a:solidFill>
              <a:latin typeface="Montserrat" pitchFamily="2" charset="0"/>
            </a:endParaRPr>
          </a:p>
        </p:txBody>
      </p:sp>
      <p:sp>
        <p:nvSpPr>
          <p:cNvPr id="63" name="TextBox 62">
            <a:extLst>
              <a:ext uri="{FF2B5EF4-FFF2-40B4-BE49-F238E27FC236}">
                <a16:creationId xmlns:a16="http://schemas.microsoft.com/office/drawing/2014/main" id="{B4525687-E3E8-1F2E-FF6F-5890C38FA587}"/>
              </a:ext>
            </a:extLst>
          </p:cNvPr>
          <p:cNvSpPr txBox="1"/>
          <p:nvPr/>
        </p:nvSpPr>
        <p:spPr>
          <a:xfrm>
            <a:off x="2128575" y="2878342"/>
            <a:ext cx="1271018" cy="215444"/>
          </a:xfrm>
          <a:prstGeom prst="rect">
            <a:avLst/>
          </a:prstGeom>
          <a:noFill/>
        </p:spPr>
        <p:txBody>
          <a:bodyPr wrap="square" rtlCol="0">
            <a:spAutoFit/>
          </a:bodyPr>
          <a:lstStyle/>
          <a:p>
            <a:r>
              <a:rPr lang="en-US" sz="800" noProof="0">
                <a:latin typeface="Montserrat" pitchFamily="2" charset="0"/>
              </a:rPr>
              <a:t>Kube API Server</a:t>
            </a:r>
          </a:p>
        </p:txBody>
      </p:sp>
      <p:sp>
        <p:nvSpPr>
          <p:cNvPr id="64" name="Freeform: Shape 63">
            <a:extLst>
              <a:ext uri="{FF2B5EF4-FFF2-40B4-BE49-F238E27FC236}">
                <a16:creationId xmlns:a16="http://schemas.microsoft.com/office/drawing/2014/main" id="{C3686A26-8EFF-8D6A-B930-A4490128930D}"/>
              </a:ext>
            </a:extLst>
          </p:cNvPr>
          <p:cNvSpPr/>
          <p:nvPr/>
        </p:nvSpPr>
        <p:spPr>
          <a:xfrm rot="10800000">
            <a:off x="6679450" y="2499702"/>
            <a:ext cx="471062" cy="774942"/>
          </a:xfrm>
          <a:custGeom>
            <a:avLst/>
            <a:gdLst>
              <a:gd name="connsiteX0" fmla="*/ 427461 w 471062"/>
              <a:gd name="connsiteY0" fmla="*/ 0 h 774942"/>
              <a:gd name="connsiteX1" fmla="*/ 176 w 471062"/>
              <a:gd name="connsiteY1" fmla="*/ 383392 h 774942"/>
              <a:gd name="connsiteX2" fmla="*/ 471062 w 471062"/>
              <a:gd name="connsiteY2" fmla="*/ 774942 h 774942"/>
            </a:gdLst>
            <a:ahLst/>
            <a:cxnLst>
              <a:cxn ang="0">
                <a:pos x="connsiteX0" y="connsiteY0"/>
              </a:cxn>
              <a:cxn ang="0">
                <a:pos x="connsiteX1" y="connsiteY1"/>
              </a:cxn>
              <a:cxn ang="0">
                <a:pos x="connsiteX2" y="connsiteY2"/>
              </a:cxn>
            </a:cxnLst>
            <a:rect l="l" t="t" r="r" b="b"/>
            <a:pathLst>
              <a:path w="471062" h="774942" fill="none" extrusionOk="0">
                <a:moveTo>
                  <a:pt x="427461" y="0"/>
                </a:moveTo>
                <a:cubicBezTo>
                  <a:pt x="226726" y="122018"/>
                  <a:pt x="-29789" y="274369"/>
                  <a:pt x="176" y="383392"/>
                </a:cubicBezTo>
                <a:cubicBezTo>
                  <a:pt x="28545" y="504671"/>
                  <a:pt x="396830" y="731319"/>
                  <a:pt x="471062" y="774942"/>
                </a:cubicBezTo>
              </a:path>
              <a:path w="471062" h="774942" stroke="0" extrusionOk="0">
                <a:moveTo>
                  <a:pt x="427461" y="0"/>
                </a:moveTo>
                <a:cubicBezTo>
                  <a:pt x="240863" y="105473"/>
                  <a:pt x="-20062" y="256726"/>
                  <a:pt x="176" y="383392"/>
                </a:cubicBezTo>
                <a:cubicBezTo>
                  <a:pt x="1193" y="526962"/>
                  <a:pt x="355325" y="715729"/>
                  <a:pt x="471062" y="774942"/>
                </a:cubicBezTo>
              </a:path>
            </a:pathLst>
          </a:custGeom>
          <a:ln>
            <a:headEnd type="none" w="med" len="med"/>
            <a:tailEnd type="triangle" w="med" len="med"/>
            <a:extLst>
              <a:ext uri="{C807C97D-BFC1-408E-A445-0C87EB9F89A2}">
                <ask:lineSketchStyleProps xmlns:ask="http://schemas.microsoft.com/office/drawing/2018/sketchyshapes" sd="127910698">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a:moveTo>
                          <a:pt x="464499" y="0"/>
                        </a:moveTo>
                        <a:cubicBezTo>
                          <a:pt x="228397" y="73831"/>
                          <a:pt x="-7704" y="147662"/>
                          <a:pt x="192" y="222678"/>
                        </a:cubicBezTo>
                        <a:cubicBezTo>
                          <a:pt x="8088" y="297694"/>
                          <a:pt x="414752" y="423246"/>
                          <a:pt x="511877" y="450094"/>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atin typeface="Montserrat" pitchFamily="2" charset="0"/>
            </a:endParaRPr>
          </a:p>
        </p:txBody>
      </p:sp>
      <p:sp>
        <p:nvSpPr>
          <p:cNvPr id="65" name="TextBox 64">
            <a:extLst>
              <a:ext uri="{FF2B5EF4-FFF2-40B4-BE49-F238E27FC236}">
                <a16:creationId xmlns:a16="http://schemas.microsoft.com/office/drawing/2014/main" id="{8E10F436-8404-68CC-6E16-DDF250D60C45}"/>
              </a:ext>
            </a:extLst>
          </p:cNvPr>
          <p:cNvSpPr txBox="1"/>
          <p:nvPr/>
        </p:nvSpPr>
        <p:spPr>
          <a:xfrm>
            <a:off x="7173856" y="2778279"/>
            <a:ext cx="1271018" cy="215444"/>
          </a:xfrm>
          <a:prstGeom prst="rect">
            <a:avLst/>
          </a:prstGeom>
          <a:noFill/>
        </p:spPr>
        <p:txBody>
          <a:bodyPr wrap="square" rtlCol="0">
            <a:spAutoFit/>
          </a:bodyPr>
          <a:lstStyle/>
          <a:p>
            <a:r>
              <a:rPr lang="en-US" sz="800" noProof="0">
                <a:latin typeface="Montserrat" pitchFamily="2" charset="0"/>
              </a:rPr>
              <a:t>Dex</a:t>
            </a:r>
          </a:p>
        </p:txBody>
      </p:sp>
      <p:sp>
        <p:nvSpPr>
          <p:cNvPr id="66" name="Freeform: Shape 65">
            <a:extLst>
              <a:ext uri="{FF2B5EF4-FFF2-40B4-BE49-F238E27FC236}">
                <a16:creationId xmlns:a16="http://schemas.microsoft.com/office/drawing/2014/main" id="{A082826A-18EC-645E-3CB4-36CE2ECCC9B3}"/>
              </a:ext>
            </a:extLst>
          </p:cNvPr>
          <p:cNvSpPr/>
          <p:nvPr/>
        </p:nvSpPr>
        <p:spPr>
          <a:xfrm>
            <a:off x="3015085" y="1485206"/>
            <a:ext cx="1805111" cy="496035"/>
          </a:xfrm>
          <a:custGeom>
            <a:avLst/>
            <a:gdLst>
              <a:gd name="connsiteX0" fmla="*/ 1805111 w 1805111"/>
              <a:gd name="connsiteY0" fmla="*/ 150174 h 496035"/>
              <a:gd name="connsiteX1" fmla="*/ 904925 w 1805111"/>
              <a:gd name="connsiteY1" fmla="*/ 17515 h 496035"/>
              <a:gd name="connsiteX2" fmla="*/ 0 w 1805111"/>
              <a:gd name="connsiteY2" fmla="*/ 496035 h 496035"/>
            </a:gdLst>
            <a:ahLst/>
            <a:cxnLst>
              <a:cxn ang="0">
                <a:pos x="connsiteX0" y="connsiteY0"/>
              </a:cxn>
              <a:cxn ang="0">
                <a:pos x="connsiteX1" y="connsiteY1"/>
              </a:cxn>
              <a:cxn ang="0">
                <a:pos x="connsiteX2" y="connsiteY2"/>
              </a:cxn>
            </a:cxnLst>
            <a:rect l="l" t="t" r="r" b="b"/>
            <a:pathLst>
              <a:path w="1805111" h="496035">
                <a:moveTo>
                  <a:pt x="1805111" y="150174"/>
                </a:moveTo>
                <a:cubicBezTo>
                  <a:pt x="1505444" y="55023"/>
                  <a:pt x="1205777" y="-40128"/>
                  <a:pt x="904925" y="17515"/>
                </a:cubicBezTo>
                <a:cubicBezTo>
                  <a:pt x="604073" y="75158"/>
                  <a:pt x="302036" y="285596"/>
                  <a:pt x="0" y="496035"/>
                </a:cubicBezTo>
              </a:path>
            </a:pathLst>
          </a:custGeom>
          <a:ln>
            <a:solidFill>
              <a:schemeClr val="accent5"/>
            </a:solidFill>
            <a:headEnd type="none" w="med" len="med"/>
            <a:tailEnd type="triangle" w="med" len="med"/>
            <a:extLst>
              <a:ext uri="{C807C97D-BFC1-408E-A445-0C87EB9F89A2}">
                <ask:lineSketchStyleProps xmlns:ask="http://schemas.microsoft.com/office/drawing/2018/sketchyshapes" sd="1998946850">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n>
                <a:solidFill>
                  <a:schemeClr val="accent5"/>
                </a:solidFill>
              </a:ln>
              <a:solidFill>
                <a:schemeClr val="tx1"/>
              </a:solidFill>
              <a:latin typeface="Montserrat" pitchFamily="2" charset="0"/>
            </a:endParaRPr>
          </a:p>
        </p:txBody>
      </p:sp>
      <p:sp>
        <p:nvSpPr>
          <p:cNvPr id="67" name="TextBox 66">
            <a:extLst>
              <a:ext uri="{FF2B5EF4-FFF2-40B4-BE49-F238E27FC236}">
                <a16:creationId xmlns:a16="http://schemas.microsoft.com/office/drawing/2014/main" id="{FDE66CE8-EF87-B557-8B83-F58BC332D49B}"/>
              </a:ext>
            </a:extLst>
          </p:cNvPr>
          <p:cNvSpPr txBox="1"/>
          <p:nvPr/>
        </p:nvSpPr>
        <p:spPr>
          <a:xfrm>
            <a:off x="3672821" y="1470584"/>
            <a:ext cx="781146" cy="338554"/>
          </a:xfrm>
          <a:prstGeom prst="rect">
            <a:avLst/>
          </a:prstGeom>
          <a:noFill/>
        </p:spPr>
        <p:txBody>
          <a:bodyPr wrap="square" rtlCol="0">
            <a:spAutoFit/>
          </a:bodyPr>
          <a:lstStyle/>
          <a:p>
            <a:pPr algn="ctr"/>
            <a:r>
              <a:rPr lang="en-US" sz="800" noProof="0">
                <a:solidFill>
                  <a:schemeClr val="accent5"/>
                </a:solidFill>
                <a:latin typeface="Montserrat" pitchFamily="2" charset="0"/>
              </a:rPr>
              <a:t>PC API</a:t>
            </a:r>
          </a:p>
          <a:p>
            <a:pPr algn="ctr"/>
            <a:r>
              <a:rPr lang="en-US" sz="800" noProof="0">
                <a:solidFill>
                  <a:schemeClr val="accent5"/>
                </a:solidFill>
                <a:latin typeface="Montserrat" pitchFamily="2" charset="0"/>
              </a:rPr>
              <a:t>iSCSI</a:t>
            </a:r>
          </a:p>
        </p:txBody>
      </p:sp>
      <p:sp>
        <p:nvSpPr>
          <p:cNvPr id="68" name="Freeform: Shape 67">
            <a:extLst>
              <a:ext uri="{FF2B5EF4-FFF2-40B4-BE49-F238E27FC236}">
                <a16:creationId xmlns:a16="http://schemas.microsoft.com/office/drawing/2014/main" id="{1C8B4FE5-AD65-DC09-36D1-906103E0DC0B}"/>
              </a:ext>
            </a:extLst>
          </p:cNvPr>
          <p:cNvSpPr/>
          <p:nvPr/>
        </p:nvSpPr>
        <p:spPr>
          <a:xfrm rot="367625" flipV="1">
            <a:off x="2862450" y="2278635"/>
            <a:ext cx="2032550" cy="1322485"/>
          </a:xfrm>
          <a:custGeom>
            <a:avLst/>
            <a:gdLst>
              <a:gd name="connsiteX0" fmla="*/ 2032550 w 2032550"/>
              <a:gd name="connsiteY0" fmla="*/ 400380 h 1322485"/>
              <a:gd name="connsiteX1" fmla="*/ 1018943 w 2032550"/>
              <a:gd name="connsiteY1" fmla="*/ 46696 h 1322485"/>
              <a:gd name="connsiteX2" fmla="*/ 0 w 2032550"/>
              <a:gd name="connsiteY2" fmla="*/ 1322485 h 1322485"/>
            </a:gdLst>
            <a:ahLst/>
            <a:cxnLst>
              <a:cxn ang="0">
                <a:pos x="connsiteX0" y="connsiteY0"/>
              </a:cxn>
              <a:cxn ang="0">
                <a:pos x="connsiteX1" y="connsiteY1"/>
              </a:cxn>
              <a:cxn ang="0">
                <a:pos x="connsiteX2" y="connsiteY2"/>
              </a:cxn>
            </a:cxnLst>
            <a:rect l="l" t="t" r="r" b="b"/>
            <a:pathLst>
              <a:path w="2032550" h="1322485" fill="none" extrusionOk="0">
                <a:moveTo>
                  <a:pt x="2032550" y="400380"/>
                </a:moveTo>
                <a:cubicBezTo>
                  <a:pt x="1704366" y="148566"/>
                  <a:pt x="1380866" y="-113785"/>
                  <a:pt x="1018943" y="46696"/>
                </a:cubicBezTo>
                <a:cubicBezTo>
                  <a:pt x="499840" y="235548"/>
                  <a:pt x="344704" y="783429"/>
                  <a:pt x="0" y="1322485"/>
                </a:cubicBezTo>
              </a:path>
              <a:path w="2032550" h="1322485" stroke="0" extrusionOk="0">
                <a:moveTo>
                  <a:pt x="2032550" y="400380"/>
                </a:moveTo>
                <a:cubicBezTo>
                  <a:pt x="1772473" y="129545"/>
                  <a:pt x="1445337" y="-54433"/>
                  <a:pt x="1018943" y="46696"/>
                </a:cubicBezTo>
                <a:cubicBezTo>
                  <a:pt x="660127" y="312471"/>
                  <a:pt x="192519" y="875169"/>
                  <a:pt x="0" y="1322485"/>
                </a:cubicBezTo>
              </a:path>
            </a:pathLst>
          </a:custGeom>
          <a:ln>
            <a:solidFill>
              <a:schemeClr val="accent5"/>
            </a:solidFill>
            <a:headEnd type="none" w="med" len="med"/>
            <a:tailEnd type="triangle" w="med" len="med"/>
            <a:extLst>
              <a:ext uri="{C807C97D-BFC1-408E-A445-0C87EB9F89A2}">
                <ask:lineSketchStyleProps xmlns:ask="http://schemas.microsoft.com/office/drawing/2018/sketchyshapes" sd="3804675631">
                  <a:custGeom>
                    <a:avLst/>
                    <a:gdLst>
                      <a:gd name="connsiteX0" fmla="*/ 1805111 w 1805111"/>
                      <a:gd name="connsiteY0" fmla="*/ 150174 h 496035"/>
                      <a:gd name="connsiteX1" fmla="*/ 904925 w 1805111"/>
                      <a:gd name="connsiteY1" fmla="*/ 17515 h 496035"/>
                      <a:gd name="connsiteX2" fmla="*/ 0 w 1805111"/>
                      <a:gd name="connsiteY2" fmla="*/ 496035 h 496035"/>
                    </a:gdLst>
                    <a:ahLst/>
                    <a:cxnLst>
                      <a:cxn ang="0">
                        <a:pos x="connsiteX0" y="connsiteY0"/>
                      </a:cxn>
                      <a:cxn ang="0">
                        <a:pos x="connsiteX1" y="connsiteY1"/>
                      </a:cxn>
                      <a:cxn ang="0">
                        <a:pos x="connsiteX2" y="connsiteY2"/>
                      </a:cxn>
                    </a:cxnLst>
                    <a:rect l="l" t="t" r="r" b="b"/>
                    <a:pathLst>
                      <a:path w="1805111" h="496035">
                        <a:moveTo>
                          <a:pt x="1805111" y="150174"/>
                        </a:moveTo>
                        <a:cubicBezTo>
                          <a:pt x="1505444" y="55023"/>
                          <a:pt x="1205777" y="-40128"/>
                          <a:pt x="904925" y="17515"/>
                        </a:cubicBezTo>
                        <a:cubicBezTo>
                          <a:pt x="604073" y="75158"/>
                          <a:pt x="302036" y="285596"/>
                          <a:pt x="0" y="496035"/>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n>
                <a:solidFill>
                  <a:schemeClr val="accent5"/>
                </a:solidFill>
              </a:ln>
              <a:solidFill>
                <a:schemeClr val="tx1"/>
              </a:solidFill>
              <a:latin typeface="Montserrat" pitchFamily="2" charset="0"/>
            </a:endParaRPr>
          </a:p>
        </p:txBody>
      </p:sp>
      <p:sp>
        <p:nvSpPr>
          <p:cNvPr id="69" name="TextBox 68">
            <a:extLst>
              <a:ext uri="{FF2B5EF4-FFF2-40B4-BE49-F238E27FC236}">
                <a16:creationId xmlns:a16="http://schemas.microsoft.com/office/drawing/2014/main" id="{981464EE-18CE-52CA-F1D4-A29318D47ED8}"/>
              </a:ext>
            </a:extLst>
          </p:cNvPr>
          <p:cNvSpPr txBox="1"/>
          <p:nvPr/>
        </p:nvSpPr>
        <p:spPr>
          <a:xfrm>
            <a:off x="3739889" y="3265328"/>
            <a:ext cx="781146" cy="338554"/>
          </a:xfrm>
          <a:prstGeom prst="rect">
            <a:avLst/>
          </a:prstGeom>
          <a:noFill/>
        </p:spPr>
        <p:txBody>
          <a:bodyPr wrap="square" rtlCol="0">
            <a:spAutoFit/>
          </a:bodyPr>
          <a:lstStyle/>
          <a:p>
            <a:pPr algn="ctr"/>
            <a:r>
              <a:rPr lang="en-US" sz="800" noProof="0">
                <a:solidFill>
                  <a:schemeClr val="accent5"/>
                </a:solidFill>
                <a:latin typeface="Montserrat" pitchFamily="2" charset="0"/>
              </a:rPr>
              <a:t>PC API</a:t>
            </a:r>
          </a:p>
          <a:p>
            <a:pPr algn="ctr"/>
            <a:r>
              <a:rPr lang="en-US" sz="800" noProof="0">
                <a:solidFill>
                  <a:schemeClr val="accent5"/>
                </a:solidFill>
                <a:latin typeface="Montserrat" pitchFamily="2" charset="0"/>
              </a:rPr>
              <a:t>iSCSI</a:t>
            </a:r>
          </a:p>
        </p:txBody>
      </p:sp>
      <p:sp>
        <p:nvSpPr>
          <p:cNvPr id="70" name="Freeform: Shape 69">
            <a:extLst>
              <a:ext uri="{FF2B5EF4-FFF2-40B4-BE49-F238E27FC236}">
                <a16:creationId xmlns:a16="http://schemas.microsoft.com/office/drawing/2014/main" id="{8811D7A3-24A0-4A48-E381-ED19162CE769}"/>
              </a:ext>
            </a:extLst>
          </p:cNvPr>
          <p:cNvSpPr/>
          <p:nvPr/>
        </p:nvSpPr>
        <p:spPr>
          <a:xfrm rot="10800000">
            <a:off x="5492129" y="3612958"/>
            <a:ext cx="511877" cy="450094"/>
          </a:xfrm>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fill="none" extrusionOk="0">
                <a:moveTo>
                  <a:pt x="464499" y="0"/>
                </a:moveTo>
                <a:cubicBezTo>
                  <a:pt x="249983" y="67178"/>
                  <a:pt x="-19147" y="157812"/>
                  <a:pt x="192" y="222678"/>
                </a:cubicBezTo>
                <a:cubicBezTo>
                  <a:pt x="20772" y="292958"/>
                  <a:pt x="442614" y="428032"/>
                  <a:pt x="511877" y="450094"/>
                </a:cubicBezTo>
              </a:path>
              <a:path w="511877" h="450094" stroke="0" extrusionOk="0">
                <a:moveTo>
                  <a:pt x="464499" y="0"/>
                </a:moveTo>
                <a:cubicBezTo>
                  <a:pt x="245240" y="61948"/>
                  <a:pt x="-10601" y="148218"/>
                  <a:pt x="192" y="222678"/>
                </a:cubicBezTo>
                <a:cubicBezTo>
                  <a:pt x="4421" y="306150"/>
                  <a:pt x="387908" y="410019"/>
                  <a:pt x="511877" y="450094"/>
                </a:cubicBezTo>
              </a:path>
            </a:pathLst>
          </a:custGeom>
          <a:ln>
            <a:headEnd type="none" w="med" len="med"/>
            <a:tailEnd type="triangle" w="med" len="med"/>
            <a:extLst>
              <a:ext uri="{C807C97D-BFC1-408E-A445-0C87EB9F89A2}">
                <ask:lineSketchStyleProps xmlns:ask="http://schemas.microsoft.com/office/drawing/2018/sketchyshapes" sd="127910698">
                  <a:custGeom>
                    <a:avLst/>
                    <a:gdLst>
                      <a:gd name="connsiteX0" fmla="*/ 464499 w 511877"/>
                      <a:gd name="connsiteY0" fmla="*/ 0 h 450094"/>
                      <a:gd name="connsiteX1" fmla="*/ 192 w 511877"/>
                      <a:gd name="connsiteY1" fmla="*/ 222678 h 450094"/>
                      <a:gd name="connsiteX2" fmla="*/ 511877 w 511877"/>
                      <a:gd name="connsiteY2" fmla="*/ 450094 h 450094"/>
                    </a:gdLst>
                    <a:ahLst/>
                    <a:cxnLst>
                      <a:cxn ang="0">
                        <a:pos x="connsiteX0" y="connsiteY0"/>
                      </a:cxn>
                      <a:cxn ang="0">
                        <a:pos x="connsiteX1" y="connsiteY1"/>
                      </a:cxn>
                      <a:cxn ang="0">
                        <a:pos x="connsiteX2" y="connsiteY2"/>
                      </a:cxn>
                    </a:cxnLst>
                    <a:rect l="l" t="t" r="r" b="b"/>
                    <a:pathLst>
                      <a:path w="511877" h="450094">
                        <a:moveTo>
                          <a:pt x="464499" y="0"/>
                        </a:moveTo>
                        <a:cubicBezTo>
                          <a:pt x="228397" y="73831"/>
                          <a:pt x="-7704" y="147662"/>
                          <a:pt x="192" y="222678"/>
                        </a:cubicBezTo>
                        <a:cubicBezTo>
                          <a:pt x="8088" y="297694"/>
                          <a:pt x="414752" y="423246"/>
                          <a:pt x="511877" y="450094"/>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latin typeface="Montserrat" pitchFamily="2" charset="0"/>
            </a:endParaRPr>
          </a:p>
        </p:txBody>
      </p:sp>
      <p:sp>
        <p:nvSpPr>
          <p:cNvPr id="71" name="TextBox 70">
            <a:extLst>
              <a:ext uri="{FF2B5EF4-FFF2-40B4-BE49-F238E27FC236}">
                <a16:creationId xmlns:a16="http://schemas.microsoft.com/office/drawing/2014/main" id="{4E507AAE-7FF3-D285-3E1F-31A6FDC9B5FB}"/>
              </a:ext>
            </a:extLst>
          </p:cNvPr>
          <p:cNvSpPr txBox="1"/>
          <p:nvPr/>
        </p:nvSpPr>
        <p:spPr>
          <a:xfrm>
            <a:off x="5916120" y="3528134"/>
            <a:ext cx="1271018" cy="794769"/>
          </a:xfrm>
          <a:prstGeom prst="rect">
            <a:avLst/>
          </a:prstGeom>
          <a:noFill/>
        </p:spPr>
        <p:txBody>
          <a:bodyPr wrap="square" rtlCol="0">
            <a:spAutoFit/>
          </a:bodyPr>
          <a:lstStyle/>
          <a:p>
            <a:pPr>
              <a:lnSpc>
                <a:spcPct val="200000"/>
              </a:lnSpc>
            </a:pPr>
            <a:r>
              <a:rPr lang="en-US" sz="800" noProof="0">
                <a:latin typeface="Montserrat" pitchFamily="2" charset="0"/>
              </a:rPr>
              <a:t>Overlay comm</a:t>
            </a:r>
          </a:p>
          <a:p>
            <a:pPr>
              <a:lnSpc>
                <a:spcPct val="200000"/>
              </a:lnSpc>
            </a:pPr>
            <a:r>
              <a:rPr lang="en-US" sz="800" noProof="0" err="1">
                <a:latin typeface="Montserrat" pitchFamily="2" charset="0"/>
              </a:rPr>
              <a:t>MetalLB</a:t>
            </a:r>
            <a:endParaRPr lang="en-US" sz="800" noProof="0">
              <a:latin typeface="Montserrat" pitchFamily="2" charset="0"/>
            </a:endParaRPr>
          </a:p>
          <a:p>
            <a:pPr>
              <a:lnSpc>
                <a:spcPct val="200000"/>
              </a:lnSpc>
            </a:pPr>
            <a:endParaRPr lang="en-US" sz="800" noProof="0">
              <a:latin typeface="Montserrat" pitchFamily="2" charset="0"/>
            </a:endParaRPr>
          </a:p>
        </p:txBody>
      </p:sp>
      <p:sp>
        <p:nvSpPr>
          <p:cNvPr id="72" name="Freeform: Shape 71">
            <a:extLst>
              <a:ext uri="{FF2B5EF4-FFF2-40B4-BE49-F238E27FC236}">
                <a16:creationId xmlns:a16="http://schemas.microsoft.com/office/drawing/2014/main" id="{B022FA73-2B91-4E9C-13D9-842232E96FD2}"/>
              </a:ext>
            </a:extLst>
          </p:cNvPr>
          <p:cNvSpPr/>
          <p:nvPr/>
        </p:nvSpPr>
        <p:spPr>
          <a:xfrm rot="7651358" flipV="1">
            <a:off x="6554057" y="771371"/>
            <a:ext cx="1212330" cy="775721"/>
          </a:xfrm>
          <a:custGeom>
            <a:avLst/>
            <a:gdLst>
              <a:gd name="connsiteX0" fmla="*/ 1212330 w 1212330"/>
              <a:gd name="connsiteY0" fmla="*/ 234848 h 775721"/>
              <a:gd name="connsiteX1" fmla="*/ 607756 w 1212330"/>
              <a:gd name="connsiteY1" fmla="*/ 27390 h 775721"/>
              <a:gd name="connsiteX2" fmla="*/ 0 w 1212330"/>
              <a:gd name="connsiteY2" fmla="*/ 775721 h 775721"/>
            </a:gdLst>
            <a:ahLst/>
            <a:cxnLst>
              <a:cxn ang="0">
                <a:pos x="connsiteX0" y="connsiteY0"/>
              </a:cxn>
              <a:cxn ang="0">
                <a:pos x="connsiteX1" y="connsiteY1"/>
              </a:cxn>
              <a:cxn ang="0">
                <a:pos x="connsiteX2" y="connsiteY2"/>
              </a:cxn>
            </a:cxnLst>
            <a:rect l="l" t="t" r="r" b="b"/>
            <a:pathLst>
              <a:path w="1212330" h="775721" fill="none" extrusionOk="0">
                <a:moveTo>
                  <a:pt x="1212330" y="234848"/>
                </a:moveTo>
                <a:cubicBezTo>
                  <a:pt x="1055030" y="75224"/>
                  <a:pt x="783559" y="-119420"/>
                  <a:pt x="607756" y="27390"/>
                </a:cubicBezTo>
                <a:cubicBezTo>
                  <a:pt x="433117" y="207521"/>
                  <a:pt x="307900" y="407423"/>
                  <a:pt x="0" y="775721"/>
                </a:cubicBezTo>
              </a:path>
              <a:path w="1212330" h="775721" stroke="0" extrusionOk="0">
                <a:moveTo>
                  <a:pt x="1212330" y="234848"/>
                </a:moveTo>
                <a:cubicBezTo>
                  <a:pt x="982062" y="81489"/>
                  <a:pt x="782584" y="-67991"/>
                  <a:pt x="607756" y="27390"/>
                </a:cubicBezTo>
                <a:cubicBezTo>
                  <a:pt x="332550" y="201983"/>
                  <a:pt x="229932" y="520517"/>
                  <a:pt x="0" y="775721"/>
                </a:cubicBezTo>
              </a:path>
            </a:pathLst>
          </a:custGeom>
          <a:ln>
            <a:headEnd type="none" w="med" len="med"/>
            <a:tailEnd type="triangle" w="med" len="med"/>
            <a:extLst>
              <a:ext uri="{C807C97D-BFC1-408E-A445-0C87EB9F89A2}">
                <ask:lineSketchStyleProps xmlns:ask="http://schemas.microsoft.com/office/drawing/2018/sketchyshapes" sd="3355829080">
                  <a:custGeom>
                    <a:avLst/>
                    <a:gdLst>
                      <a:gd name="connsiteX0" fmla="*/ 1805111 w 1805111"/>
                      <a:gd name="connsiteY0" fmla="*/ 150174 h 496035"/>
                      <a:gd name="connsiteX1" fmla="*/ 904925 w 1805111"/>
                      <a:gd name="connsiteY1" fmla="*/ 17515 h 496035"/>
                      <a:gd name="connsiteX2" fmla="*/ 0 w 1805111"/>
                      <a:gd name="connsiteY2" fmla="*/ 496035 h 496035"/>
                    </a:gdLst>
                    <a:ahLst/>
                    <a:cxnLst>
                      <a:cxn ang="0">
                        <a:pos x="connsiteX0" y="connsiteY0"/>
                      </a:cxn>
                      <a:cxn ang="0">
                        <a:pos x="connsiteX1" y="connsiteY1"/>
                      </a:cxn>
                      <a:cxn ang="0">
                        <a:pos x="connsiteX2" y="connsiteY2"/>
                      </a:cxn>
                    </a:cxnLst>
                    <a:rect l="l" t="t" r="r" b="b"/>
                    <a:pathLst>
                      <a:path w="1805111" h="496035">
                        <a:moveTo>
                          <a:pt x="1805111" y="150174"/>
                        </a:moveTo>
                        <a:cubicBezTo>
                          <a:pt x="1505444" y="55023"/>
                          <a:pt x="1205777" y="-40128"/>
                          <a:pt x="904925" y="17515"/>
                        </a:cubicBezTo>
                        <a:cubicBezTo>
                          <a:pt x="604073" y="75158"/>
                          <a:pt x="302036" y="285596"/>
                          <a:pt x="0" y="496035"/>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solidFill>
                <a:schemeClr val="tx1"/>
              </a:solidFill>
            </a:endParaRPr>
          </a:p>
        </p:txBody>
      </p:sp>
      <p:sp>
        <p:nvSpPr>
          <p:cNvPr id="73" name="TextBox 72">
            <a:extLst>
              <a:ext uri="{FF2B5EF4-FFF2-40B4-BE49-F238E27FC236}">
                <a16:creationId xmlns:a16="http://schemas.microsoft.com/office/drawing/2014/main" id="{4076596B-B263-E7B3-874B-C149C24963C0}"/>
              </a:ext>
            </a:extLst>
          </p:cNvPr>
          <p:cNvSpPr txBox="1"/>
          <p:nvPr/>
        </p:nvSpPr>
        <p:spPr>
          <a:xfrm>
            <a:off x="6571550" y="671034"/>
            <a:ext cx="1271018" cy="215444"/>
          </a:xfrm>
          <a:prstGeom prst="rect">
            <a:avLst/>
          </a:prstGeom>
          <a:noFill/>
        </p:spPr>
        <p:txBody>
          <a:bodyPr wrap="square" rtlCol="0">
            <a:spAutoFit/>
          </a:bodyPr>
          <a:lstStyle/>
          <a:p>
            <a:r>
              <a:rPr lang="en-US" sz="800" noProof="0">
                <a:latin typeface="Montserrat" pitchFamily="2" charset="0"/>
              </a:rPr>
              <a:t>Image access</a:t>
            </a:r>
          </a:p>
        </p:txBody>
      </p:sp>
      <p:sp>
        <p:nvSpPr>
          <p:cNvPr id="74" name="Freeform: Shape 73">
            <a:extLst>
              <a:ext uri="{FF2B5EF4-FFF2-40B4-BE49-F238E27FC236}">
                <a16:creationId xmlns:a16="http://schemas.microsoft.com/office/drawing/2014/main" id="{28F01F6E-0F03-F715-AF0E-1B06264F72E8}"/>
              </a:ext>
            </a:extLst>
          </p:cNvPr>
          <p:cNvSpPr/>
          <p:nvPr/>
        </p:nvSpPr>
        <p:spPr>
          <a:xfrm rot="9108996">
            <a:off x="6385046" y="1371758"/>
            <a:ext cx="3029823" cy="1891743"/>
          </a:xfrm>
          <a:custGeom>
            <a:avLst/>
            <a:gdLst>
              <a:gd name="connsiteX0" fmla="*/ 3029823 w 3029823"/>
              <a:gd name="connsiteY0" fmla="*/ 572722 h 1891743"/>
              <a:gd name="connsiteX1" fmla="*/ 1518888 w 3029823"/>
              <a:gd name="connsiteY1" fmla="*/ 66797 h 1891743"/>
              <a:gd name="connsiteX2" fmla="*/ 0 w 3029823"/>
              <a:gd name="connsiteY2" fmla="*/ 1891743 h 1891743"/>
            </a:gdLst>
            <a:ahLst/>
            <a:cxnLst>
              <a:cxn ang="0">
                <a:pos x="connsiteX0" y="connsiteY0"/>
              </a:cxn>
              <a:cxn ang="0">
                <a:pos x="connsiteX1" y="connsiteY1"/>
              </a:cxn>
              <a:cxn ang="0">
                <a:pos x="connsiteX2" y="connsiteY2"/>
              </a:cxn>
            </a:cxnLst>
            <a:rect l="l" t="t" r="r" b="b"/>
            <a:pathLst>
              <a:path w="3029823" h="1891743" fill="none" extrusionOk="0">
                <a:moveTo>
                  <a:pt x="3029823" y="572722"/>
                </a:moveTo>
                <a:cubicBezTo>
                  <a:pt x="2582189" y="196216"/>
                  <a:pt x="1971654" y="-265722"/>
                  <a:pt x="1518888" y="66797"/>
                </a:cubicBezTo>
                <a:cubicBezTo>
                  <a:pt x="1034822" y="355245"/>
                  <a:pt x="600347" y="1054333"/>
                  <a:pt x="0" y="1891743"/>
                </a:cubicBezTo>
              </a:path>
              <a:path w="3029823" h="1891743" stroke="0" extrusionOk="0">
                <a:moveTo>
                  <a:pt x="3029823" y="572722"/>
                </a:moveTo>
                <a:cubicBezTo>
                  <a:pt x="2452254" y="198122"/>
                  <a:pt x="1953825" y="-166508"/>
                  <a:pt x="1518888" y="66797"/>
                </a:cubicBezTo>
                <a:cubicBezTo>
                  <a:pt x="940851" y="370982"/>
                  <a:pt x="565361" y="1248530"/>
                  <a:pt x="0" y="1891743"/>
                </a:cubicBezTo>
              </a:path>
            </a:pathLst>
          </a:custGeom>
          <a:ln>
            <a:headEnd type="none" w="med" len="med"/>
            <a:tailEnd type="triangle" w="med" len="med"/>
            <a:extLst>
              <a:ext uri="{C807C97D-BFC1-408E-A445-0C87EB9F89A2}">
                <ask:lineSketchStyleProps xmlns:ask="http://schemas.microsoft.com/office/drawing/2018/sketchyshapes" sd="3355829080">
                  <a:custGeom>
                    <a:avLst/>
                    <a:gdLst>
                      <a:gd name="connsiteX0" fmla="*/ 1805111 w 1805111"/>
                      <a:gd name="connsiteY0" fmla="*/ 150174 h 496035"/>
                      <a:gd name="connsiteX1" fmla="*/ 904925 w 1805111"/>
                      <a:gd name="connsiteY1" fmla="*/ 17515 h 496035"/>
                      <a:gd name="connsiteX2" fmla="*/ 0 w 1805111"/>
                      <a:gd name="connsiteY2" fmla="*/ 496035 h 496035"/>
                    </a:gdLst>
                    <a:ahLst/>
                    <a:cxnLst>
                      <a:cxn ang="0">
                        <a:pos x="connsiteX0" y="connsiteY0"/>
                      </a:cxn>
                      <a:cxn ang="0">
                        <a:pos x="connsiteX1" y="connsiteY1"/>
                      </a:cxn>
                      <a:cxn ang="0">
                        <a:pos x="connsiteX2" y="connsiteY2"/>
                      </a:cxn>
                    </a:cxnLst>
                    <a:rect l="l" t="t" r="r" b="b"/>
                    <a:pathLst>
                      <a:path w="1805111" h="496035">
                        <a:moveTo>
                          <a:pt x="1805111" y="150174"/>
                        </a:moveTo>
                        <a:cubicBezTo>
                          <a:pt x="1505444" y="55023"/>
                          <a:pt x="1205777" y="-40128"/>
                          <a:pt x="904925" y="17515"/>
                        </a:cubicBezTo>
                        <a:cubicBezTo>
                          <a:pt x="604073" y="75158"/>
                          <a:pt x="302036" y="285596"/>
                          <a:pt x="0" y="496035"/>
                        </a:cubicBezTo>
                      </a:path>
                    </a:pathLst>
                  </a:custGeom>
                  <ask:type>
                    <ask:lineSketchScribble/>
                  </ask:type>
                </ask:lineSketchStyleProps>
              </a:ext>
            </a:extLst>
          </a:ln>
        </p:spPr>
        <p:style>
          <a:lnRef idx="1">
            <a:schemeClr val="dk1"/>
          </a:lnRef>
          <a:fillRef idx="0">
            <a:schemeClr val="dk1"/>
          </a:fillRef>
          <a:effectRef idx="0">
            <a:schemeClr val="dk1"/>
          </a:effectRef>
          <a:fontRef idx="minor">
            <a:schemeClr val="tx1"/>
          </a:fontRef>
        </p:style>
        <p:txBody>
          <a:bodyPr rtlCol="0" anchor="ctr"/>
          <a:lstStyle/>
          <a:p>
            <a:pPr algn="ctr"/>
            <a:endParaRPr lang="en-US" noProof="0">
              <a:solidFill>
                <a:schemeClr val="tx1"/>
              </a:solidFill>
              <a:latin typeface="Montserrat" pitchFamily="2" charset="0"/>
            </a:endParaRPr>
          </a:p>
        </p:txBody>
      </p:sp>
      <p:sp>
        <p:nvSpPr>
          <p:cNvPr id="75" name="TextBox 74">
            <a:extLst>
              <a:ext uri="{FF2B5EF4-FFF2-40B4-BE49-F238E27FC236}">
                <a16:creationId xmlns:a16="http://schemas.microsoft.com/office/drawing/2014/main" id="{92BF981B-7EFF-FE5B-745A-DB10BC64A21B}"/>
              </a:ext>
            </a:extLst>
          </p:cNvPr>
          <p:cNvSpPr txBox="1"/>
          <p:nvPr/>
        </p:nvSpPr>
        <p:spPr>
          <a:xfrm rot="16364741">
            <a:off x="8098608" y="1612948"/>
            <a:ext cx="1271018" cy="215444"/>
          </a:xfrm>
          <a:prstGeom prst="rect">
            <a:avLst/>
          </a:prstGeom>
          <a:noFill/>
        </p:spPr>
        <p:txBody>
          <a:bodyPr wrap="square" rtlCol="0">
            <a:spAutoFit/>
          </a:bodyPr>
          <a:lstStyle/>
          <a:p>
            <a:r>
              <a:rPr lang="en-US" sz="800" noProof="0">
                <a:latin typeface="Montserrat" pitchFamily="2" charset="0"/>
              </a:rPr>
              <a:t>Image access</a:t>
            </a:r>
          </a:p>
        </p:txBody>
      </p:sp>
      <p:pic>
        <p:nvPicPr>
          <p:cNvPr id="6" name="Picture 5">
            <a:extLst>
              <a:ext uri="{FF2B5EF4-FFF2-40B4-BE49-F238E27FC236}">
                <a16:creationId xmlns:a16="http://schemas.microsoft.com/office/drawing/2014/main" id="{BD4A50F5-19A7-BE2F-FFE7-C4F363D580DB}"/>
              </a:ext>
            </a:extLst>
          </p:cNvPr>
          <p:cNvPicPr>
            <a:picLocks noChangeAspect="1"/>
          </p:cNvPicPr>
          <p:nvPr/>
        </p:nvPicPr>
        <p:blipFill>
          <a:blip r:embed="rId3"/>
          <a:srcRect/>
          <a:stretch/>
        </p:blipFill>
        <p:spPr>
          <a:xfrm flipH="1">
            <a:off x="-27006" y="2160539"/>
            <a:ext cx="1750714" cy="2927596"/>
          </a:xfrm>
          <a:prstGeom prst="rect">
            <a:avLst/>
          </a:prstGeom>
        </p:spPr>
      </p:pic>
    </p:spTree>
    <p:extLst>
      <p:ext uri="{BB962C8B-B14F-4D97-AF65-F5344CB8AC3E}">
        <p14:creationId xmlns:p14="http://schemas.microsoft.com/office/powerpoint/2010/main" val="61335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50BF4105-075A-6116-9FB3-9DFDE104A0FE}"/>
              </a:ext>
            </a:extLst>
          </p:cNvPr>
          <p:cNvCxnSpPr/>
          <p:nvPr/>
        </p:nvCxnSpPr>
        <p:spPr>
          <a:xfrm>
            <a:off x="7653328" y="1440146"/>
            <a:ext cx="0" cy="2450793"/>
          </a:xfrm>
          <a:prstGeom prst="line">
            <a:avLst/>
          </a:prstGeom>
          <a:ln>
            <a:solidFill>
              <a:srgbClr val="FF0000"/>
            </a:solidFill>
            <a:prstDash val="dash"/>
          </a:ln>
        </p:spPr>
        <p:style>
          <a:lnRef idx="1">
            <a:schemeClr val="accent6"/>
          </a:lnRef>
          <a:fillRef idx="0">
            <a:schemeClr val="accent6"/>
          </a:fillRef>
          <a:effectRef idx="0">
            <a:schemeClr val="accent6"/>
          </a:effectRef>
          <a:fontRef idx="minor">
            <a:schemeClr val="tx1"/>
          </a:fontRef>
        </p:style>
      </p:cxnSp>
      <p:sp>
        <p:nvSpPr>
          <p:cNvPr id="3" name="Title 2">
            <a:extLst>
              <a:ext uri="{FF2B5EF4-FFF2-40B4-BE49-F238E27FC236}">
                <a16:creationId xmlns:a16="http://schemas.microsoft.com/office/drawing/2014/main" id="{2C062938-717C-967A-17EB-962BDEE66725}"/>
              </a:ext>
            </a:extLst>
          </p:cNvPr>
          <p:cNvSpPr>
            <a:spLocks noGrp="1"/>
          </p:cNvSpPr>
          <p:nvPr>
            <p:ph type="title"/>
          </p:nvPr>
        </p:nvSpPr>
        <p:spPr/>
        <p:txBody>
          <a:bodyPr/>
          <a:lstStyle/>
          <a:p>
            <a:r>
              <a:rPr lang="en-US"/>
              <a:t>Many workers: most important scale issues </a:t>
            </a:r>
          </a:p>
        </p:txBody>
      </p:sp>
      <p:cxnSp>
        <p:nvCxnSpPr>
          <p:cNvPr id="17" name="Straight Connector 16">
            <a:extLst>
              <a:ext uri="{FF2B5EF4-FFF2-40B4-BE49-F238E27FC236}">
                <a16:creationId xmlns:a16="http://schemas.microsoft.com/office/drawing/2014/main" id="{DEFD7692-5D5A-263B-8240-CEBB2B9D5FA4}"/>
              </a:ext>
            </a:extLst>
          </p:cNvPr>
          <p:cNvCxnSpPr/>
          <p:nvPr/>
        </p:nvCxnSpPr>
        <p:spPr>
          <a:xfrm>
            <a:off x="718456" y="2381961"/>
            <a:ext cx="0" cy="2450793"/>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sp>
        <p:nvSpPr>
          <p:cNvPr id="19" name="Right Arrow 18">
            <a:extLst>
              <a:ext uri="{FF2B5EF4-FFF2-40B4-BE49-F238E27FC236}">
                <a16:creationId xmlns:a16="http://schemas.microsoft.com/office/drawing/2014/main" id="{459E0ABD-BC29-EEA9-62E0-A7EBDB42377D}"/>
              </a:ext>
            </a:extLst>
          </p:cNvPr>
          <p:cNvSpPr/>
          <p:nvPr/>
        </p:nvSpPr>
        <p:spPr>
          <a:xfrm rot="20604833">
            <a:off x="133234" y="2600438"/>
            <a:ext cx="8783952" cy="5781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
            <a:extLst>
              <a:ext uri="{FF2B5EF4-FFF2-40B4-BE49-F238E27FC236}">
                <a16:creationId xmlns:a16="http://schemas.microsoft.com/office/drawing/2014/main" id="{561D5D06-8C2B-E383-0FCF-6A28DA8E4274}"/>
              </a:ext>
            </a:extLst>
          </p:cNvPr>
          <p:cNvSpPr txBox="1">
            <a:spLocks/>
          </p:cNvSpPr>
          <p:nvPr/>
        </p:nvSpPr>
        <p:spPr>
          <a:xfrm>
            <a:off x="293913" y="4249345"/>
            <a:ext cx="2205613" cy="98036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1000"/>
              <a:t>CNI configuration</a:t>
            </a:r>
            <a:br>
              <a:rPr lang="en-US" sz="1000"/>
            </a:br>
            <a:endParaRPr lang="en-US" sz="1000"/>
          </a:p>
        </p:txBody>
      </p:sp>
      <p:sp>
        <p:nvSpPr>
          <p:cNvPr id="23" name="Text Placeholder 1">
            <a:extLst>
              <a:ext uri="{FF2B5EF4-FFF2-40B4-BE49-F238E27FC236}">
                <a16:creationId xmlns:a16="http://schemas.microsoft.com/office/drawing/2014/main" id="{8100DDDD-7E13-FEBD-7679-7A3E1EB8DE71}"/>
              </a:ext>
            </a:extLst>
          </p:cNvPr>
          <p:cNvSpPr txBox="1">
            <a:spLocks/>
          </p:cNvSpPr>
          <p:nvPr/>
        </p:nvSpPr>
        <p:spPr>
          <a:xfrm>
            <a:off x="-251102" y="1852630"/>
            <a:ext cx="1939116"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Font typeface="Montserrat"/>
              <a:buNone/>
            </a:pPr>
            <a:r>
              <a:rPr lang="en-US" sz="1000"/>
              <a:t>Nutanix </a:t>
            </a:r>
            <a:br>
              <a:rPr lang="en-US" sz="1000"/>
            </a:br>
            <a:r>
              <a:rPr lang="en-US" sz="1000"/>
              <a:t>max supported (200)</a:t>
            </a:r>
          </a:p>
        </p:txBody>
      </p:sp>
      <p:sp>
        <p:nvSpPr>
          <p:cNvPr id="24" name="Text Placeholder 1">
            <a:extLst>
              <a:ext uri="{FF2B5EF4-FFF2-40B4-BE49-F238E27FC236}">
                <a16:creationId xmlns:a16="http://schemas.microsoft.com/office/drawing/2014/main" id="{A93E3ABB-79F8-3D84-8F02-0AF945645DC6}"/>
              </a:ext>
            </a:extLst>
          </p:cNvPr>
          <p:cNvSpPr txBox="1">
            <a:spLocks/>
          </p:cNvSpPr>
          <p:nvPr/>
        </p:nvSpPr>
        <p:spPr>
          <a:xfrm rot="20617155">
            <a:off x="3149729" y="2853207"/>
            <a:ext cx="1939116"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Font typeface="Montserrat"/>
              <a:buNone/>
            </a:pPr>
            <a:r>
              <a:rPr lang="en-US" sz="1000" b="1" i="1">
                <a:solidFill>
                  <a:schemeClr val="bg1"/>
                </a:solidFill>
              </a:rPr>
              <a:t>Nb of nodes</a:t>
            </a:r>
          </a:p>
        </p:txBody>
      </p:sp>
      <p:grpSp>
        <p:nvGrpSpPr>
          <p:cNvPr id="25" name="Group 24">
            <a:extLst>
              <a:ext uri="{FF2B5EF4-FFF2-40B4-BE49-F238E27FC236}">
                <a16:creationId xmlns:a16="http://schemas.microsoft.com/office/drawing/2014/main" id="{E603F0DF-910A-2CFC-E2E8-5939481F207B}"/>
              </a:ext>
            </a:extLst>
          </p:cNvPr>
          <p:cNvGrpSpPr/>
          <p:nvPr/>
        </p:nvGrpSpPr>
        <p:grpSpPr>
          <a:xfrm>
            <a:off x="7039233" y="1852630"/>
            <a:ext cx="498213" cy="422031"/>
            <a:chOff x="4816290" y="2518274"/>
            <a:chExt cx="498213" cy="422031"/>
          </a:xfrm>
        </p:grpSpPr>
        <p:sp>
          <p:nvSpPr>
            <p:cNvPr id="26" name="Oval 25">
              <a:extLst>
                <a:ext uri="{FF2B5EF4-FFF2-40B4-BE49-F238E27FC236}">
                  <a16:creationId xmlns:a16="http://schemas.microsoft.com/office/drawing/2014/main" id="{5A152068-A37C-F209-3469-6759E93B777D}"/>
                </a:ext>
              </a:extLst>
            </p:cNvPr>
            <p:cNvSpPr/>
            <p:nvPr/>
          </p:nvSpPr>
          <p:spPr>
            <a:xfrm>
              <a:off x="4882424" y="2518274"/>
              <a:ext cx="432079" cy="4220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ln w="0"/>
                <a:solidFill>
                  <a:schemeClr val="tx1"/>
                </a:solidFill>
                <a:effectLst>
                  <a:outerShdw blurRad="38100" dist="19050" dir="2700000" algn="tl" rotWithShape="0">
                    <a:schemeClr val="dk1">
                      <a:alpha val="40000"/>
                    </a:schemeClr>
                  </a:outerShdw>
                </a:effectLst>
                <a:latin typeface="Montserrat" pitchFamily="2" charset="77"/>
              </a:endParaRPr>
            </a:p>
          </p:txBody>
        </p:sp>
        <p:sp>
          <p:nvSpPr>
            <p:cNvPr id="27" name="Text Placeholder 1">
              <a:extLst>
                <a:ext uri="{FF2B5EF4-FFF2-40B4-BE49-F238E27FC236}">
                  <a16:creationId xmlns:a16="http://schemas.microsoft.com/office/drawing/2014/main" id="{D39E7621-6FD5-7E3E-4722-7F01819159BB}"/>
                </a:ext>
              </a:extLst>
            </p:cNvPr>
            <p:cNvSpPr txBox="1">
              <a:spLocks/>
            </p:cNvSpPr>
            <p:nvPr/>
          </p:nvSpPr>
          <p:spPr>
            <a:xfrm>
              <a:off x="4816290" y="2592992"/>
              <a:ext cx="474275"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800" b="1">
                  <a:ln w="0"/>
                  <a:solidFill>
                    <a:schemeClr val="tx1"/>
                  </a:solidFill>
                  <a:effectLst>
                    <a:outerShdw blurRad="38100" dist="19050" dir="2700000" algn="tl" rotWithShape="0">
                      <a:schemeClr val="dk1">
                        <a:alpha val="40000"/>
                      </a:schemeClr>
                    </a:outerShdw>
                  </a:effectLst>
                  <a:latin typeface="Montserrat" pitchFamily="2" charset="77"/>
                </a:rPr>
                <a:t>1200</a:t>
              </a:r>
              <a:endParaRPr lang="en-US" sz="1000" b="1">
                <a:ln w="0"/>
                <a:solidFill>
                  <a:schemeClr val="tx1"/>
                </a:solidFill>
                <a:effectLst>
                  <a:outerShdw blurRad="38100" dist="19050" dir="2700000" algn="tl" rotWithShape="0">
                    <a:schemeClr val="dk1">
                      <a:alpha val="40000"/>
                    </a:schemeClr>
                  </a:outerShdw>
                </a:effectLst>
                <a:latin typeface="Montserrat" pitchFamily="2" charset="77"/>
              </a:endParaRPr>
            </a:p>
          </p:txBody>
        </p:sp>
      </p:grpSp>
      <p:sp>
        <p:nvSpPr>
          <p:cNvPr id="28" name="Text Placeholder 1">
            <a:extLst>
              <a:ext uri="{FF2B5EF4-FFF2-40B4-BE49-F238E27FC236}">
                <a16:creationId xmlns:a16="http://schemas.microsoft.com/office/drawing/2014/main" id="{0D7CC21A-5357-6F35-4A3F-27E28EC66F4F}"/>
              </a:ext>
            </a:extLst>
          </p:cNvPr>
          <p:cNvSpPr txBox="1">
            <a:spLocks/>
          </p:cNvSpPr>
          <p:nvPr/>
        </p:nvSpPr>
        <p:spPr>
          <a:xfrm>
            <a:off x="6306812" y="2515324"/>
            <a:ext cx="1939116" cy="7070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1000"/>
              <a:t>Maximum tested</a:t>
            </a:r>
            <a:br>
              <a:rPr lang="en-US" sz="1000"/>
            </a:br>
            <a:r>
              <a:rPr lang="en-US" sz="1000"/>
              <a:t>1 cluster</a:t>
            </a:r>
          </a:p>
          <a:p>
            <a:pPr marL="101600" indent="0" algn="ctr">
              <a:buNone/>
            </a:pPr>
            <a:r>
              <a:rPr lang="en-US" sz="1000"/>
              <a:t>1200 nodes</a:t>
            </a:r>
          </a:p>
        </p:txBody>
      </p:sp>
      <p:grpSp>
        <p:nvGrpSpPr>
          <p:cNvPr id="30" name="Group 29">
            <a:extLst>
              <a:ext uri="{FF2B5EF4-FFF2-40B4-BE49-F238E27FC236}">
                <a16:creationId xmlns:a16="http://schemas.microsoft.com/office/drawing/2014/main" id="{7FE4AC05-CAF5-740D-C54C-CBA2DB070C58}"/>
              </a:ext>
            </a:extLst>
          </p:cNvPr>
          <p:cNvGrpSpPr/>
          <p:nvPr/>
        </p:nvGrpSpPr>
        <p:grpSpPr>
          <a:xfrm>
            <a:off x="1108234" y="3573551"/>
            <a:ext cx="498213" cy="422031"/>
            <a:chOff x="4816290" y="2518274"/>
            <a:chExt cx="498213" cy="422031"/>
          </a:xfrm>
        </p:grpSpPr>
        <p:sp>
          <p:nvSpPr>
            <p:cNvPr id="31" name="Oval 30">
              <a:extLst>
                <a:ext uri="{FF2B5EF4-FFF2-40B4-BE49-F238E27FC236}">
                  <a16:creationId xmlns:a16="http://schemas.microsoft.com/office/drawing/2014/main" id="{513EE83E-F8D8-F91A-AE75-0FB4AD21B8E6}"/>
                </a:ext>
              </a:extLst>
            </p:cNvPr>
            <p:cNvSpPr/>
            <p:nvPr/>
          </p:nvSpPr>
          <p:spPr>
            <a:xfrm>
              <a:off x="4882424" y="2518274"/>
              <a:ext cx="432079" cy="4220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ln w="0"/>
                <a:solidFill>
                  <a:schemeClr val="tx1"/>
                </a:solidFill>
                <a:effectLst>
                  <a:outerShdw blurRad="38100" dist="19050" dir="2700000" algn="tl" rotWithShape="0">
                    <a:schemeClr val="dk1">
                      <a:alpha val="40000"/>
                    </a:schemeClr>
                  </a:outerShdw>
                </a:effectLst>
                <a:latin typeface="Montserrat" pitchFamily="2" charset="77"/>
              </a:endParaRPr>
            </a:p>
          </p:txBody>
        </p:sp>
        <p:sp>
          <p:nvSpPr>
            <p:cNvPr id="32" name="Text Placeholder 1">
              <a:extLst>
                <a:ext uri="{FF2B5EF4-FFF2-40B4-BE49-F238E27FC236}">
                  <a16:creationId xmlns:a16="http://schemas.microsoft.com/office/drawing/2014/main" id="{3389F353-2783-BA33-C58B-7975476B06F7}"/>
                </a:ext>
              </a:extLst>
            </p:cNvPr>
            <p:cNvSpPr txBox="1">
              <a:spLocks/>
            </p:cNvSpPr>
            <p:nvPr/>
          </p:nvSpPr>
          <p:spPr>
            <a:xfrm>
              <a:off x="4816290" y="2592992"/>
              <a:ext cx="474275"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800" b="1">
                  <a:ln w="0"/>
                  <a:solidFill>
                    <a:schemeClr val="tx1"/>
                  </a:solidFill>
                  <a:effectLst>
                    <a:outerShdw blurRad="38100" dist="19050" dir="2700000" algn="tl" rotWithShape="0">
                      <a:schemeClr val="dk1">
                        <a:alpha val="40000"/>
                      </a:schemeClr>
                    </a:outerShdw>
                  </a:effectLst>
                  <a:latin typeface="Montserrat" pitchFamily="2" charset="77"/>
                </a:rPr>
                <a:t>256</a:t>
              </a:r>
              <a:endParaRPr lang="en-US" sz="1000" b="1">
                <a:ln w="0"/>
                <a:solidFill>
                  <a:schemeClr val="tx1"/>
                </a:solidFill>
                <a:effectLst>
                  <a:outerShdw blurRad="38100" dist="19050" dir="2700000" algn="tl" rotWithShape="0">
                    <a:schemeClr val="dk1">
                      <a:alpha val="40000"/>
                    </a:schemeClr>
                  </a:outerShdw>
                </a:effectLst>
                <a:latin typeface="Montserrat" pitchFamily="2" charset="77"/>
              </a:endParaRPr>
            </a:p>
          </p:txBody>
        </p:sp>
      </p:grpSp>
      <p:grpSp>
        <p:nvGrpSpPr>
          <p:cNvPr id="33" name="Group 32">
            <a:extLst>
              <a:ext uri="{FF2B5EF4-FFF2-40B4-BE49-F238E27FC236}">
                <a16:creationId xmlns:a16="http://schemas.microsoft.com/office/drawing/2014/main" id="{C92B46CB-4605-0587-5FD0-C39D79373F55}"/>
              </a:ext>
            </a:extLst>
          </p:cNvPr>
          <p:cNvGrpSpPr/>
          <p:nvPr/>
        </p:nvGrpSpPr>
        <p:grpSpPr>
          <a:xfrm>
            <a:off x="2694970" y="3121734"/>
            <a:ext cx="498213" cy="422031"/>
            <a:chOff x="4816290" y="2518274"/>
            <a:chExt cx="498213" cy="422031"/>
          </a:xfrm>
        </p:grpSpPr>
        <p:sp>
          <p:nvSpPr>
            <p:cNvPr id="34" name="Oval 33">
              <a:extLst>
                <a:ext uri="{FF2B5EF4-FFF2-40B4-BE49-F238E27FC236}">
                  <a16:creationId xmlns:a16="http://schemas.microsoft.com/office/drawing/2014/main" id="{A9652063-386A-B0DB-CE59-B25B2A601AB8}"/>
                </a:ext>
              </a:extLst>
            </p:cNvPr>
            <p:cNvSpPr/>
            <p:nvPr/>
          </p:nvSpPr>
          <p:spPr>
            <a:xfrm>
              <a:off x="4882424" y="2518274"/>
              <a:ext cx="432079" cy="4220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ln w="0"/>
                <a:solidFill>
                  <a:schemeClr val="tx1"/>
                </a:solidFill>
                <a:effectLst>
                  <a:outerShdw blurRad="38100" dist="19050" dir="2700000" algn="tl" rotWithShape="0">
                    <a:schemeClr val="dk1">
                      <a:alpha val="40000"/>
                    </a:schemeClr>
                  </a:outerShdw>
                </a:effectLst>
                <a:latin typeface="Montserrat" pitchFamily="2" charset="77"/>
              </a:endParaRPr>
            </a:p>
          </p:txBody>
        </p:sp>
        <p:sp>
          <p:nvSpPr>
            <p:cNvPr id="35" name="Text Placeholder 1">
              <a:extLst>
                <a:ext uri="{FF2B5EF4-FFF2-40B4-BE49-F238E27FC236}">
                  <a16:creationId xmlns:a16="http://schemas.microsoft.com/office/drawing/2014/main" id="{B52D211A-DB72-64C8-5526-695FDE220AE6}"/>
                </a:ext>
              </a:extLst>
            </p:cNvPr>
            <p:cNvSpPr txBox="1">
              <a:spLocks/>
            </p:cNvSpPr>
            <p:nvPr/>
          </p:nvSpPr>
          <p:spPr>
            <a:xfrm>
              <a:off x="4816290" y="2592992"/>
              <a:ext cx="474275"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800" b="1">
                  <a:ln w="0"/>
                  <a:solidFill>
                    <a:schemeClr val="tx1"/>
                  </a:solidFill>
                  <a:effectLst>
                    <a:outerShdw blurRad="38100" dist="19050" dir="2700000" algn="tl" rotWithShape="0">
                      <a:schemeClr val="dk1">
                        <a:alpha val="40000"/>
                      </a:schemeClr>
                    </a:outerShdw>
                  </a:effectLst>
                  <a:latin typeface="Montserrat" pitchFamily="2" charset="77"/>
                </a:rPr>
                <a:t>380</a:t>
              </a:r>
              <a:endParaRPr lang="en-US" sz="1000" b="1">
                <a:ln w="0"/>
                <a:solidFill>
                  <a:schemeClr val="tx1"/>
                </a:solidFill>
                <a:effectLst>
                  <a:outerShdw blurRad="38100" dist="19050" dir="2700000" algn="tl" rotWithShape="0">
                    <a:schemeClr val="dk1">
                      <a:alpha val="40000"/>
                    </a:schemeClr>
                  </a:outerShdw>
                </a:effectLst>
                <a:latin typeface="Montserrat" pitchFamily="2" charset="77"/>
              </a:endParaRPr>
            </a:p>
          </p:txBody>
        </p:sp>
      </p:grpSp>
      <p:sp>
        <p:nvSpPr>
          <p:cNvPr id="36" name="Text Placeholder 1">
            <a:extLst>
              <a:ext uri="{FF2B5EF4-FFF2-40B4-BE49-F238E27FC236}">
                <a16:creationId xmlns:a16="http://schemas.microsoft.com/office/drawing/2014/main" id="{68B7128B-48A4-4BEA-49F0-D787F55B3AA8}"/>
              </a:ext>
            </a:extLst>
          </p:cNvPr>
          <p:cNvSpPr txBox="1">
            <a:spLocks/>
          </p:cNvSpPr>
          <p:nvPr/>
        </p:nvSpPr>
        <p:spPr>
          <a:xfrm>
            <a:off x="1874336" y="2446369"/>
            <a:ext cx="2205613" cy="56633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1000"/>
              <a:t>Resource configuration of infra components (Gatekeeper, Prometheus, …)</a:t>
            </a:r>
          </a:p>
        </p:txBody>
      </p:sp>
      <p:grpSp>
        <p:nvGrpSpPr>
          <p:cNvPr id="37" name="Group 36">
            <a:extLst>
              <a:ext uri="{FF2B5EF4-FFF2-40B4-BE49-F238E27FC236}">
                <a16:creationId xmlns:a16="http://schemas.microsoft.com/office/drawing/2014/main" id="{15A4C098-2B8B-C669-B6C8-28DB8EBC9445}"/>
              </a:ext>
            </a:extLst>
          </p:cNvPr>
          <p:cNvGrpSpPr/>
          <p:nvPr/>
        </p:nvGrpSpPr>
        <p:grpSpPr>
          <a:xfrm>
            <a:off x="5191878" y="2381961"/>
            <a:ext cx="498213" cy="422031"/>
            <a:chOff x="4816290" y="2518274"/>
            <a:chExt cx="498213" cy="422031"/>
          </a:xfrm>
        </p:grpSpPr>
        <p:sp>
          <p:nvSpPr>
            <p:cNvPr id="38" name="Oval 37">
              <a:extLst>
                <a:ext uri="{FF2B5EF4-FFF2-40B4-BE49-F238E27FC236}">
                  <a16:creationId xmlns:a16="http://schemas.microsoft.com/office/drawing/2014/main" id="{B129C019-576F-6578-1BEA-BDA38C0E4416}"/>
                </a:ext>
              </a:extLst>
            </p:cNvPr>
            <p:cNvSpPr/>
            <p:nvPr/>
          </p:nvSpPr>
          <p:spPr>
            <a:xfrm>
              <a:off x="4882424" y="2518274"/>
              <a:ext cx="432079" cy="422031"/>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800" b="1">
                <a:ln w="0"/>
                <a:solidFill>
                  <a:schemeClr val="tx1"/>
                </a:solidFill>
                <a:effectLst>
                  <a:outerShdw blurRad="38100" dist="19050" dir="2700000" algn="tl" rotWithShape="0">
                    <a:schemeClr val="dk1">
                      <a:alpha val="40000"/>
                    </a:schemeClr>
                  </a:outerShdw>
                </a:effectLst>
                <a:latin typeface="Montserrat" pitchFamily="2" charset="77"/>
              </a:endParaRPr>
            </a:p>
          </p:txBody>
        </p:sp>
        <p:sp>
          <p:nvSpPr>
            <p:cNvPr id="39" name="Text Placeholder 1">
              <a:extLst>
                <a:ext uri="{FF2B5EF4-FFF2-40B4-BE49-F238E27FC236}">
                  <a16:creationId xmlns:a16="http://schemas.microsoft.com/office/drawing/2014/main" id="{7660C247-2F20-2B9D-4420-2D16A4E5526E}"/>
                </a:ext>
              </a:extLst>
            </p:cNvPr>
            <p:cNvSpPr txBox="1">
              <a:spLocks/>
            </p:cNvSpPr>
            <p:nvPr/>
          </p:nvSpPr>
          <p:spPr>
            <a:xfrm>
              <a:off x="4816290" y="2592992"/>
              <a:ext cx="474275"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800" b="1">
                  <a:ln w="0"/>
                  <a:solidFill>
                    <a:schemeClr val="tx1"/>
                  </a:solidFill>
                  <a:effectLst>
                    <a:outerShdw blurRad="38100" dist="19050" dir="2700000" algn="tl" rotWithShape="0">
                      <a:schemeClr val="dk1">
                        <a:alpha val="40000"/>
                      </a:schemeClr>
                    </a:outerShdw>
                  </a:effectLst>
                  <a:latin typeface="Montserrat" pitchFamily="2" charset="77"/>
                </a:rPr>
                <a:t>1000</a:t>
              </a:r>
              <a:endParaRPr lang="en-US" sz="1000" b="1">
                <a:ln w="0"/>
                <a:solidFill>
                  <a:schemeClr val="tx1"/>
                </a:solidFill>
                <a:effectLst>
                  <a:outerShdw blurRad="38100" dist="19050" dir="2700000" algn="tl" rotWithShape="0">
                    <a:schemeClr val="dk1">
                      <a:alpha val="40000"/>
                    </a:schemeClr>
                  </a:outerShdw>
                </a:effectLst>
                <a:latin typeface="Montserrat" pitchFamily="2" charset="77"/>
              </a:endParaRPr>
            </a:p>
          </p:txBody>
        </p:sp>
      </p:grpSp>
      <p:sp>
        <p:nvSpPr>
          <p:cNvPr id="40" name="Text Placeholder 1">
            <a:extLst>
              <a:ext uri="{FF2B5EF4-FFF2-40B4-BE49-F238E27FC236}">
                <a16:creationId xmlns:a16="http://schemas.microsoft.com/office/drawing/2014/main" id="{2BBDC9F9-45B4-187E-A4EC-6AAB803E7E31}"/>
              </a:ext>
            </a:extLst>
          </p:cNvPr>
          <p:cNvSpPr txBox="1">
            <a:spLocks/>
          </p:cNvSpPr>
          <p:nvPr/>
        </p:nvSpPr>
        <p:spPr>
          <a:xfrm>
            <a:off x="4696670" y="2979233"/>
            <a:ext cx="1551958" cy="70703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None/>
            </a:pPr>
            <a:r>
              <a:rPr lang="en-US" sz="1000"/>
              <a:t>Prometheus stop monitoring new nodes</a:t>
            </a:r>
          </a:p>
        </p:txBody>
      </p:sp>
      <p:sp>
        <p:nvSpPr>
          <p:cNvPr id="42" name="Text Placeholder 1">
            <a:extLst>
              <a:ext uri="{FF2B5EF4-FFF2-40B4-BE49-F238E27FC236}">
                <a16:creationId xmlns:a16="http://schemas.microsoft.com/office/drawing/2014/main" id="{6778D005-0CFF-5240-3DEF-94B079317176}"/>
              </a:ext>
            </a:extLst>
          </p:cNvPr>
          <p:cNvSpPr txBox="1">
            <a:spLocks/>
          </p:cNvSpPr>
          <p:nvPr/>
        </p:nvSpPr>
        <p:spPr>
          <a:xfrm>
            <a:off x="6683770" y="3965657"/>
            <a:ext cx="1939116" cy="34731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600"/>
              </a:spcBef>
              <a:spcAft>
                <a:spcPts val="0"/>
              </a:spcAft>
              <a:buClr>
                <a:schemeClr val="accent6"/>
              </a:buClr>
              <a:buSzPts val="2000"/>
              <a:buFont typeface="Montserrat"/>
              <a:buChar char="•"/>
              <a:defRPr sz="2000" b="0" i="0" u="none" strike="noStrike" cap="none">
                <a:solidFill>
                  <a:schemeClr val="dk1"/>
                </a:solidFill>
                <a:latin typeface="Montserrat"/>
                <a:ea typeface="Montserrat"/>
                <a:cs typeface="Montserrat"/>
                <a:sym typeface="Montserrat"/>
              </a:defRPr>
            </a:lvl1pPr>
            <a:lvl2pPr marL="914400" marR="0" lvl="1" indent="-330200" algn="l" rtl="0" eaLnBrk="1" hangingPunct="1">
              <a:lnSpc>
                <a:spcPct val="100000"/>
              </a:lnSpc>
              <a:spcBef>
                <a:spcPts val="600"/>
              </a:spcBef>
              <a:spcAft>
                <a:spcPts val="0"/>
              </a:spcAft>
              <a:buClr>
                <a:schemeClr val="accent6"/>
              </a:buClr>
              <a:buSzPts val="1600"/>
              <a:buFont typeface="Montserrat"/>
              <a:buChar char="‒"/>
              <a:defRPr sz="1600" b="0" i="0" u="none" strike="noStrike" cap="none">
                <a:solidFill>
                  <a:schemeClr val="dk1"/>
                </a:solidFill>
                <a:latin typeface="Montserrat"/>
                <a:ea typeface="Montserrat"/>
                <a:cs typeface="Montserrat"/>
                <a:sym typeface="Montserrat"/>
              </a:defRPr>
            </a:lvl2pPr>
            <a:lvl3pPr marL="1371600" marR="0" lvl="2" indent="-317500" algn="l" rtl="0" eaLnBrk="1" hangingPunct="1">
              <a:lnSpc>
                <a:spcPct val="100000"/>
              </a:lnSpc>
              <a:spcBef>
                <a:spcPts val="600"/>
              </a:spcBef>
              <a:spcAft>
                <a:spcPts val="0"/>
              </a:spcAft>
              <a:buClr>
                <a:schemeClr val="accent6"/>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04800" algn="l" rtl="0" eaLnBrk="1" hangingPunct="1">
              <a:lnSpc>
                <a:spcPct val="100000"/>
              </a:lnSpc>
              <a:spcBef>
                <a:spcPts val="600"/>
              </a:spcBef>
              <a:spcAft>
                <a:spcPts val="0"/>
              </a:spcAft>
              <a:buClr>
                <a:schemeClr val="accent6"/>
              </a:buClr>
              <a:buSzPts val="1200"/>
              <a:buFont typeface="Montserrat"/>
              <a:buChar char="o"/>
              <a:defRPr sz="1200" b="0" i="0" u="none" strike="noStrike" cap="none">
                <a:solidFill>
                  <a:schemeClr val="dk1"/>
                </a:solidFill>
                <a:latin typeface="Montserrat"/>
                <a:ea typeface="Montserrat"/>
                <a:cs typeface="Montserrat"/>
                <a:sym typeface="Montserrat"/>
              </a:defRPr>
            </a:lvl4pPr>
            <a:lvl5pPr marL="2286000" marR="0" lvl="4" indent="-292100" algn="l" rtl="0" eaLnBrk="1" hangingPunct="1">
              <a:lnSpc>
                <a:spcPct val="100000"/>
              </a:lnSpc>
              <a:spcBef>
                <a:spcPts val="600"/>
              </a:spcBef>
              <a:spcAft>
                <a:spcPts val="0"/>
              </a:spcAft>
              <a:buClr>
                <a:schemeClr val="accent6"/>
              </a:buClr>
              <a:buSzPts val="1000"/>
              <a:buFont typeface="Montserrat"/>
              <a:buChar char="◆"/>
              <a:defRPr sz="1000" b="0" i="0" u="none" strike="noStrike" cap="none">
                <a:solidFill>
                  <a:schemeClr val="dk1"/>
                </a:solidFill>
                <a:latin typeface="Montserrat"/>
                <a:ea typeface="Montserrat"/>
                <a:cs typeface="Montserrat"/>
                <a:sym typeface="Montserrat"/>
              </a:defRPr>
            </a:lvl5pPr>
            <a:lvl6pPr marL="2743200" marR="0" lvl="5" indent="-292100" algn="l" rtl="0" eaLnBrk="1" hangingPunct="1">
              <a:lnSpc>
                <a:spcPct val="100000"/>
              </a:lnSpc>
              <a:spcBef>
                <a:spcPts val="600"/>
              </a:spcBef>
              <a:spcAft>
                <a:spcPts val="0"/>
              </a:spcAft>
              <a:buClr>
                <a:schemeClr val="dk1"/>
              </a:buClr>
              <a:buSzPts val="1000"/>
              <a:buFont typeface="Montserrat"/>
              <a:buChar char="•"/>
              <a:defRPr sz="1000" b="0" i="0" u="none" strike="noStrike" cap="none">
                <a:solidFill>
                  <a:schemeClr val="dk1"/>
                </a:solidFill>
                <a:latin typeface="Montserrat"/>
                <a:ea typeface="Montserrat"/>
                <a:cs typeface="Montserrat"/>
                <a:sym typeface="Montserrat"/>
              </a:defRPr>
            </a:lvl6pPr>
            <a:lvl7pPr marL="3200400" marR="0" lvl="6"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7pPr>
            <a:lvl8pPr marL="3657600" marR="0" lvl="7"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8pPr>
            <a:lvl9pPr marL="4114800" marR="0" lvl="8" indent="-279400" algn="l" rtl="0" eaLnBrk="1" hangingPunct="1">
              <a:lnSpc>
                <a:spcPct val="100000"/>
              </a:lnSpc>
              <a:spcBef>
                <a:spcPts val="360"/>
              </a:spcBef>
              <a:spcAft>
                <a:spcPts val="0"/>
              </a:spcAft>
              <a:buClr>
                <a:schemeClr val="dk1"/>
              </a:buClr>
              <a:buSzPts val="800"/>
              <a:buFont typeface="Montserrat"/>
              <a:buChar char="•"/>
              <a:defRPr sz="800" b="0" i="0" u="none" strike="noStrike" cap="none">
                <a:solidFill>
                  <a:schemeClr val="dk1"/>
                </a:solidFill>
                <a:latin typeface="Montserrat"/>
                <a:ea typeface="Montserrat"/>
                <a:cs typeface="Montserrat"/>
                <a:sym typeface="Montserrat"/>
              </a:defRPr>
            </a:lvl9pPr>
          </a:lstStyle>
          <a:p>
            <a:pPr marL="101600" indent="0" algn="ctr">
              <a:buFont typeface="Montserrat"/>
              <a:buNone/>
            </a:pPr>
            <a:r>
              <a:rPr lang="en-US" sz="1000"/>
              <a:t>Lack of physical</a:t>
            </a:r>
            <a:br>
              <a:rPr lang="en-US" sz="1000"/>
            </a:br>
            <a:r>
              <a:rPr lang="en-US" sz="1000"/>
              <a:t>resources</a:t>
            </a:r>
          </a:p>
        </p:txBody>
      </p:sp>
    </p:spTree>
    <p:extLst>
      <p:ext uri="{BB962C8B-B14F-4D97-AF65-F5344CB8AC3E}">
        <p14:creationId xmlns:p14="http://schemas.microsoft.com/office/powerpoint/2010/main" val="341315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36" grpId="0"/>
      <p:bldP spid="40" grpId="0"/>
      <p:bldP spid="4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F995E-F93E-68E6-4E67-10B6012E0EEC}"/>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F8CF1CAA-FCB3-0D3B-AA11-E73C51E941E5}"/>
              </a:ext>
            </a:extLst>
          </p:cNvPr>
          <p:cNvPicPr>
            <a:picLocks noChangeAspect="1"/>
          </p:cNvPicPr>
          <p:nvPr/>
        </p:nvPicPr>
        <p:blipFill>
          <a:blip r:embed="rId3"/>
          <a:stretch>
            <a:fillRect/>
          </a:stretch>
        </p:blipFill>
        <p:spPr>
          <a:xfrm>
            <a:off x="-83276" y="-36003"/>
            <a:ext cx="9323615" cy="5222037"/>
          </a:xfrm>
          <a:prstGeom prst="rect">
            <a:avLst/>
          </a:prstGeom>
        </p:spPr>
      </p:pic>
      <p:cxnSp>
        <p:nvCxnSpPr>
          <p:cNvPr id="3" name="Straight Connector 2">
            <a:extLst>
              <a:ext uri="{FF2B5EF4-FFF2-40B4-BE49-F238E27FC236}">
                <a16:creationId xmlns:a16="http://schemas.microsoft.com/office/drawing/2014/main" id="{75F86340-76AE-740B-1236-29A030F095EC}"/>
              </a:ext>
            </a:extLst>
          </p:cNvPr>
          <p:cNvCxnSpPr/>
          <p:nvPr/>
        </p:nvCxnSpPr>
        <p:spPr>
          <a:xfrm>
            <a:off x="326571" y="728253"/>
            <a:ext cx="0" cy="410826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559F9CA-AA83-33B5-0499-A52DDA80BD8B}"/>
              </a:ext>
            </a:extLst>
          </p:cNvPr>
          <p:cNvSpPr txBox="1"/>
          <p:nvPr/>
        </p:nvSpPr>
        <p:spPr>
          <a:xfrm>
            <a:off x="385354" y="584561"/>
            <a:ext cx="757646" cy="415498"/>
          </a:xfrm>
          <a:prstGeom prst="rect">
            <a:avLst/>
          </a:prstGeom>
          <a:noFill/>
        </p:spPr>
        <p:txBody>
          <a:bodyPr wrap="square" rtlCol="0">
            <a:spAutoFit/>
          </a:bodyPr>
          <a:lstStyle/>
          <a:p>
            <a:r>
              <a:rPr lang="fr-FR" sz="700" err="1">
                <a:solidFill>
                  <a:srgbClr val="FF0000"/>
                </a:solidFill>
              </a:rPr>
              <a:t>Prometheus</a:t>
            </a:r>
            <a:r>
              <a:rPr lang="fr-FR" sz="700">
                <a:solidFill>
                  <a:srgbClr val="FF0000"/>
                </a:solidFill>
              </a:rPr>
              <a:t> issue start </a:t>
            </a:r>
            <a:r>
              <a:rPr lang="fr-FR" sz="700" err="1">
                <a:solidFill>
                  <a:srgbClr val="FF0000"/>
                </a:solidFill>
              </a:rPr>
              <a:t>here</a:t>
            </a:r>
            <a:endParaRPr lang="fr-FR" sz="700">
              <a:solidFill>
                <a:srgbClr val="FF0000"/>
              </a:solidFill>
            </a:endParaRPr>
          </a:p>
        </p:txBody>
      </p:sp>
    </p:spTree>
    <p:extLst>
      <p:ext uri="{BB962C8B-B14F-4D97-AF65-F5344CB8AC3E}">
        <p14:creationId xmlns:p14="http://schemas.microsoft.com/office/powerpoint/2010/main" val="31893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CCD75D-9648-1F9C-326E-0136190E0560}"/>
              </a:ext>
            </a:extLst>
          </p:cNvPr>
          <p:cNvPicPr>
            <a:picLocks noChangeAspect="1"/>
          </p:cNvPicPr>
          <p:nvPr/>
        </p:nvPicPr>
        <p:blipFill>
          <a:blip r:embed="rId3"/>
          <a:stretch>
            <a:fillRect/>
          </a:stretch>
        </p:blipFill>
        <p:spPr>
          <a:xfrm>
            <a:off x="-88175" y="-55530"/>
            <a:ext cx="9340845" cy="5231687"/>
          </a:xfrm>
          <a:prstGeom prst="rect">
            <a:avLst/>
          </a:prstGeom>
        </p:spPr>
      </p:pic>
      <p:cxnSp>
        <p:nvCxnSpPr>
          <p:cNvPr id="6" name="Straight Arrow Connector 5">
            <a:extLst>
              <a:ext uri="{FF2B5EF4-FFF2-40B4-BE49-F238E27FC236}">
                <a16:creationId xmlns:a16="http://schemas.microsoft.com/office/drawing/2014/main" id="{E7967CF6-193B-193D-1F28-F86AE48697B9}"/>
              </a:ext>
            </a:extLst>
          </p:cNvPr>
          <p:cNvCxnSpPr/>
          <p:nvPr/>
        </p:nvCxnSpPr>
        <p:spPr>
          <a:xfrm flipH="1">
            <a:off x="5933803" y="1658983"/>
            <a:ext cx="163286" cy="42780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79714EA-F544-A344-6B73-281EF53B4977}"/>
              </a:ext>
            </a:extLst>
          </p:cNvPr>
          <p:cNvCxnSpPr>
            <a:cxnSpLocks/>
          </p:cNvCxnSpPr>
          <p:nvPr/>
        </p:nvCxnSpPr>
        <p:spPr>
          <a:xfrm flipH="1" flipV="1">
            <a:off x="6041571" y="2970712"/>
            <a:ext cx="216626" cy="31459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30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8CE9C-56A9-3190-74F3-D929FEB203A8}"/>
              </a:ext>
            </a:extLst>
          </p:cNvPr>
          <p:cNvSpPr>
            <a:spLocks noGrp="1"/>
          </p:cNvSpPr>
          <p:nvPr>
            <p:ph type="body" idx="1"/>
          </p:nvPr>
        </p:nvSpPr>
        <p:spPr/>
        <p:txBody>
          <a:bodyPr/>
          <a:lstStyle/>
          <a:p>
            <a:r>
              <a:rPr lang="en-US"/>
              <a:t>The CNI network configuration needs to be adapted to go over 256 nodes</a:t>
            </a:r>
          </a:p>
          <a:p>
            <a:endParaRPr lang="en-US"/>
          </a:p>
          <a:p>
            <a:r>
              <a:rPr lang="en-US"/>
              <a:t>The configuration of infrastructure components must adapt based on cluster size, potentially utilizing vertical pod </a:t>
            </a:r>
            <a:r>
              <a:rPr lang="en-US" err="1"/>
              <a:t>autoscalers</a:t>
            </a:r>
            <a:endParaRPr lang="en-US"/>
          </a:p>
          <a:p>
            <a:endParaRPr lang="en-US"/>
          </a:p>
          <a:p>
            <a:r>
              <a:rPr lang="en-US"/>
              <a:t>Once we go after 1000 nodes, we begin to reach some limits of Kubernetes architecture, and more significant changes become necessary.</a:t>
            </a:r>
          </a:p>
        </p:txBody>
      </p:sp>
      <p:sp>
        <p:nvSpPr>
          <p:cNvPr id="3" name="Title 2">
            <a:extLst>
              <a:ext uri="{FF2B5EF4-FFF2-40B4-BE49-F238E27FC236}">
                <a16:creationId xmlns:a16="http://schemas.microsoft.com/office/drawing/2014/main" id="{67EE3540-8605-E9DF-38E1-95DB5F834F7C}"/>
              </a:ext>
            </a:extLst>
          </p:cNvPr>
          <p:cNvSpPr>
            <a:spLocks noGrp="1"/>
          </p:cNvSpPr>
          <p:nvPr>
            <p:ph type="title"/>
          </p:nvPr>
        </p:nvSpPr>
        <p:spPr/>
        <p:txBody>
          <a:bodyPr/>
          <a:lstStyle/>
          <a:p>
            <a:r>
              <a:rPr lang="en-US"/>
              <a:t>Many workers: key takeaway</a:t>
            </a:r>
          </a:p>
        </p:txBody>
      </p:sp>
    </p:spTree>
    <p:extLst>
      <p:ext uri="{BB962C8B-B14F-4D97-AF65-F5344CB8AC3E}">
        <p14:creationId xmlns:p14="http://schemas.microsoft.com/office/powerpoint/2010/main" val="63695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E1EBA6-348C-EA80-E294-13BF52A98D8F}"/>
              </a:ext>
            </a:extLst>
          </p:cNvPr>
          <p:cNvSpPr>
            <a:spLocks noGrp="1"/>
          </p:cNvSpPr>
          <p:nvPr>
            <p:ph type="ctrTitle"/>
          </p:nvPr>
        </p:nvSpPr>
        <p:spPr/>
        <p:txBody>
          <a:bodyPr/>
          <a:lstStyle/>
          <a:p>
            <a:r>
              <a:rPr lang="fr-FR" err="1"/>
              <a:t>Thank</a:t>
            </a:r>
            <a:r>
              <a:rPr lang="fr-FR"/>
              <a:t> </a:t>
            </a:r>
            <a:r>
              <a:rPr lang="fr-FR" err="1"/>
              <a:t>you</a:t>
            </a:r>
            <a:r>
              <a:rPr lang="fr-FR"/>
              <a:t> !</a:t>
            </a:r>
          </a:p>
        </p:txBody>
      </p:sp>
      <p:sp>
        <p:nvSpPr>
          <p:cNvPr id="3" name="Sous-titre 2">
            <a:extLst>
              <a:ext uri="{FF2B5EF4-FFF2-40B4-BE49-F238E27FC236}">
                <a16:creationId xmlns:a16="http://schemas.microsoft.com/office/drawing/2014/main" id="{B07EA8E4-9601-EC46-BC18-1BCC3E14122A}"/>
              </a:ext>
            </a:extLst>
          </p:cNvPr>
          <p:cNvSpPr>
            <a:spLocks noGrp="1"/>
          </p:cNvSpPr>
          <p:nvPr>
            <p:ph type="subTitle" idx="1"/>
          </p:nvPr>
        </p:nvSpPr>
        <p:spPr/>
        <p:txBody>
          <a:bodyPr/>
          <a:lstStyle/>
          <a:p>
            <a:endParaRPr lang="fr-FR"/>
          </a:p>
        </p:txBody>
      </p:sp>
      <p:pic>
        <p:nvPicPr>
          <p:cNvPr id="5" name="Picture 4">
            <a:extLst>
              <a:ext uri="{FF2B5EF4-FFF2-40B4-BE49-F238E27FC236}">
                <a16:creationId xmlns:a16="http://schemas.microsoft.com/office/drawing/2014/main" id="{9121C21D-C2B0-9028-F36C-98C37F81F0B5}"/>
              </a:ext>
            </a:extLst>
          </p:cNvPr>
          <p:cNvPicPr>
            <a:picLocks noChangeAspect="1"/>
          </p:cNvPicPr>
          <p:nvPr/>
        </p:nvPicPr>
        <p:blipFill>
          <a:blip r:embed="rId2"/>
          <a:srcRect t="13158"/>
          <a:stretch/>
        </p:blipFill>
        <p:spPr>
          <a:xfrm>
            <a:off x="4860012" y="676800"/>
            <a:ext cx="3110376" cy="4466700"/>
          </a:xfrm>
          <a:prstGeom prst="rect">
            <a:avLst/>
          </a:prstGeom>
        </p:spPr>
      </p:pic>
    </p:spTree>
    <p:extLst>
      <p:ext uri="{BB962C8B-B14F-4D97-AF65-F5344CB8AC3E}">
        <p14:creationId xmlns:p14="http://schemas.microsoft.com/office/powerpoint/2010/main" val="313631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Nutanix Corporate Template">
  <a:themeElements>
    <a:clrScheme name="Workday">
      <a:dk1>
        <a:srgbClr val="131313"/>
      </a:dk1>
      <a:lt1>
        <a:srgbClr val="FFFFFF"/>
      </a:lt1>
      <a:dk2>
        <a:srgbClr val="4B00AA"/>
      </a:dk2>
      <a:lt2>
        <a:srgbClr val="41AA00"/>
      </a:lt2>
      <a:accent1>
        <a:srgbClr val="7855FA"/>
      </a:accent1>
      <a:accent2>
        <a:srgbClr val="1FDDE9"/>
      </a:accent2>
      <a:accent3>
        <a:srgbClr val="92DD23"/>
      </a:accent3>
      <a:accent4>
        <a:srgbClr val="FF9178"/>
      </a:accent4>
      <a:accent5>
        <a:srgbClr val="0092B0"/>
      </a:accent5>
      <a:accent6>
        <a:srgbClr val="391699"/>
      </a:accent6>
      <a:hlink>
        <a:srgbClr val="004387"/>
      </a:hlink>
      <a:folHlink>
        <a:srgbClr val="0875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Nutanix Brand Presentation Template-Final" id="{E01BFD16-C72C-D84E-8702-7A5B4F069B5C}" vid="{F566FF78-AFD8-0C43-98C1-767F1854975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Nutanix Brand Presentation Template-Final</Template>
  <Application>Microsoft Office PowerPoint</Application>
  <PresentationFormat>On-screen Show (16:9)</PresentationFormat>
  <Slides>94</Slides>
  <Notes>69</Notes>
  <HiddenSlides>0</HiddenSlide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Nutanix Corporate Template</vt:lpstr>
      <vt:lpstr>Nutanix Kubernetes Platform   Design, Best practices  and Sizing</vt:lpstr>
      <vt:lpstr>Gautier Leblanc</vt:lpstr>
      <vt:lpstr>Agenda</vt:lpstr>
      <vt:lpstr>Design &amp; install</vt:lpstr>
      <vt:lpstr>PowerPoint Presentation</vt:lpstr>
      <vt:lpstr>Management, workload and self-managed clusters</vt:lpstr>
      <vt:lpstr>Which architecture, when ?</vt:lpstr>
      <vt:lpstr>High availability</vt:lpstr>
      <vt:lpstr>Clusters network flows</vt:lpstr>
      <vt:lpstr>Powered by Cluster API (CAPI)</vt:lpstr>
      <vt:lpstr>Everything is custom resources</vt:lpstr>
      <vt:lpstr>PowerPoint Presentation</vt:lpstr>
      <vt:lpstr>NKP Management cluster install workflow</vt:lpstr>
      <vt:lpstr>3 install methods</vt:lpstr>
      <vt:lpstr>Prepare your install</vt:lpstr>
      <vt:lpstr>Prism Central</vt:lpstr>
      <vt:lpstr>Prism Elements</vt:lpstr>
      <vt:lpstr>Subnets</vt:lpstr>
      <vt:lpstr>Cluster name</vt:lpstr>
      <vt:lpstr>Control plane endpoint IP</vt:lpstr>
      <vt:lpstr>VM image</vt:lpstr>
      <vt:lpstr>IP ranges</vt:lpstr>
      <vt:lpstr>Storage</vt:lpstr>
      <vt:lpstr>Ingress certificates</vt:lpstr>
      <vt:lpstr>Mirror registry</vt:lpstr>
      <vt:lpstr>SSH</vt:lpstr>
      <vt:lpstr>Proxies</vt:lpstr>
      <vt:lpstr>Self-managed</vt:lpstr>
      <vt:lpstr>Troubleshooting the install</vt:lpstr>
      <vt:lpstr>NKP Advanced installation</vt:lpstr>
      <vt:lpstr>Advanced install steps</vt:lpstr>
      <vt:lpstr>PowerPoint Presentation</vt:lpstr>
      <vt:lpstr>Cilium Advanced Configuration</vt:lpstr>
      <vt:lpstr>PowerPoint Presentation</vt:lpstr>
      <vt:lpstr>Built for Airgap Environments </vt:lpstr>
      <vt:lpstr>Airgap NKP Deployment</vt:lpstr>
      <vt:lpstr>Airgapped NKP Workload Cluster Deployment</vt:lpstr>
      <vt:lpstr>Internal Registry: Simple AirGap Architecture</vt:lpstr>
      <vt:lpstr>PowerPoint Presentation</vt:lpstr>
      <vt:lpstr>Benefits of deploying NKP in VPCs </vt:lpstr>
      <vt:lpstr>PowerPoint Presentation</vt:lpstr>
      <vt:lpstr>Doing a Restrictive deployment in Overlay Networks is easy!!</vt:lpstr>
      <vt:lpstr>But What About When you want to Expose!!</vt:lpstr>
      <vt:lpstr>Multi-tenancy Scenario</vt:lpstr>
      <vt:lpstr>Best practices</vt:lpstr>
      <vt:lpstr>PowerPoint Presentation</vt:lpstr>
      <vt:lpstr>NKP default certificate behavior</vt:lpstr>
      <vt:lpstr>Create your own Certificate/ Private PKI</vt:lpstr>
      <vt:lpstr>Customize certificate with NKP</vt:lpstr>
      <vt:lpstr>Add certificate to existing NKP cluster</vt:lpstr>
      <vt:lpstr>Update existing certificate in NKP</vt:lpstr>
      <vt:lpstr>Dynamic certificate management in NKP</vt:lpstr>
      <vt:lpstr>Dynamic certificate management in NKP</vt:lpstr>
      <vt:lpstr>Other certificates involved in NKP lifecycle</vt:lpstr>
      <vt:lpstr>PowerPoint Presentation</vt:lpstr>
      <vt:lpstr>What is a Private Image Registry</vt:lpstr>
      <vt:lpstr>Why use a Private Image Registry ?</vt:lpstr>
      <vt:lpstr>Deploying an Image Registry</vt:lpstr>
      <vt:lpstr>Pushing/Mirroring to an Image Registry</vt:lpstr>
      <vt:lpstr>Other tools to mirror images</vt:lpstr>
      <vt:lpstr>Authenticating NKP to a Registry</vt:lpstr>
      <vt:lpstr>PowerPoint Presentation</vt:lpstr>
      <vt:lpstr>Define proxies </vt:lpstr>
      <vt:lpstr>Update proxies </vt:lpstr>
      <vt:lpstr>PowerPoint Presentation</vt:lpstr>
      <vt:lpstr>Built-in K8s Metrics Monitoring</vt:lpstr>
      <vt:lpstr>Built-in K8s Logging</vt:lpstr>
      <vt:lpstr>Centralized Metrics Across Clusters</vt:lpstr>
      <vt:lpstr>Centralized Logs Across Clusters</vt:lpstr>
      <vt:lpstr>PowerPoint Presentation</vt:lpstr>
      <vt:lpstr>Connect on k8s nodes</vt:lpstr>
      <vt:lpstr>Nutanix credentials lifecycle</vt:lpstr>
      <vt:lpstr>External secret management</vt:lpstr>
      <vt:lpstr>Sizing Guidance</vt:lpstr>
      <vt:lpstr>Not an easy task !</vt:lpstr>
      <vt:lpstr>Reminder : Resources requests and limits</vt:lpstr>
      <vt:lpstr>K8s sizing : not only a workload consideration</vt:lpstr>
      <vt:lpstr>Workloads load</vt:lpstr>
      <vt:lpstr>Tooling load</vt:lpstr>
      <vt:lpstr>K8s core load</vt:lpstr>
      <vt:lpstr>OS load</vt:lpstr>
      <vt:lpstr>How to size ?</vt:lpstr>
      <vt:lpstr>Best worker size / Consolidation rate</vt:lpstr>
      <vt:lpstr>Monitoring is mandatory</vt:lpstr>
      <vt:lpstr>PowerPoint Presentation</vt:lpstr>
      <vt:lpstr>Internal Scale test scenarios</vt:lpstr>
      <vt:lpstr>Multi clusters: most important scale issues</vt:lpstr>
      <vt:lpstr>PowerPoint Presentation</vt:lpstr>
      <vt:lpstr>Multi clusters: key takeaway</vt:lpstr>
      <vt:lpstr>Many workers: most important scale issues </vt:lpstr>
      <vt:lpstr>PowerPoint Presentation</vt:lpstr>
      <vt:lpstr>PowerPoint Presentation</vt:lpstr>
      <vt:lpstr>Many workers: key takeaway</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Nutanix Slide Library</dc:title>
  <dc:creator>Gautier Leblanc</dc:creator>
  <cp:revision>2</cp:revision>
  <dcterms:created xsi:type="dcterms:W3CDTF">2023-04-04T15:12:59Z</dcterms:created>
  <dcterms:modified xsi:type="dcterms:W3CDTF">2025-10-06T06:35:25Z</dcterms:modified>
</cp:coreProperties>
</file>